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8.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13" r:id="rId4"/>
    <p:sldMasterId id="2147485615" r:id="rId5"/>
    <p:sldMasterId id="2147485617" r:id="rId6"/>
    <p:sldMasterId id="2147483691" r:id="rId7"/>
    <p:sldMasterId id="2147483668" r:id="rId8"/>
    <p:sldMasterId id="2147483675" r:id="rId9"/>
    <p:sldMasterId id="2147483660" r:id="rId10"/>
    <p:sldMasterId id="2147485472" r:id="rId11"/>
    <p:sldMasterId id="2147484535" r:id="rId12"/>
    <p:sldMasterId id="2147483962" r:id="rId13"/>
    <p:sldMasterId id="2147485622" r:id="rId14"/>
    <p:sldMasterId id="2147483667" r:id="rId15"/>
    <p:sldMasterId id="2147483648" r:id="rId16"/>
  </p:sldMasterIdLst>
  <p:notesMasterIdLst>
    <p:notesMasterId r:id="rId150"/>
  </p:notesMasterIdLst>
  <p:sldIdLst>
    <p:sldId id="258" r:id="rId17"/>
    <p:sldId id="259" r:id="rId18"/>
    <p:sldId id="260" r:id="rId19"/>
    <p:sldId id="257" r:id="rId20"/>
    <p:sldId id="956" r:id="rId21"/>
    <p:sldId id="957" r:id="rId22"/>
    <p:sldId id="959" r:id="rId23"/>
    <p:sldId id="960" r:id="rId24"/>
    <p:sldId id="961" r:id="rId25"/>
    <p:sldId id="962" r:id="rId26"/>
    <p:sldId id="986" r:id="rId27"/>
    <p:sldId id="964" r:id="rId28"/>
    <p:sldId id="965"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966" r:id="rId46"/>
    <p:sldId id="755" r:id="rId47"/>
    <p:sldId id="742" r:id="rId48"/>
    <p:sldId id="406" r:id="rId49"/>
    <p:sldId id="904" r:id="rId50"/>
    <p:sldId id="903" r:id="rId51"/>
    <p:sldId id="329" r:id="rId52"/>
    <p:sldId id="381" r:id="rId53"/>
    <p:sldId id="897" r:id="rId54"/>
    <p:sldId id="318" r:id="rId55"/>
    <p:sldId id="896" r:id="rId56"/>
    <p:sldId id="1015" r:id="rId57"/>
    <p:sldId id="865" r:id="rId58"/>
    <p:sldId id="868" r:id="rId59"/>
    <p:sldId id="770" r:id="rId60"/>
    <p:sldId id="836" r:id="rId61"/>
    <p:sldId id="870" r:id="rId62"/>
    <p:sldId id="392" r:id="rId63"/>
    <p:sldId id="899" r:id="rId64"/>
    <p:sldId id="768" r:id="rId65"/>
    <p:sldId id="740" r:id="rId66"/>
    <p:sldId id="987" r:id="rId67"/>
    <p:sldId id="968" r:id="rId68"/>
    <p:sldId id="970" r:id="rId69"/>
    <p:sldId id="973" r:id="rId70"/>
    <p:sldId id="972" r:id="rId71"/>
    <p:sldId id="971" r:id="rId72"/>
    <p:sldId id="975" r:id="rId73"/>
    <p:sldId id="909" r:id="rId74"/>
    <p:sldId id="910" r:id="rId75"/>
    <p:sldId id="911" r:id="rId76"/>
    <p:sldId id="912" r:id="rId77"/>
    <p:sldId id="913" r:id="rId78"/>
    <p:sldId id="914" r:id="rId79"/>
    <p:sldId id="915" r:id="rId80"/>
    <p:sldId id="916" r:id="rId81"/>
    <p:sldId id="917" r:id="rId82"/>
    <p:sldId id="918" r:id="rId83"/>
    <p:sldId id="919" r:id="rId84"/>
    <p:sldId id="991" r:id="rId85"/>
    <p:sldId id="992" r:id="rId86"/>
    <p:sldId id="988" r:id="rId87"/>
    <p:sldId id="977" r:id="rId88"/>
    <p:sldId id="976" r:id="rId89"/>
    <p:sldId id="1016" r:id="rId90"/>
    <p:sldId id="922" r:id="rId91"/>
    <p:sldId id="923" r:id="rId92"/>
    <p:sldId id="924" r:id="rId93"/>
    <p:sldId id="925" r:id="rId94"/>
    <p:sldId id="926" r:id="rId95"/>
    <p:sldId id="927" r:id="rId96"/>
    <p:sldId id="928" r:id="rId97"/>
    <p:sldId id="929" r:id="rId98"/>
    <p:sldId id="930" r:id="rId99"/>
    <p:sldId id="931" r:id="rId100"/>
    <p:sldId id="932" r:id="rId101"/>
    <p:sldId id="933" r:id="rId102"/>
    <p:sldId id="934" r:id="rId103"/>
    <p:sldId id="935" r:id="rId104"/>
    <p:sldId id="936" r:id="rId105"/>
    <p:sldId id="937" r:id="rId106"/>
    <p:sldId id="938" r:id="rId107"/>
    <p:sldId id="939" r:id="rId108"/>
    <p:sldId id="940" r:id="rId109"/>
    <p:sldId id="941" r:id="rId110"/>
    <p:sldId id="942" r:id="rId111"/>
    <p:sldId id="943" r:id="rId112"/>
    <p:sldId id="944" r:id="rId113"/>
    <p:sldId id="945" r:id="rId114"/>
    <p:sldId id="946" r:id="rId115"/>
    <p:sldId id="947" r:id="rId116"/>
    <p:sldId id="948" r:id="rId117"/>
    <p:sldId id="978" r:id="rId118"/>
    <p:sldId id="979" r:id="rId119"/>
    <p:sldId id="951" r:id="rId120"/>
    <p:sldId id="952" r:id="rId121"/>
    <p:sldId id="953" r:id="rId122"/>
    <p:sldId id="980" r:id="rId123"/>
    <p:sldId id="993" r:id="rId124"/>
    <p:sldId id="994" r:id="rId125"/>
    <p:sldId id="995" r:id="rId126"/>
    <p:sldId id="996" r:id="rId127"/>
    <p:sldId id="997" r:id="rId128"/>
    <p:sldId id="998" r:id="rId129"/>
    <p:sldId id="999" r:id="rId130"/>
    <p:sldId id="1000" r:id="rId131"/>
    <p:sldId id="1001" r:id="rId132"/>
    <p:sldId id="1002" r:id="rId133"/>
    <p:sldId id="1003" r:id="rId134"/>
    <p:sldId id="1004" r:id="rId135"/>
    <p:sldId id="1005" r:id="rId136"/>
    <p:sldId id="1006" r:id="rId137"/>
    <p:sldId id="1007" r:id="rId138"/>
    <p:sldId id="1008" r:id="rId139"/>
    <p:sldId id="1009" r:id="rId140"/>
    <p:sldId id="1010" r:id="rId141"/>
    <p:sldId id="1011" r:id="rId142"/>
    <p:sldId id="1012" r:id="rId143"/>
    <p:sldId id="1013" r:id="rId144"/>
    <p:sldId id="1014" r:id="rId145"/>
    <p:sldId id="981" r:id="rId146"/>
    <p:sldId id="982" r:id="rId147"/>
    <p:sldId id="983" r:id="rId148"/>
    <p:sldId id="985" r:id="rId149"/>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A13857-8709-4226-82C1-8FF65181AB75}" v="26" dt="2024-05-13T10:15:31.4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63" autoAdjust="0"/>
    <p:restoredTop sz="94660"/>
  </p:normalViewPr>
  <p:slideViewPr>
    <p:cSldViewPr snapToGrid="0">
      <p:cViewPr varScale="1">
        <p:scale>
          <a:sx n="36" d="100"/>
          <a:sy n="36" d="100"/>
        </p:scale>
        <p:origin x="48"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2.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notesMaster" Target="notesMasters/notesMaster1.xml"/><Relationship Id="rId155" Type="http://schemas.microsoft.com/office/2015/10/relationships/revisionInfo" Target="revisionInfo.xml"/><Relationship Id="rId12" Type="http://schemas.openxmlformats.org/officeDocument/2006/relationships/slideMaster" Target="slideMasters/slideMaster9.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presProps" Target="presProps.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viewProps" Target="viewProps.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theme" Target="theme/theme1.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7.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tableStyles" Target="tableStyles.xml"/><Relationship Id="rId16" Type="http://schemas.openxmlformats.org/officeDocument/2006/relationships/slideMaster" Target="slideMasters/slideMaster13.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cap="none" spc="50" baseline="0">
                <a:solidFill>
                  <a:schemeClr val="lt1">
                    <a:lumMod val="85000"/>
                  </a:schemeClr>
                </a:solidFill>
                <a:latin typeface="+mn-lt"/>
                <a:ea typeface="+mn-ea"/>
                <a:cs typeface="+mn-cs"/>
              </a:defRPr>
            </a:pPr>
            <a:r>
              <a:rPr lang="en-GB" sz="1050" dirty="0"/>
              <a:t>Government Research Institutions</a:t>
            </a:r>
          </a:p>
        </c:rich>
      </c:tx>
      <c:overlay val="0"/>
      <c:spPr>
        <a:noFill/>
        <a:ln>
          <a:noFill/>
        </a:ln>
        <a:effectLst/>
      </c:spPr>
      <c:txPr>
        <a:bodyPr rot="0" spcFirstLastPara="1" vertOverflow="ellipsis" vert="horz" wrap="square" anchor="ctr" anchorCtr="1"/>
        <a:lstStyle/>
        <a:p>
          <a:pPr>
            <a:defRPr sz="1100" b="0" i="0" u="none" strike="noStrike" kern="1200" cap="none" spc="50" baseline="0">
              <a:solidFill>
                <a:schemeClr val="lt1">
                  <a:lumMod val="8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2"/>
              </a:solidFill>
            </a:ln>
            <a:effectLst>
              <a:glow rad="76200">
                <a:schemeClr val="accent2">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Sheet1!$B$2:$B$10</c:f>
              <c:numCache>
                <c:formatCode>General</c:formatCode>
                <c:ptCount val="9"/>
                <c:pt idx="0">
                  <c:v>3</c:v>
                </c:pt>
                <c:pt idx="1">
                  <c:v>3</c:v>
                </c:pt>
                <c:pt idx="2">
                  <c:v>2</c:v>
                </c:pt>
                <c:pt idx="3">
                  <c:v>1</c:v>
                </c:pt>
                <c:pt idx="4">
                  <c:v>2</c:v>
                </c:pt>
                <c:pt idx="5">
                  <c:v>2.5</c:v>
                </c:pt>
                <c:pt idx="6">
                  <c:v>2</c:v>
                </c:pt>
                <c:pt idx="7">
                  <c:v>2</c:v>
                </c:pt>
                <c:pt idx="8">
                  <c:v>1</c:v>
                </c:pt>
              </c:numCache>
            </c:numRef>
          </c:val>
          <c:extLst>
            <c:ext xmlns:c16="http://schemas.microsoft.com/office/drawing/2014/chart" uri="{C3380CC4-5D6E-409C-BE32-E72D297353CC}">
              <c16:uniqueId val="{00000000-8F29-814F-A314-3191C25E4ED7}"/>
            </c:ext>
          </c:extLst>
        </c:ser>
        <c:ser>
          <c:idx val="1"/>
          <c:order val="1"/>
          <c:tx>
            <c:strRef>
              <c:f>Sheet1!$C$1</c:f>
              <c:strCache>
                <c:ptCount val="1"/>
                <c:pt idx="0">
                  <c:v>Column2</c:v>
                </c:pt>
              </c:strCache>
            </c:strRef>
          </c:tx>
          <c:spPr>
            <a:ln w="28575" cap="rnd">
              <a:solidFill>
                <a:schemeClr val="accent4"/>
              </a:solidFill>
            </a:ln>
            <a:effectLst>
              <a:glow rad="76200">
                <a:schemeClr val="accent4">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Sheet1!$C$2:$C$10</c:f>
              <c:numCache>
                <c:formatCode>General</c:formatCode>
                <c:ptCount val="9"/>
              </c:numCache>
            </c:numRef>
          </c:val>
          <c:extLst>
            <c:ext xmlns:c16="http://schemas.microsoft.com/office/drawing/2014/chart" uri="{C3380CC4-5D6E-409C-BE32-E72D297353CC}">
              <c16:uniqueId val="{00000001-8F29-814F-A314-3191C25E4ED7}"/>
            </c:ext>
          </c:extLst>
        </c:ser>
        <c:dLbls>
          <c:showLegendKey val="0"/>
          <c:showVal val="0"/>
          <c:showCatName val="0"/>
          <c:showSerName val="0"/>
          <c:showPercent val="0"/>
          <c:showBubbleSize val="0"/>
        </c:dLbls>
        <c:axId val="648345055"/>
        <c:axId val="648375759"/>
      </c:radarChart>
      <c:catAx>
        <c:axId val="648345055"/>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648375759"/>
        <c:crosses val="autoZero"/>
        <c:auto val="1"/>
        <c:lblAlgn val="ctr"/>
        <c:lblOffset val="100"/>
        <c:noMultiLvlLbl val="0"/>
      </c:catAx>
      <c:valAx>
        <c:axId val="648375759"/>
        <c:scaling>
          <c:orientation val="minMax"/>
        </c:scaling>
        <c:delete val="1"/>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64834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r>
              <a:rPr lang="en-GB" sz="1100"/>
              <a:t>Chief Science Adviser</a:t>
            </a:r>
          </a:p>
        </c:rich>
      </c:tx>
      <c:overlay val="0"/>
      <c:spPr>
        <a:noFill/>
        <a:ln>
          <a:noFill/>
        </a:ln>
        <a:effectLst/>
      </c:spPr>
      <c:txPr>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2"/>
              </a:solidFill>
            </a:ln>
            <a:effectLst>
              <a:glow rad="76200">
                <a:schemeClr val="accent2">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Sheet1!$B$2:$B$10</c:f>
              <c:numCache>
                <c:formatCode>General</c:formatCode>
                <c:ptCount val="9"/>
                <c:pt idx="0">
                  <c:v>0</c:v>
                </c:pt>
                <c:pt idx="1">
                  <c:v>1</c:v>
                </c:pt>
                <c:pt idx="2">
                  <c:v>3</c:v>
                </c:pt>
                <c:pt idx="3">
                  <c:v>2</c:v>
                </c:pt>
                <c:pt idx="4">
                  <c:v>3</c:v>
                </c:pt>
                <c:pt idx="5">
                  <c:v>3</c:v>
                </c:pt>
                <c:pt idx="6">
                  <c:v>1</c:v>
                </c:pt>
                <c:pt idx="7">
                  <c:v>0</c:v>
                </c:pt>
                <c:pt idx="8">
                  <c:v>0</c:v>
                </c:pt>
              </c:numCache>
            </c:numRef>
          </c:val>
          <c:extLst>
            <c:ext xmlns:c16="http://schemas.microsoft.com/office/drawing/2014/chart" uri="{C3380CC4-5D6E-409C-BE32-E72D297353CC}">
              <c16:uniqueId val="{00000000-68FC-9243-A2A5-F2C7E8DAA8CC}"/>
            </c:ext>
          </c:extLst>
        </c:ser>
        <c:ser>
          <c:idx val="1"/>
          <c:order val="1"/>
          <c:tx>
            <c:strRef>
              <c:f>Sheet1!$C$1</c:f>
              <c:strCache>
                <c:ptCount val="1"/>
                <c:pt idx="0">
                  <c:v>Column2</c:v>
                </c:pt>
              </c:strCache>
            </c:strRef>
          </c:tx>
          <c:spPr>
            <a:ln w="28575" cap="rnd">
              <a:solidFill>
                <a:schemeClr val="accent4"/>
              </a:solidFill>
            </a:ln>
            <a:effectLst>
              <a:glow rad="76200">
                <a:schemeClr val="accent4">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Sheet1!$C$2:$C$10</c:f>
              <c:numCache>
                <c:formatCode>General</c:formatCode>
                <c:ptCount val="9"/>
              </c:numCache>
            </c:numRef>
          </c:val>
          <c:extLst>
            <c:ext xmlns:c16="http://schemas.microsoft.com/office/drawing/2014/chart" uri="{C3380CC4-5D6E-409C-BE32-E72D297353CC}">
              <c16:uniqueId val="{00000001-68FC-9243-A2A5-F2C7E8DAA8CC}"/>
            </c:ext>
          </c:extLst>
        </c:ser>
        <c:dLbls>
          <c:showLegendKey val="0"/>
          <c:showVal val="0"/>
          <c:showCatName val="0"/>
          <c:showSerName val="0"/>
          <c:showPercent val="0"/>
          <c:showBubbleSize val="0"/>
        </c:dLbls>
        <c:axId val="648345055"/>
        <c:axId val="648375759"/>
      </c:radarChart>
      <c:catAx>
        <c:axId val="648345055"/>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648375759"/>
        <c:crosses val="autoZero"/>
        <c:auto val="1"/>
        <c:lblAlgn val="ctr"/>
        <c:lblOffset val="100"/>
        <c:noMultiLvlLbl val="0"/>
      </c:catAx>
      <c:valAx>
        <c:axId val="648375759"/>
        <c:scaling>
          <c:orientation val="minMax"/>
        </c:scaling>
        <c:delete val="1"/>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64834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r>
              <a:rPr lang="en-GB" sz="1100"/>
              <a:t>National Academies</a:t>
            </a:r>
          </a:p>
        </c:rich>
      </c:tx>
      <c:overlay val="0"/>
      <c:spPr>
        <a:noFill/>
        <a:ln>
          <a:noFill/>
        </a:ln>
        <a:effectLst/>
      </c:spPr>
      <c:txPr>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2"/>
              </a:solidFill>
            </a:ln>
            <a:effectLst>
              <a:glow rad="76200">
                <a:schemeClr val="accent2">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Sheet1!$B$2:$B$10</c:f>
              <c:numCache>
                <c:formatCode>General</c:formatCode>
                <c:ptCount val="9"/>
                <c:pt idx="0">
                  <c:v>1</c:v>
                </c:pt>
                <c:pt idx="1">
                  <c:v>2.5</c:v>
                </c:pt>
                <c:pt idx="2">
                  <c:v>1</c:v>
                </c:pt>
                <c:pt idx="3">
                  <c:v>2</c:v>
                </c:pt>
                <c:pt idx="4">
                  <c:v>2</c:v>
                </c:pt>
                <c:pt idx="5">
                  <c:v>0</c:v>
                </c:pt>
                <c:pt idx="6">
                  <c:v>0.5</c:v>
                </c:pt>
                <c:pt idx="7">
                  <c:v>0</c:v>
                </c:pt>
                <c:pt idx="8">
                  <c:v>0</c:v>
                </c:pt>
              </c:numCache>
            </c:numRef>
          </c:val>
          <c:extLst>
            <c:ext xmlns:c16="http://schemas.microsoft.com/office/drawing/2014/chart" uri="{C3380CC4-5D6E-409C-BE32-E72D297353CC}">
              <c16:uniqueId val="{00000000-0866-2D45-8933-451175E4448A}"/>
            </c:ext>
          </c:extLst>
        </c:ser>
        <c:ser>
          <c:idx val="1"/>
          <c:order val="1"/>
          <c:tx>
            <c:strRef>
              <c:f>Sheet1!$C$1</c:f>
              <c:strCache>
                <c:ptCount val="1"/>
                <c:pt idx="0">
                  <c:v>Column2</c:v>
                </c:pt>
              </c:strCache>
            </c:strRef>
          </c:tx>
          <c:spPr>
            <a:ln w="28575" cap="rnd">
              <a:solidFill>
                <a:schemeClr val="accent4"/>
              </a:solidFill>
            </a:ln>
            <a:effectLst>
              <a:glow rad="76200">
                <a:schemeClr val="accent4">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Sheet1!$C$2:$C$10</c:f>
              <c:numCache>
                <c:formatCode>General</c:formatCode>
                <c:ptCount val="9"/>
                <c:pt idx="8">
                  <c:v>3</c:v>
                </c:pt>
              </c:numCache>
            </c:numRef>
          </c:val>
          <c:extLst>
            <c:ext xmlns:c16="http://schemas.microsoft.com/office/drawing/2014/chart" uri="{C3380CC4-5D6E-409C-BE32-E72D297353CC}">
              <c16:uniqueId val="{00000001-0866-2D45-8933-451175E4448A}"/>
            </c:ext>
          </c:extLst>
        </c:ser>
        <c:dLbls>
          <c:showLegendKey val="0"/>
          <c:showVal val="0"/>
          <c:showCatName val="0"/>
          <c:showSerName val="0"/>
          <c:showPercent val="0"/>
          <c:showBubbleSize val="0"/>
        </c:dLbls>
        <c:axId val="648345055"/>
        <c:axId val="648375759"/>
      </c:radarChart>
      <c:catAx>
        <c:axId val="648345055"/>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648375759"/>
        <c:crosses val="autoZero"/>
        <c:auto val="1"/>
        <c:lblAlgn val="ctr"/>
        <c:lblOffset val="100"/>
        <c:noMultiLvlLbl val="0"/>
      </c:catAx>
      <c:valAx>
        <c:axId val="648375759"/>
        <c:scaling>
          <c:orientation val="minMax"/>
        </c:scaling>
        <c:delete val="1"/>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64834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r>
              <a:rPr lang="en-GB" sz="1100"/>
              <a:t>RTOs</a:t>
            </a:r>
          </a:p>
        </c:rich>
      </c:tx>
      <c:overlay val="0"/>
      <c:spPr>
        <a:noFill/>
        <a:ln>
          <a:noFill/>
        </a:ln>
        <a:effectLst/>
      </c:spPr>
      <c:txPr>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2"/>
              </a:solidFill>
            </a:ln>
            <a:effectLst>
              <a:glow rad="76200">
                <a:schemeClr val="accent2">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Sheet1!$B$2:$B$10</c:f>
              <c:numCache>
                <c:formatCode>General</c:formatCode>
                <c:ptCount val="9"/>
                <c:pt idx="0">
                  <c:v>1</c:v>
                </c:pt>
                <c:pt idx="1">
                  <c:v>2</c:v>
                </c:pt>
                <c:pt idx="2">
                  <c:v>2</c:v>
                </c:pt>
                <c:pt idx="3">
                  <c:v>0</c:v>
                </c:pt>
                <c:pt idx="4">
                  <c:v>3</c:v>
                </c:pt>
                <c:pt idx="5">
                  <c:v>0</c:v>
                </c:pt>
                <c:pt idx="6">
                  <c:v>2</c:v>
                </c:pt>
                <c:pt idx="7">
                  <c:v>1</c:v>
                </c:pt>
                <c:pt idx="8">
                  <c:v>0</c:v>
                </c:pt>
              </c:numCache>
            </c:numRef>
          </c:val>
          <c:extLst>
            <c:ext xmlns:c16="http://schemas.microsoft.com/office/drawing/2014/chart" uri="{C3380CC4-5D6E-409C-BE32-E72D297353CC}">
              <c16:uniqueId val="{00000000-D41B-0F41-83C6-EB68CB98C74C}"/>
            </c:ext>
          </c:extLst>
        </c:ser>
        <c:ser>
          <c:idx val="1"/>
          <c:order val="1"/>
          <c:tx>
            <c:strRef>
              <c:f>Sheet1!$C$1</c:f>
              <c:strCache>
                <c:ptCount val="1"/>
                <c:pt idx="0">
                  <c:v>Column2</c:v>
                </c:pt>
              </c:strCache>
            </c:strRef>
          </c:tx>
          <c:spPr>
            <a:ln w="28575" cap="rnd">
              <a:solidFill>
                <a:schemeClr val="accent4"/>
              </a:solidFill>
            </a:ln>
            <a:effectLst>
              <a:glow rad="76200">
                <a:schemeClr val="accent4">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Sheet1!$C$2:$C$10</c:f>
              <c:numCache>
                <c:formatCode>General</c:formatCode>
                <c:ptCount val="9"/>
                <c:pt idx="8">
                  <c:v>3</c:v>
                </c:pt>
              </c:numCache>
            </c:numRef>
          </c:val>
          <c:extLst>
            <c:ext xmlns:c16="http://schemas.microsoft.com/office/drawing/2014/chart" uri="{C3380CC4-5D6E-409C-BE32-E72D297353CC}">
              <c16:uniqueId val="{00000001-D41B-0F41-83C6-EB68CB98C74C}"/>
            </c:ext>
          </c:extLst>
        </c:ser>
        <c:dLbls>
          <c:showLegendKey val="0"/>
          <c:showVal val="0"/>
          <c:showCatName val="0"/>
          <c:showSerName val="0"/>
          <c:showPercent val="0"/>
          <c:showBubbleSize val="0"/>
        </c:dLbls>
        <c:axId val="648345055"/>
        <c:axId val="648375759"/>
      </c:radarChart>
      <c:catAx>
        <c:axId val="648345055"/>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648375759"/>
        <c:crosses val="autoZero"/>
        <c:auto val="1"/>
        <c:lblAlgn val="ctr"/>
        <c:lblOffset val="100"/>
        <c:noMultiLvlLbl val="0"/>
      </c:catAx>
      <c:valAx>
        <c:axId val="648375759"/>
        <c:scaling>
          <c:orientation val="minMax"/>
        </c:scaling>
        <c:delete val="1"/>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64834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r>
              <a:rPr lang="en-GB" sz="1100" noProof="0" dirty="0"/>
              <a:t>Commissioned</a:t>
            </a:r>
            <a:r>
              <a:rPr lang="en-GB" sz="1100" dirty="0"/>
              <a:t> Research</a:t>
            </a:r>
          </a:p>
        </c:rich>
      </c:tx>
      <c:overlay val="0"/>
      <c:spPr>
        <a:noFill/>
        <a:ln>
          <a:noFill/>
        </a:ln>
        <a:effectLst/>
      </c:spPr>
      <c:txPr>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2"/>
              </a:solidFill>
            </a:ln>
            <a:effectLst>
              <a:glow rad="76200">
                <a:schemeClr val="accent2">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Sheet1!$B$2:$B$10</c:f>
              <c:numCache>
                <c:formatCode>General</c:formatCode>
                <c:ptCount val="9"/>
                <c:pt idx="0">
                  <c:v>2</c:v>
                </c:pt>
                <c:pt idx="1">
                  <c:v>3</c:v>
                </c:pt>
                <c:pt idx="2">
                  <c:v>2</c:v>
                </c:pt>
                <c:pt idx="3">
                  <c:v>0</c:v>
                </c:pt>
                <c:pt idx="4">
                  <c:v>3</c:v>
                </c:pt>
                <c:pt idx="5">
                  <c:v>0.5</c:v>
                </c:pt>
                <c:pt idx="6">
                  <c:v>2</c:v>
                </c:pt>
                <c:pt idx="7">
                  <c:v>3</c:v>
                </c:pt>
                <c:pt idx="8">
                  <c:v>0</c:v>
                </c:pt>
              </c:numCache>
            </c:numRef>
          </c:val>
          <c:extLst>
            <c:ext xmlns:c16="http://schemas.microsoft.com/office/drawing/2014/chart" uri="{C3380CC4-5D6E-409C-BE32-E72D297353CC}">
              <c16:uniqueId val="{00000000-7F76-A246-9AF6-182318A79B6D}"/>
            </c:ext>
          </c:extLst>
        </c:ser>
        <c:ser>
          <c:idx val="1"/>
          <c:order val="1"/>
          <c:tx>
            <c:strRef>
              <c:f>Sheet1!$C$1</c:f>
              <c:strCache>
                <c:ptCount val="1"/>
                <c:pt idx="0">
                  <c:v>Column2</c:v>
                </c:pt>
              </c:strCache>
            </c:strRef>
          </c:tx>
          <c:spPr>
            <a:ln w="28575" cap="rnd">
              <a:solidFill>
                <a:schemeClr val="accent4"/>
              </a:solidFill>
            </a:ln>
            <a:effectLst>
              <a:glow rad="76200">
                <a:schemeClr val="accent4">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Sheet1!$C$2:$C$10</c:f>
              <c:numCache>
                <c:formatCode>General</c:formatCode>
                <c:ptCount val="9"/>
              </c:numCache>
            </c:numRef>
          </c:val>
          <c:extLst>
            <c:ext xmlns:c16="http://schemas.microsoft.com/office/drawing/2014/chart" uri="{C3380CC4-5D6E-409C-BE32-E72D297353CC}">
              <c16:uniqueId val="{00000001-7F76-A246-9AF6-182318A79B6D}"/>
            </c:ext>
          </c:extLst>
        </c:ser>
        <c:dLbls>
          <c:showLegendKey val="0"/>
          <c:showVal val="0"/>
          <c:showCatName val="0"/>
          <c:showSerName val="0"/>
          <c:showPercent val="0"/>
          <c:showBubbleSize val="0"/>
        </c:dLbls>
        <c:axId val="648345055"/>
        <c:axId val="648375759"/>
      </c:radarChart>
      <c:catAx>
        <c:axId val="648345055"/>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648375759"/>
        <c:crosses val="autoZero"/>
        <c:auto val="1"/>
        <c:lblAlgn val="ctr"/>
        <c:lblOffset val="100"/>
        <c:noMultiLvlLbl val="0"/>
      </c:catAx>
      <c:valAx>
        <c:axId val="648375759"/>
        <c:scaling>
          <c:orientation val="minMax"/>
        </c:scaling>
        <c:delete val="1"/>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64834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cap="none" spc="50" baseline="0">
                <a:solidFill>
                  <a:schemeClr val="lt1">
                    <a:lumMod val="85000"/>
                  </a:schemeClr>
                </a:solidFill>
                <a:latin typeface="+mn-lt"/>
                <a:ea typeface="+mn-ea"/>
                <a:cs typeface="+mn-cs"/>
              </a:defRPr>
            </a:pPr>
            <a:r>
              <a:rPr lang="en-GB" sz="1100"/>
              <a:t>Scientific Councils</a:t>
            </a:r>
          </a:p>
        </c:rich>
      </c:tx>
      <c:overlay val="0"/>
      <c:spPr>
        <a:noFill/>
        <a:ln>
          <a:noFill/>
        </a:ln>
        <a:effectLst/>
      </c:spPr>
      <c:txPr>
        <a:bodyPr rot="0" spcFirstLastPara="1" vertOverflow="ellipsis" vert="horz" wrap="square" anchor="ctr" anchorCtr="1"/>
        <a:lstStyle/>
        <a:p>
          <a:pPr>
            <a:defRPr sz="1100" b="0" i="0" u="none" strike="noStrike" kern="1200" cap="none" spc="50" baseline="0">
              <a:solidFill>
                <a:schemeClr val="lt1">
                  <a:lumMod val="8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2"/>
              </a:solidFill>
            </a:ln>
            <a:effectLst>
              <a:glow rad="76200">
                <a:schemeClr val="accent2">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Sheet1!$B$2:$B$10</c:f>
              <c:numCache>
                <c:formatCode>General</c:formatCode>
                <c:ptCount val="9"/>
                <c:pt idx="0">
                  <c:v>0</c:v>
                </c:pt>
                <c:pt idx="1">
                  <c:v>2</c:v>
                </c:pt>
                <c:pt idx="2">
                  <c:v>2</c:v>
                </c:pt>
                <c:pt idx="3">
                  <c:v>2</c:v>
                </c:pt>
                <c:pt idx="4">
                  <c:v>1</c:v>
                </c:pt>
                <c:pt idx="5">
                  <c:v>1</c:v>
                </c:pt>
                <c:pt idx="6">
                  <c:v>3</c:v>
                </c:pt>
                <c:pt idx="7">
                  <c:v>1</c:v>
                </c:pt>
                <c:pt idx="8">
                  <c:v>0.5</c:v>
                </c:pt>
              </c:numCache>
            </c:numRef>
          </c:val>
          <c:extLst>
            <c:ext xmlns:c16="http://schemas.microsoft.com/office/drawing/2014/chart" uri="{C3380CC4-5D6E-409C-BE32-E72D297353CC}">
              <c16:uniqueId val="{00000000-14E5-C14C-826B-C45D4CD9B724}"/>
            </c:ext>
          </c:extLst>
        </c:ser>
        <c:ser>
          <c:idx val="1"/>
          <c:order val="1"/>
          <c:tx>
            <c:strRef>
              <c:f>Sheet1!$C$1</c:f>
              <c:strCache>
                <c:ptCount val="1"/>
                <c:pt idx="0">
                  <c:v>Column2</c:v>
                </c:pt>
              </c:strCache>
            </c:strRef>
          </c:tx>
          <c:spPr>
            <a:ln w="28575" cap="rnd">
              <a:solidFill>
                <a:schemeClr val="accent4"/>
              </a:solidFill>
            </a:ln>
            <a:effectLst>
              <a:glow rad="76200">
                <a:schemeClr val="accent4">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Sheet1!$C$2:$C$10</c:f>
              <c:numCache>
                <c:formatCode>General</c:formatCode>
                <c:ptCount val="9"/>
              </c:numCache>
            </c:numRef>
          </c:val>
          <c:extLst>
            <c:ext xmlns:c16="http://schemas.microsoft.com/office/drawing/2014/chart" uri="{C3380CC4-5D6E-409C-BE32-E72D297353CC}">
              <c16:uniqueId val="{00000001-14E5-C14C-826B-C45D4CD9B724}"/>
            </c:ext>
          </c:extLst>
        </c:ser>
        <c:dLbls>
          <c:showLegendKey val="0"/>
          <c:showVal val="0"/>
          <c:showCatName val="0"/>
          <c:showSerName val="0"/>
          <c:showPercent val="0"/>
          <c:showBubbleSize val="0"/>
        </c:dLbls>
        <c:axId val="648345055"/>
        <c:axId val="648375759"/>
      </c:radarChart>
      <c:catAx>
        <c:axId val="648345055"/>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648375759"/>
        <c:crosses val="autoZero"/>
        <c:auto val="1"/>
        <c:lblAlgn val="ctr"/>
        <c:lblOffset val="100"/>
        <c:noMultiLvlLbl val="0"/>
      </c:catAx>
      <c:valAx>
        <c:axId val="648375759"/>
        <c:scaling>
          <c:orientation val="minMax"/>
        </c:scaling>
        <c:delete val="1"/>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64834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cap="none" spc="50" baseline="0">
                <a:solidFill>
                  <a:schemeClr val="lt1">
                    <a:lumMod val="85000"/>
                  </a:schemeClr>
                </a:solidFill>
                <a:latin typeface="+mn-lt"/>
                <a:ea typeface="+mn-ea"/>
                <a:cs typeface="+mn-cs"/>
              </a:defRPr>
            </a:pPr>
            <a:r>
              <a:rPr lang="en-GB" sz="1050"/>
              <a:t>Independent Research Institutions</a:t>
            </a:r>
          </a:p>
        </c:rich>
      </c:tx>
      <c:overlay val="0"/>
      <c:spPr>
        <a:noFill/>
        <a:ln>
          <a:noFill/>
        </a:ln>
        <a:effectLst/>
      </c:spPr>
      <c:txPr>
        <a:bodyPr rot="0" spcFirstLastPara="1" vertOverflow="ellipsis" vert="horz" wrap="square" anchor="ctr" anchorCtr="1"/>
        <a:lstStyle/>
        <a:p>
          <a:pPr>
            <a:defRPr sz="1050" b="0" i="0" u="none" strike="noStrike" kern="1200" cap="none" spc="50" baseline="0">
              <a:solidFill>
                <a:schemeClr val="lt1">
                  <a:lumMod val="8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2"/>
              </a:solidFill>
            </a:ln>
            <a:effectLst>
              <a:glow rad="76200">
                <a:schemeClr val="accent2">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Sheet1!$B$2:$B$10</c:f>
              <c:numCache>
                <c:formatCode>General</c:formatCode>
                <c:ptCount val="9"/>
                <c:pt idx="0">
                  <c:v>2</c:v>
                </c:pt>
                <c:pt idx="1">
                  <c:v>2</c:v>
                </c:pt>
                <c:pt idx="2">
                  <c:v>1.5</c:v>
                </c:pt>
                <c:pt idx="3">
                  <c:v>2</c:v>
                </c:pt>
                <c:pt idx="4">
                  <c:v>1.5</c:v>
                </c:pt>
                <c:pt idx="5">
                  <c:v>2</c:v>
                </c:pt>
                <c:pt idx="6">
                  <c:v>0.5</c:v>
                </c:pt>
                <c:pt idx="7">
                  <c:v>3</c:v>
                </c:pt>
                <c:pt idx="8">
                  <c:v>0</c:v>
                </c:pt>
              </c:numCache>
            </c:numRef>
          </c:val>
          <c:extLst>
            <c:ext xmlns:c16="http://schemas.microsoft.com/office/drawing/2014/chart" uri="{C3380CC4-5D6E-409C-BE32-E72D297353CC}">
              <c16:uniqueId val="{00000000-6ED8-9A45-8062-A8B1180016E4}"/>
            </c:ext>
          </c:extLst>
        </c:ser>
        <c:ser>
          <c:idx val="1"/>
          <c:order val="1"/>
          <c:tx>
            <c:strRef>
              <c:f>Sheet1!$C$1</c:f>
              <c:strCache>
                <c:ptCount val="1"/>
                <c:pt idx="0">
                  <c:v>Column2</c:v>
                </c:pt>
              </c:strCache>
            </c:strRef>
          </c:tx>
          <c:spPr>
            <a:ln w="28575" cap="rnd">
              <a:solidFill>
                <a:schemeClr val="accent4"/>
              </a:solidFill>
            </a:ln>
            <a:effectLst>
              <a:glow rad="76200">
                <a:schemeClr val="accent4">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Sheet1!$C$2:$C$10</c:f>
              <c:numCache>
                <c:formatCode>General</c:formatCode>
                <c:ptCount val="9"/>
              </c:numCache>
            </c:numRef>
          </c:val>
          <c:extLst>
            <c:ext xmlns:c16="http://schemas.microsoft.com/office/drawing/2014/chart" uri="{C3380CC4-5D6E-409C-BE32-E72D297353CC}">
              <c16:uniqueId val="{00000001-6ED8-9A45-8062-A8B1180016E4}"/>
            </c:ext>
          </c:extLst>
        </c:ser>
        <c:dLbls>
          <c:showLegendKey val="0"/>
          <c:showVal val="0"/>
          <c:showCatName val="0"/>
          <c:showSerName val="0"/>
          <c:showPercent val="0"/>
          <c:showBubbleSize val="0"/>
        </c:dLbls>
        <c:axId val="648345055"/>
        <c:axId val="648375759"/>
      </c:radarChart>
      <c:catAx>
        <c:axId val="648345055"/>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648375759"/>
        <c:crosses val="autoZero"/>
        <c:auto val="1"/>
        <c:lblAlgn val="ctr"/>
        <c:lblOffset val="100"/>
        <c:noMultiLvlLbl val="0"/>
      </c:catAx>
      <c:valAx>
        <c:axId val="648375759"/>
        <c:scaling>
          <c:orientation val="minMax"/>
        </c:scaling>
        <c:delete val="1"/>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64834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cap="none" spc="50" baseline="0">
                <a:solidFill>
                  <a:schemeClr val="lt1">
                    <a:lumMod val="85000"/>
                  </a:schemeClr>
                </a:solidFill>
                <a:latin typeface="+mn-lt"/>
                <a:ea typeface="+mn-ea"/>
                <a:cs typeface="+mn-cs"/>
              </a:defRPr>
            </a:pPr>
            <a:r>
              <a:rPr lang="en-GB" sz="1100"/>
              <a:t>Government Commissions</a:t>
            </a:r>
          </a:p>
        </c:rich>
      </c:tx>
      <c:overlay val="0"/>
      <c:spPr>
        <a:noFill/>
        <a:ln>
          <a:noFill/>
        </a:ln>
        <a:effectLst/>
      </c:spPr>
      <c:txPr>
        <a:bodyPr rot="0" spcFirstLastPara="1" vertOverflow="ellipsis" vert="horz" wrap="square" anchor="ctr" anchorCtr="1"/>
        <a:lstStyle/>
        <a:p>
          <a:pPr>
            <a:defRPr sz="1100" b="0" i="0" u="none" strike="noStrike" kern="1200" cap="none" spc="50" baseline="0">
              <a:solidFill>
                <a:schemeClr val="lt1">
                  <a:lumMod val="8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2"/>
              </a:solidFill>
            </a:ln>
            <a:effectLst>
              <a:glow rad="76200">
                <a:schemeClr val="accent2">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Sheet1!$B$2:$B$10</c:f>
              <c:numCache>
                <c:formatCode>General</c:formatCode>
                <c:ptCount val="9"/>
                <c:pt idx="0">
                  <c:v>1</c:v>
                </c:pt>
                <c:pt idx="1">
                  <c:v>2</c:v>
                </c:pt>
                <c:pt idx="2">
                  <c:v>1</c:v>
                </c:pt>
                <c:pt idx="3">
                  <c:v>0.5</c:v>
                </c:pt>
                <c:pt idx="4">
                  <c:v>2</c:v>
                </c:pt>
                <c:pt idx="5">
                  <c:v>0</c:v>
                </c:pt>
                <c:pt idx="6">
                  <c:v>0</c:v>
                </c:pt>
                <c:pt idx="7">
                  <c:v>0</c:v>
                </c:pt>
                <c:pt idx="8">
                  <c:v>3</c:v>
                </c:pt>
              </c:numCache>
            </c:numRef>
          </c:val>
          <c:extLst>
            <c:ext xmlns:c16="http://schemas.microsoft.com/office/drawing/2014/chart" uri="{C3380CC4-5D6E-409C-BE32-E72D297353CC}">
              <c16:uniqueId val="{00000000-2591-D740-896A-B59939125617}"/>
            </c:ext>
          </c:extLst>
        </c:ser>
        <c:ser>
          <c:idx val="1"/>
          <c:order val="1"/>
          <c:tx>
            <c:strRef>
              <c:f>Sheet1!$C$1</c:f>
              <c:strCache>
                <c:ptCount val="1"/>
                <c:pt idx="0">
                  <c:v>Column2</c:v>
                </c:pt>
              </c:strCache>
            </c:strRef>
          </c:tx>
          <c:spPr>
            <a:ln w="28575" cap="rnd">
              <a:solidFill>
                <a:schemeClr val="accent4"/>
              </a:solidFill>
            </a:ln>
            <a:effectLst>
              <a:glow rad="76200">
                <a:schemeClr val="accent4">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Sheet1!$C$2:$C$10</c:f>
              <c:numCache>
                <c:formatCode>General</c:formatCode>
                <c:ptCount val="9"/>
              </c:numCache>
            </c:numRef>
          </c:val>
          <c:extLst>
            <c:ext xmlns:c16="http://schemas.microsoft.com/office/drawing/2014/chart" uri="{C3380CC4-5D6E-409C-BE32-E72D297353CC}">
              <c16:uniqueId val="{00000001-2591-D740-896A-B59939125617}"/>
            </c:ext>
          </c:extLst>
        </c:ser>
        <c:dLbls>
          <c:showLegendKey val="0"/>
          <c:showVal val="0"/>
          <c:showCatName val="0"/>
          <c:showSerName val="0"/>
          <c:showPercent val="0"/>
          <c:showBubbleSize val="0"/>
        </c:dLbls>
        <c:axId val="648345055"/>
        <c:axId val="648375759"/>
      </c:radarChart>
      <c:catAx>
        <c:axId val="648345055"/>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648375759"/>
        <c:crosses val="autoZero"/>
        <c:auto val="1"/>
        <c:lblAlgn val="ctr"/>
        <c:lblOffset val="100"/>
        <c:noMultiLvlLbl val="0"/>
      </c:catAx>
      <c:valAx>
        <c:axId val="648375759"/>
        <c:scaling>
          <c:orientation val="minMax"/>
        </c:scaling>
        <c:delete val="1"/>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64834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cap="none" spc="50" baseline="0">
                <a:solidFill>
                  <a:schemeClr val="lt1">
                    <a:lumMod val="85000"/>
                  </a:schemeClr>
                </a:solidFill>
                <a:latin typeface="+mn-lt"/>
                <a:ea typeface="+mn-ea"/>
                <a:cs typeface="+mn-cs"/>
              </a:defRPr>
            </a:pPr>
            <a:r>
              <a:rPr lang="en-GB" sz="1100" dirty="0"/>
              <a:t>Expert Panels &amp; Committees</a:t>
            </a:r>
          </a:p>
        </c:rich>
      </c:tx>
      <c:overlay val="0"/>
      <c:spPr>
        <a:noFill/>
        <a:ln>
          <a:noFill/>
        </a:ln>
        <a:effectLst/>
      </c:spPr>
      <c:txPr>
        <a:bodyPr rot="0" spcFirstLastPara="1" vertOverflow="ellipsis" vert="horz" wrap="square" anchor="ctr" anchorCtr="1"/>
        <a:lstStyle/>
        <a:p>
          <a:pPr>
            <a:defRPr sz="1050" b="0" i="0" u="none" strike="noStrike" kern="1200" cap="none" spc="50" baseline="0">
              <a:solidFill>
                <a:schemeClr val="lt1">
                  <a:lumMod val="8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2"/>
              </a:solidFill>
            </a:ln>
            <a:effectLst>
              <a:glow rad="76200">
                <a:schemeClr val="accent2">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Sheet1!$B$2:$B$10</c:f>
              <c:numCache>
                <c:formatCode>General</c:formatCode>
                <c:ptCount val="9"/>
                <c:pt idx="0">
                  <c:v>0</c:v>
                </c:pt>
                <c:pt idx="1">
                  <c:v>2</c:v>
                </c:pt>
                <c:pt idx="2">
                  <c:v>2</c:v>
                </c:pt>
                <c:pt idx="3">
                  <c:v>0.5</c:v>
                </c:pt>
                <c:pt idx="4">
                  <c:v>2</c:v>
                </c:pt>
                <c:pt idx="5">
                  <c:v>0</c:v>
                </c:pt>
                <c:pt idx="6">
                  <c:v>2</c:v>
                </c:pt>
                <c:pt idx="7">
                  <c:v>0</c:v>
                </c:pt>
                <c:pt idx="8">
                  <c:v>0</c:v>
                </c:pt>
              </c:numCache>
            </c:numRef>
          </c:val>
          <c:extLst>
            <c:ext xmlns:c16="http://schemas.microsoft.com/office/drawing/2014/chart" uri="{C3380CC4-5D6E-409C-BE32-E72D297353CC}">
              <c16:uniqueId val="{00000000-FAD4-2E45-B1B3-3B431265114A}"/>
            </c:ext>
          </c:extLst>
        </c:ser>
        <c:ser>
          <c:idx val="1"/>
          <c:order val="1"/>
          <c:tx>
            <c:strRef>
              <c:f>Sheet1!$C$1</c:f>
              <c:strCache>
                <c:ptCount val="1"/>
                <c:pt idx="0">
                  <c:v>Column2</c:v>
                </c:pt>
              </c:strCache>
            </c:strRef>
          </c:tx>
          <c:spPr>
            <a:ln w="28575" cap="rnd">
              <a:solidFill>
                <a:schemeClr val="accent4"/>
              </a:solidFill>
            </a:ln>
            <a:effectLst>
              <a:glow rad="76200">
                <a:schemeClr val="accent4">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Sheet1!$C$2:$C$10</c:f>
              <c:numCache>
                <c:formatCode>General</c:formatCode>
                <c:ptCount val="9"/>
                <c:pt idx="8">
                  <c:v>3</c:v>
                </c:pt>
              </c:numCache>
            </c:numRef>
          </c:val>
          <c:extLst>
            <c:ext xmlns:c16="http://schemas.microsoft.com/office/drawing/2014/chart" uri="{C3380CC4-5D6E-409C-BE32-E72D297353CC}">
              <c16:uniqueId val="{00000001-FAD4-2E45-B1B3-3B431265114A}"/>
            </c:ext>
          </c:extLst>
        </c:ser>
        <c:dLbls>
          <c:showLegendKey val="0"/>
          <c:showVal val="0"/>
          <c:showCatName val="0"/>
          <c:showSerName val="0"/>
          <c:showPercent val="0"/>
          <c:showBubbleSize val="0"/>
        </c:dLbls>
        <c:axId val="648345055"/>
        <c:axId val="648375759"/>
      </c:radarChart>
      <c:catAx>
        <c:axId val="648345055"/>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648375759"/>
        <c:crosses val="autoZero"/>
        <c:auto val="1"/>
        <c:lblAlgn val="ctr"/>
        <c:lblOffset val="100"/>
        <c:noMultiLvlLbl val="0"/>
      </c:catAx>
      <c:valAx>
        <c:axId val="648375759"/>
        <c:scaling>
          <c:orientation val="minMax"/>
        </c:scaling>
        <c:delete val="1"/>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64834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cap="none" spc="50" baseline="0">
                <a:solidFill>
                  <a:schemeClr val="lt1">
                    <a:lumMod val="85000"/>
                  </a:schemeClr>
                </a:solidFill>
                <a:latin typeface="+mn-lt"/>
                <a:ea typeface="+mn-ea"/>
                <a:cs typeface="+mn-cs"/>
              </a:defRPr>
            </a:pPr>
            <a:r>
              <a:rPr lang="en-GB" sz="1100"/>
              <a:t>Individual Advisers</a:t>
            </a:r>
          </a:p>
        </c:rich>
      </c:tx>
      <c:overlay val="0"/>
      <c:spPr>
        <a:noFill/>
        <a:ln>
          <a:noFill/>
        </a:ln>
        <a:effectLst/>
      </c:spPr>
      <c:txPr>
        <a:bodyPr rot="0" spcFirstLastPara="1" vertOverflow="ellipsis" vert="horz" wrap="square" anchor="ctr" anchorCtr="1"/>
        <a:lstStyle/>
        <a:p>
          <a:pPr>
            <a:defRPr sz="1100" b="0" i="0" u="none" strike="noStrike" kern="1200" cap="none" spc="50" baseline="0">
              <a:solidFill>
                <a:schemeClr val="lt1">
                  <a:lumMod val="8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2"/>
              </a:solidFill>
            </a:ln>
            <a:effectLst>
              <a:glow rad="76200">
                <a:schemeClr val="accent2">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Sheet1!$B$2:$B$10</c:f>
              <c:numCache>
                <c:formatCode>General</c:formatCode>
                <c:ptCount val="9"/>
                <c:pt idx="0">
                  <c:v>2</c:v>
                </c:pt>
                <c:pt idx="1">
                  <c:v>1</c:v>
                </c:pt>
                <c:pt idx="2">
                  <c:v>1</c:v>
                </c:pt>
                <c:pt idx="3">
                  <c:v>2</c:v>
                </c:pt>
                <c:pt idx="4">
                  <c:v>2</c:v>
                </c:pt>
                <c:pt idx="5">
                  <c:v>3</c:v>
                </c:pt>
                <c:pt idx="6">
                  <c:v>0.5</c:v>
                </c:pt>
                <c:pt idx="7">
                  <c:v>0.5</c:v>
                </c:pt>
                <c:pt idx="8">
                  <c:v>0.5</c:v>
                </c:pt>
              </c:numCache>
            </c:numRef>
          </c:val>
          <c:extLst>
            <c:ext xmlns:c16="http://schemas.microsoft.com/office/drawing/2014/chart" uri="{C3380CC4-5D6E-409C-BE32-E72D297353CC}">
              <c16:uniqueId val="{00000000-FCC6-BB43-A937-7C03431AA30B}"/>
            </c:ext>
          </c:extLst>
        </c:ser>
        <c:ser>
          <c:idx val="1"/>
          <c:order val="1"/>
          <c:tx>
            <c:strRef>
              <c:f>Sheet1!$C$1</c:f>
              <c:strCache>
                <c:ptCount val="1"/>
                <c:pt idx="0">
                  <c:v>Column2</c:v>
                </c:pt>
              </c:strCache>
            </c:strRef>
          </c:tx>
          <c:spPr>
            <a:ln w="28575" cap="rnd">
              <a:solidFill>
                <a:schemeClr val="accent4"/>
              </a:solidFill>
            </a:ln>
            <a:effectLst>
              <a:glow rad="76200">
                <a:schemeClr val="accent4">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Sheet1!$C$2:$C$10</c:f>
              <c:numCache>
                <c:formatCode>General</c:formatCode>
                <c:ptCount val="9"/>
              </c:numCache>
            </c:numRef>
          </c:val>
          <c:extLst>
            <c:ext xmlns:c16="http://schemas.microsoft.com/office/drawing/2014/chart" uri="{C3380CC4-5D6E-409C-BE32-E72D297353CC}">
              <c16:uniqueId val="{00000001-FCC6-BB43-A937-7C03431AA30B}"/>
            </c:ext>
          </c:extLst>
        </c:ser>
        <c:dLbls>
          <c:showLegendKey val="0"/>
          <c:showVal val="0"/>
          <c:showCatName val="0"/>
          <c:showSerName val="0"/>
          <c:showPercent val="0"/>
          <c:showBubbleSize val="0"/>
        </c:dLbls>
        <c:axId val="648345055"/>
        <c:axId val="648375759"/>
      </c:radarChart>
      <c:catAx>
        <c:axId val="648345055"/>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648375759"/>
        <c:crosses val="autoZero"/>
        <c:auto val="1"/>
        <c:lblAlgn val="ctr"/>
        <c:lblOffset val="100"/>
        <c:noMultiLvlLbl val="0"/>
      </c:catAx>
      <c:valAx>
        <c:axId val="648375759"/>
        <c:scaling>
          <c:orientation val="minMax"/>
        </c:scaling>
        <c:delete val="1"/>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64834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r>
              <a:rPr lang="en-GB" sz="1100"/>
              <a:t>Think Tanks</a:t>
            </a:r>
          </a:p>
        </c:rich>
      </c:tx>
      <c:overlay val="0"/>
      <c:spPr>
        <a:noFill/>
        <a:ln>
          <a:noFill/>
        </a:ln>
        <a:effectLst/>
      </c:spPr>
      <c:txPr>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2"/>
              </a:solidFill>
            </a:ln>
            <a:effectLst>
              <a:glow rad="76200">
                <a:schemeClr val="accent2">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Sheet1!$B$2:$B$10</c:f>
              <c:numCache>
                <c:formatCode>General</c:formatCode>
                <c:ptCount val="9"/>
                <c:pt idx="0">
                  <c:v>0</c:v>
                </c:pt>
                <c:pt idx="1">
                  <c:v>2</c:v>
                </c:pt>
                <c:pt idx="2">
                  <c:v>1</c:v>
                </c:pt>
                <c:pt idx="3">
                  <c:v>2</c:v>
                </c:pt>
                <c:pt idx="4">
                  <c:v>1</c:v>
                </c:pt>
                <c:pt idx="5">
                  <c:v>0</c:v>
                </c:pt>
                <c:pt idx="6">
                  <c:v>2</c:v>
                </c:pt>
                <c:pt idx="7">
                  <c:v>0.5</c:v>
                </c:pt>
                <c:pt idx="8">
                  <c:v>1</c:v>
                </c:pt>
              </c:numCache>
            </c:numRef>
          </c:val>
          <c:extLst>
            <c:ext xmlns:c16="http://schemas.microsoft.com/office/drawing/2014/chart" uri="{C3380CC4-5D6E-409C-BE32-E72D297353CC}">
              <c16:uniqueId val="{00000000-C485-A949-921B-A2FFA9F9E33F}"/>
            </c:ext>
          </c:extLst>
        </c:ser>
        <c:ser>
          <c:idx val="1"/>
          <c:order val="1"/>
          <c:tx>
            <c:strRef>
              <c:f>Sheet1!$C$1</c:f>
              <c:strCache>
                <c:ptCount val="1"/>
                <c:pt idx="0">
                  <c:v>Column2</c:v>
                </c:pt>
              </c:strCache>
            </c:strRef>
          </c:tx>
          <c:spPr>
            <a:ln w="28575" cap="rnd">
              <a:solidFill>
                <a:schemeClr val="accent4"/>
              </a:solidFill>
            </a:ln>
            <a:effectLst>
              <a:glow rad="76200">
                <a:schemeClr val="accent4">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Sheet1!$C$2:$C$10</c:f>
              <c:numCache>
                <c:formatCode>General</c:formatCode>
                <c:ptCount val="9"/>
                <c:pt idx="8">
                  <c:v>3</c:v>
                </c:pt>
              </c:numCache>
            </c:numRef>
          </c:val>
          <c:extLst>
            <c:ext xmlns:c16="http://schemas.microsoft.com/office/drawing/2014/chart" uri="{C3380CC4-5D6E-409C-BE32-E72D297353CC}">
              <c16:uniqueId val="{00000001-C485-A949-921B-A2FFA9F9E33F}"/>
            </c:ext>
          </c:extLst>
        </c:ser>
        <c:dLbls>
          <c:showLegendKey val="0"/>
          <c:showVal val="0"/>
          <c:showCatName val="0"/>
          <c:showSerName val="0"/>
          <c:showPercent val="0"/>
          <c:showBubbleSize val="0"/>
        </c:dLbls>
        <c:axId val="648345055"/>
        <c:axId val="648375759"/>
      </c:radarChart>
      <c:catAx>
        <c:axId val="648345055"/>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648375759"/>
        <c:crosses val="autoZero"/>
        <c:auto val="1"/>
        <c:lblAlgn val="ctr"/>
        <c:lblOffset val="100"/>
        <c:noMultiLvlLbl val="0"/>
      </c:catAx>
      <c:valAx>
        <c:axId val="648375759"/>
        <c:scaling>
          <c:orientation val="minMax"/>
        </c:scaling>
        <c:delete val="1"/>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64834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r>
              <a:rPr lang="en-GB" sz="1100" dirty="0"/>
              <a:t>What Works Units</a:t>
            </a:r>
          </a:p>
        </c:rich>
      </c:tx>
      <c:overlay val="0"/>
      <c:spPr>
        <a:noFill/>
        <a:ln>
          <a:noFill/>
        </a:ln>
        <a:effectLst/>
      </c:spPr>
      <c:txPr>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Series 1</c:v>
                </c:pt>
              </c:strCache>
            </c:strRef>
          </c:tx>
          <c:spPr>
            <a:ln w="28575" cap="rnd">
              <a:solidFill>
                <a:schemeClr val="accent2"/>
              </a:solidFill>
            </a:ln>
            <a:effectLst>
              <a:glow rad="76200">
                <a:schemeClr val="accent2">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Sheet1!$B$2:$B$10</c:f>
              <c:numCache>
                <c:formatCode>General</c:formatCode>
                <c:ptCount val="9"/>
                <c:pt idx="0">
                  <c:v>0</c:v>
                </c:pt>
                <c:pt idx="1">
                  <c:v>3</c:v>
                </c:pt>
                <c:pt idx="2">
                  <c:v>1</c:v>
                </c:pt>
                <c:pt idx="3">
                  <c:v>2</c:v>
                </c:pt>
                <c:pt idx="4">
                  <c:v>1</c:v>
                </c:pt>
                <c:pt idx="5">
                  <c:v>0.5</c:v>
                </c:pt>
                <c:pt idx="6">
                  <c:v>0</c:v>
                </c:pt>
                <c:pt idx="7">
                  <c:v>0</c:v>
                </c:pt>
                <c:pt idx="8">
                  <c:v>0</c:v>
                </c:pt>
              </c:numCache>
            </c:numRef>
          </c:val>
          <c:extLst>
            <c:ext xmlns:c16="http://schemas.microsoft.com/office/drawing/2014/chart" uri="{C3380CC4-5D6E-409C-BE32-E72D297353CC}">
              <c16:uniqueId val="{00000000-A299-6145-AA02-7B7718478C4B}"/>
            </c:ext>
          </c:extLst>
        </c:ser>
        <c:ser>
          <c:idx val="1"/>
          <c:order val="1"/>
          <c:tx>
            <c:strRef>
              <c:f>Sheet1!$C$1</c:f>
              <c:strCache>
                <c:ptCount val="1"/>
                <c:pt idx="0">
                  <c:v>Column2</c:v>
                </c:pt>
              </c:strCache>
            </c:strRef>
          </c:tx>
          <c:spPr>
            <a:ln w="28575" cap="rnd">
              <a:solidFill>
                <a:schemeClr val="accent4"/>
              </a:solidFill>
            </a:ln>
            <a:effectLst>
              <a:glow rad="76200">
                <a:schemeClr val="accent4">
                  <a:satMod val="175000"/>
                  <a:alpha val="34000"/>
                </a:schemeClr>
              </a:glow>
            </a:effectLst>
          </c:spPr>
          <c:marker>
            <c:symbol val="none"/>
          </c:marker>
          <c:cat>
            <c:strRef>
              <c:f>Sheet1!$A$2:$A$10</c:f>
              <c:strCache>
                <c:ptCount val="9"/>
                <c:pt idx="0">
                  <c:v>Generator</c:v>
                </c:pt>
                <c:pt idx="1">
                  <c:v>Synthesis</c:v>
                </c:pt>
                <c:pt idx="2">
                  <c:v>Broker</c:v>
                </c:pt>
                <c:pt idx="3">
                  <c:v>Unsolicited</c:v>
                </c:pt>
                <c:pt idx="4">
                  <c:v>Requested</c:v>
                </c:pt>
                <c:pt idx="5">
                  <c:v>Rapid response</c:v>
                </c:pt>
                <c:pt idx="6">
                  <c:v>Options</c:v>
                </c:pt>
                <c:pt idx="7">
                  <c:v>Imp &amp; mon</c:v>
                </c:pt>
                <c:pt idx="8">
                  <c:v>Evaluation</c:v>
                </c:pt>
              </c:strCache>
            </c:strRef>
          </c:cat>
          <c:val>
            <c:numRef>
              <c:f>Sheet1!$C$2:$C$10</c:f>
              <c:numCache>
                <c:formatCode>General</c:formatCode>
                <c:ptCount val="9"/>
              </c:numCache>
            </c:numRef>
          </c:val>
          <c:extLst>
            <c:ext xmlns:c16="http://schemas.microsoft.com/office/drawing/2014/chart" uri="{C3380CC4-5D6E-409C-BE32-E72D297353CC}">
              <c16:uniqueId val="{00000001-A299-6145-AA02-7B7718478C4B}"/>
            </c:ext>
          </c:extLst>
        </c:ser>
        <c:dLbls>
          <c:showLegendKey val="0"/>
          <c:showVal val="0"/>
          <c:showCatName val="0"/>
          <c:showSerName val="0"/>
          <c:showPercent val="0"/>
          <c:showBubbleSize val="0"/>
        </c:dLbls>
        <c:axId val="648345055"/>
        <c:axId val="648375759"/>
      </c:radarChart>
      <c:catAx>
        <c:axId val="648345055"/>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n-US"/>
          </a:p>
        </c:txPr>
        <c:crossAx val="648375759"/>
        <c:crosses val="autoZero"/>
        <c:auto val="1"/>
        <c:lblAlgn val="ctr"/>
        <c:lblOffset val="100"/>
        <c:noMultiLvlLbl val="0"/>
      </c:catAx>
      <c:valAx>
        <c:axId val="648375759"/>
        <c:scaling>
          <c:orientation val="minMax"/>
        </c:scaling>
        <c:delete val="1"/>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64834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C01C7-E70F-4B0D-8152-3F0FA733F8A0}" type="datetimeFigureOut">
              <a:rPr lang="en-GB" smtClean="0"/>
              <a:t>27/05/2024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A043F-7132-49E8-9615-DA603E2CFDB5}" type="slidenum">
              <a:rPr lang="en-GB" smtClean="0"/>
              <a:t>‹#›</a:t>
            </a:fld>
            <a:endParaRPr lang="en-GB"/>
          </a:p>
        </p:txBody>
      </p:sp>
    </p:spTree>
    <p:extLst>
      <p:ext uri="{BB962C8B-B14F-4D97-AF65-F5344CB8AC3E}">
        <p14:creationId xmlns:p14="http://schemas.microsoft.com/office/powerpoint/2010/main" val="4183330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approved for publishing yet</a:t>
            </a:r>
            <a:endParaRPr lang="en-GB" dirty="0"/>
          </a:p>
        </p:txBody>
      </p:sp>
      <p:sp>
        <p:nvSpPr>
          <p:cNvPr id="4" name="Slide Number Placeholder 3"/>
          <p:cNvSpPr>
            <a:spLocks noGrp="1"/>
          </p:cNvSpPr>
          <p:nvPr>
            <p:ph type="sldNum" sz="quarter" idx="5"/>
          </p:nvPr>
        </p:nvSpPr>
        <p:spPr/>
        <p:txBody>
          <a:bodyPr/>
          <a:lstStyle/>
          <a:p>
            <a:fld id="{721A043F-7132-49E8-9615-DA603E2CFDB5}" type="slidenum">
              <a:rPr lang="en-GB" smtClean="0"/>
              <a:t>13</a:t>
            </a:fld>
            <a:endParaRPr lang="en-GB"/>
          </a:p>
        </p:txBody>
      </p:sp>
    </p:spTree>
    <p:extLst>
      <p:ext uri="{BB962C8B-B14F-4D97-AF65-F5344CB8AC3E}">
        <p14:creationId xmlns:p14="http://schemas.microsoft.com/office/powerpoint/2010/main" val="1829883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239976" eaLnBrk="0" fontAlgn="base" hangingPunct="0">
              <a:lnSpc>
                <a:spcPct val="150000"/>
              </a:lnSpc>
              <a:spcBef>
                <a:spcPct val="0"/>
              </a:spcBef>
              <a:spcAft>
                <a:spcPct val="0"/>
              </a:spcAft>
              <a:defRPr/>
            </a:pPr>
            <a:endParaRPr lang="ru-RU" sz="1200" spc="-100" dirty="0">
              <a:solidFill>
                <a:srgbClr val="3F3F3F"/>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sp>
        <p:nvSpPr>
          <p:cNvPr id="4" name="Tijdelijke aanduiding voor dianummer 3"/>
          <p:cNvSpPr>
            <a:spLocks noGrp="1"/>
          </p:cNvSpPr>
          <p:nvPr>
            <p:ph type="sldNum" sz="quarter" idx="5"/>
          </p:nvPr>
        </p:nvSpPr>
        <p:spPr/>
        <p:txBody>
          <a:bodyPr/>
          <a:lstStyle/>
          <a:p>
            <a:fld id="{ACC1A9D0-EFDA-42C0-8ACF-68D7FF4DCA11}" type="slidenum">
              <a:rPr lang="nl-BE" smtClean="0"/>
              <a:t>77</a:t>
            </a:fld>
            <a:endParaRPr lang="nl-BE"/>
          </a:p>
        </p:txBody>
      </p:sp>
    </p:spTree>
    <p:extLst>
      <p:ext uri="{BB962C8B-B14F-4D97-AF65-F5344CB8AC3E}">
        <p14:creationId xmlns:p14="http://schemas.microsoft.com/office/powerpoint/2010/main" val="344674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781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88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722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034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544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200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936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800" b="0" i="0" dirty="0">
              <a:solidFill>
                <a:srgbClr val="000000"/>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660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239976" eaLnBrk="0" fontAlgn="base" hangingPunct="0">
              <a:lnSpc>
                <a:spcPct val="150000"/>
              </a:lnSpc>
              <a:spcBef>
                <a:spcPct val="0"/>
              </a:spcBef>
              <a:spcAft>
                <a:spcPct val="0"/>
              </a:spcAft>
              <a:defRPr/>
            </a:pPr>
            <a:endParaRPr lang="ru-RU" sz="1200" spc="-100" dirty="0">
              <a:solidFill>
                <a:srgbClr val="3F3F3F"/>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sp>
        <p:nvSpPr>
          <p:cNvPr id="4" name="Tijdelijke aanduiding voor dianummer 3"/>
          <p:cNvSpPr>
            <a:spLocks noGrp="1"/>
          </p:cNvSpPr>
          <p:nvPr>
            <p:ph type="sldNum" sz="quarter" idx="5"/>
          </p:nvPr>
        </p:nvSpPr>
        <p:spPr/>
        <p:txBody>
          <a:bodyPr/>
          <a:lstStyle/>
          <a:p>
            <a:fld id="{ACC1A9D0-EFDA-42C0-8ACF-68D7FF4DCA11}" type="slidenum">
              <a:rPr lang="nl-BE" smtClean="0"/>
              <a:t>86</a:t>
            </a:fld>
            <a:endParaRPr lang="nl-BE"/>
          </a:p>
        </p:txBody>
      </p:sp>
    </p:spTree>
    <p:extLst>
      <p:ext uri="{BB962C8B-B14F-4D97-AF65-F5344CB8AC3E}">
        <p14:creationId xmlns:p14="http://schemas.microsoft.com/office/powerpoint/2010/main" val="942612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for publishing</a:t>
            </a:r>
            <a:endParaRPr lang="en-GB" dirty="0"/>
          </a:p>
        </p:txBody>
      </p:sp>
      <p:sp>
        <p:nvSpPr>
          <p:cNvPr id="4" name="Slide Number Placeholder 3"/>
          <p:cNvSpPr>
            <a:spLocks noGrp="1"/>
          </p:cNvSpPr>
          <p:nvPr>
            <p:ph type="sldNum" sz="quarter" idx="5"/>
          </p:nvPr>
        </p:nvSpPr>
        <p:spPr/>
        <p:txBody>
          <a:bodyPr/>
          <a:lstStyle/>
          <a:p>
            <a:fld id="{721A043F-7132-49E8-9615-DA603E2CFDB5}" type="slidenum">
              <a:rPr lang="en-GB" smtClean="0"/>
              <a:t>30</a:t>
            </a:fld>
            <a:endParaRPr lang="en-GB"/>
          </a:p>
        </p:txBody>
      </p:sp>
    </p:spTree>
    <p:extLst>
      <p:ext uri="{BB962C8B-B14F-4D97-AF65-F5344CB8AC3E}">
        <p14:creationId xmlns:p14="http://schemas.microsoft.com/office/powerpoint/2010/main" val="3970564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800" b="0" i="0" dirty="0">
              <a:solidFill>
                <a:srgbClr val="000000"/>
              </a:solidFill>
              <a:effectLst/>
              <a:latin typeface="Arial" panose="020B0604020202020204" pitchFamily="34" charset="0"/>
            </a:endParaRPr>
          </a:p>
          <a:p>
            <a:pPr marL="228600" indent="-228600">
              <a:buAutoNum type="arabicPeriod"/>
            </a:pP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158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872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009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55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370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Uitdaging: “Stad zorgt ervoor dat we een breder bereik kennen via OCMW, stadsdiensten, stadsmagazine …”</a:t>
            </a:r>
          </a:p>
          <a:p>
            <a:r>
              <a:rPr lang="nl-BE" dirty="0"/>
              <a:t>Probleemstelling: “Aanwezigheid van beleidsmakers, naast ervaringsdeskundigen en academisch experten”</a:t>
            </a:r>
          </a:p>
          <a:p>
            <a:r>
              <a:rPr lang="nl-BE" dirty="0"/>
              <a:t>Creatie: “”</a:t>
            </a:r>
          </a:p>
          <a:p>
            <a:r>
              <a:rPr lang="nl-BE" dirty="0"/>
              <a:t>Experiment: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190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Voorbeeld Living Labs werking – 200.000 euro extra </a:t>
            </a:r>
            <a:r>
              <a:rPr lang="nl-BE" dirty="0" err="1"/>
              <a:t>funding</a:t>
            </a:r>
            <a:r>
              <a:rPr lang="nl-BE" dirty="0"/>
              <a:t> voor onze Miniproeftuinen.</a:t>
            </a:r>
          </a:p>
          <a:p>
            <a:r>
              <a:rPr lang="nl-BE" dirty="0"/>
              <a:t>Voor de Stad Gent: lerend netwerk opgezet rond Living Labs.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63570-E6B6-477B-9D8F-35F85E54105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58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Voorbeeld Els Lecompte: “We hebben maar voetjes onder de tafel te schuiven…”</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63570-E6B6-477B-9D8F-35F85E54105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082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63570-E6B6-477B-9D8F-35F85E54105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786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65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And it seems</a:t>
            </a:r>
            <a:r>
              <a:rPr lang="en-IE" baseline="0"/>
              <a:t> that policymakers share these sentiments. </a:t>
            </a:r>
          </a:p>
          <a:p>
            <a:endParaRPr lang="en-IE" baseline="0"/>
          </a:p>
          <a:p>
            <a:r>
              <a:rPr lang="en-IE" baseline="0"/>
              <a:t>There are many initiatives across Europe to promote S4P. This is just the tip of the iceberg. </a:t>
            </a:r>
          </a:p>
          <a:p>
            <a:endParaRPr lang="en-IE" baseline="0"/>
          </a:p>
          <a:p>
            <a:r>
              <a:rPr lang="en-IE" baseline="0"/>
              <a:t>And at EU level, with</a:t>
            </a:r>
          </a:p>
          <a:p>
            <a:r>
              <a:rPr lang="en-IE" baseline="0"/>
              <a:t>-Better Regulation</a:t>
            </a:r>
          </a:p>
          <a:p>
            <a:r>
              <a:rPr lang="en-IE" baseline="0"/>
              <a:t>-Public Admin Reform</a:t>
            </a:r>
          </a:p>
          <a:p>
            <a:r>
              <a:rPr lang="en-IE" baseline="0"/>
              <a:t>-Knowledge valorisation</a:t>
            </a:r>
          </a:p>
          <a:p>
            <a:r>
              <a:rPr lang="en-IE" baseline="0"/>
              <a:t>-F2P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3896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63570-E6B6-477B-9D8F-35F85E54105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359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63570-E6B6-477B-9D8F-35F85E54105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666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63570-E6B6-477B-9D8F-35F85E54105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067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63570-E6B6-477B-9D8F-35F85E54105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981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Cathy Davidson</a:t>
            </a:r>
          </a:p>
          <a:p>
            <a:r>
              <a:rPr lang="nl-BE" dirty="0"/>
              <a:t>The New </a:t>
            </a:r>
            <a:r>
              <a:rPr lang="nl-BE" dirty="0" err="1"/>
              <a:t>Education</a:t>
            </a:r>
            <a:r>
              <a:rPr lang="nl-BE" dirty="0"/>
              <a:t> (How </a:t>
            </a:r>
            <a:r>
              <a:rPr lang="nl-BE" dirty="0" err="1"/>
              <a:t>to</a:t>
            </a:r>
            <a:r>
              <a:rPr lang="nl-BE" dirty="0"/>
              <a:t> </a:t>
            </a:r>
            <a:r>
              <a:rPr lang="nl-BE" dirty="0" err="1"/>
              <a:t>revolutionize</a:t>
            </a:r>
            <a:r>
              <a:rPr lang="nl-BE" dirty="0"/>
              <a:t> </a:t>
            </a:r>
            <a:r>
              <a:rPr lang="nl-BE" dirty="0" err="1"/>
              <a:t>the</a:t>
            </a:r>
            <a:r>
              <a:rPr lang="nl-BE" dirty="0"/>
              <a:t> </a:t>
            </a:r>
            <a:r>
              <a:rPr lang="nl-BE" dirty="0" err="1"/>
              <a:t>university</a:t>
            </a:r>
            <a:r>
              <a:rPr lang="nl-BE" dirty="0"/>
              <a:t> </a:t>
            </a:r>
            <a:r>
              <a:rPr lang="nl-BE" dirty="0" err="1"/>
              <a:t>to</a:t>
            </a:r>
            <a:r>
              <a:rPr lang="nl-BE" dirty="0"/>
              <a:t> </a:t>
            </a:r>
            <a:r>
              <a:rPr lang="nl-BE" dirty="0" err="1"/>
              <a:t>prepare</a:t>
            </a:r>
            <a:r>
              <a:rPr lang="nl-BE" dirty="0"/>
              <a:t> </a:t>
            </a:r>
            <a:r>
              <a:rPr lang="nl-BE" dirty="0" err="1"/>
              <a:t>students</a:t>
            </a:r>
            <a:r>
              <a:rPr lang="nl-BE" dirty="0"/>
              <a:t> </a:t>
            </a:r>
            <a:r>
              <a:rPr lang="nl-BE" dirty="0" err="1"/>
              <a:t>for</a:t>
            </a:r>
            <a:r>
              <a:rPr lang="nl-BE" dirty="0"/>
              <a:t> a </a:t>
            </a:r>
            <a:r>
              <a:rPr lang="nl-BE" dirty="0" err="1"/>
              <a:t>world</a:t>
            </a:r>
            <a:r>
              <a:rPr lang="nl-BE" dirty="0"/>
              <a:t> in flux)</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1A9D0-EFDA-42C0-8ACF-68D7FF4DCA1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940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for publishing</a:t>
            </a:r>
            <a:endParaRPr lang="en-GB" dirty="0"/>
          </a:p>
        </p:txBody>
      </p:sp>
      <p:sp>
        <p:nvSpPr>
          <p:cNvPr id="4" name="Slide Number Placeholder 3"/>
          <p:cNvSpPr>
            <a:spLocks noGrp="1"/>
          </p:cNvSpPr>
          <p:nvPr>
            <p:ph type="sldNum" sz="quarter" idx="5"/>
          </p:nvPr>
        </p:nvSpPr>
        <p:spPr/>
        <p:txBody>
          <a:bodyPr/>
          <a:lstStyle/>
          <a:p>
            <a:fld id="{721A043F-7132-49E8-9615-DA603E2CFDB5}" type="slidenum">
              <a:rPr lang="en-GB" smtClean="0"/>
              <a:t>103</a:t>
            </a:fld>
            <a:endParaRPr lang="en-GB"/>
          </a:p>
        </p:txBody>
      </p:sp>
    </p:spTree>
    <p:extLst>
      <p:ext uri="{BB962C8B-B14F-4D97-AF65-F5344CB8AC3E}">
        <p14:creationId xmlns:p14="http://schemas.microsoft.com/office/powerpoint/2010/main" val="4096361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for publishing</a:t>
            </a:r>
            <a:endParaRPr lang="en-GB" dirty="0"/>
          </a:p>
        </p:txBody>
      </p:sp>
      <p:sp>
        <p:nvSpPr>
          <p:cNvPr id="4" name="Slide Number Placeholder 3"/>
          <p:cNvSpPr>
            <a:spLocks noGrp="1"/>
          </p:cNvSpPr>
          <p:nvPr>
            <p:ph type="sldNum" sz="quarter" idx="5"/>
          </p:nvPr>
        </p:nvSpPr>
        <p:spPr/>
        <p:txBody>
          <a:bodyPr/>
          <a:lstStyle/>
          <a:p>
            <a:fld id="{721A043F-7132-49E8-9615-DA603E2CFDB5}" type="slidenum">
              <a:rPr lang="en-GB" smtClean="0"/>
              <a:t>107</a:t>
            </a:fld>
            <a:endParaRPr lang="en-GB"/>
          </a:p>
        </p:txBody>
      </p:sp>
    </p:spTree>
    <p:extLst>
      <p:ext uri="{BB962C8B-B14F-4D97-AF65-F5344CB8AC3E}">
        <p14:creationId xmlns:p14="http://schemas.microsoft.com/office/powerpoint/2010/main" val="2751325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C28B282D-6A28-7543-8E51-44397E7AE0C6}" type="slidenum">
              <a:rPr lang="fr-FR" smtClean="0"/>
              <a:pPr/>
              <a:t>118</a:t>
            </a:fld>
            <a:endParaRPr lang="fr-FR"/>
          </a:p>
        </p:txBody>
      </p:sp>
    </p:spTree>
    <p:extLst>
      <p:ext uri="{BB962C8B-B14F-4D97-AF65-F5344CB8AC3E}">
        <p14:creationId xmlns:p14="http://schemas.microsoft.com/office/powerpoint/2010/main" val="934481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a:t>But what we see is that there these</a:t>
            </a:r>
            <a:r>
              <a:rPr lang="en-IE" b="0" baseline="0"/>
              <a:t> activities are not informed by a systemic view or a clear strategy. </a:t>
            </a:r>
          </a:p>
          <a:p>
            <a:endParaRPr lang="en-IE" b="0" baseline="0"/>
          </a:p>
          <a:p>
            <a:r>
              <a:rPr lang="en-IE" b="0" baseline="0"/>
              <a:t>This is why much of our work has started revolving around the concept of ecosystems – to capture the interplay of organisations and structures, with rules and policies, and practices and networks.</a:t>
            </a: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4C359-F21C-5144-9CEB-BDBE2444546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279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This is</a:t>
            </a:r>
            <a:r>
              <a:rPr lang="en-IE" baseline="0"/>
              <a:t> for us, as science and knowledge service to the European Commission, water down our mill. In fact, we have been in the business of capacity building for science for policy even before COVID-19, also in relation to capacity at national and sub-national levels.</a:t>
            </a:r>
          </a:p>
          <a:p>
            <a:endParaRPr lang="en-IE" baseline="0"/>
          </a:p>
          <a:p>
            <a:r>
              <a:rPr lang="en-IE" baseline="0"/>
              <a:t>Much of this work, and I know that many of you have kindly contributed or participated in this project already, revolves around our Science for Policy workshop series.</a:t>
            </a:r>
          </a:p>
          <a:p>
            <a:endParaRPr lang="en-IE" baseline="0"/>
          </a:p>
          <a:p>
            <a:r>
              <a:rPr lang="en-IE"/>
              <a:t>What</a:t>
            </a:r>
            <a:r>
              <a:rPr lang="en-IE" baseline="0"/>
              <a:t> we have been doing since September 2020 is to organise 10 interactive, co-creation workshops to map science for policy ecosystems across Europe, finding out what works and not and run a survey among the 600 professionals in our community and beyond on qualities of science for policy institutions and processes.</a:t>
            </a:r>
          </a:p>
          <a:p>
            <a:endParaRPr lang="en-IE" baseline="0"/>
          </a:p>
          <a:p>
            <a:r>
              <a:rPr lang="en-IE" baseline="0"/>
              <a:t>The analytical work will hopefully help us provide evidence-based advice to partners in MS that hope to strengthen and connect science for policy ecosystems. </a:t>
            </a:r>
          </a:p>
          <a:p>
            <a:endParaRPr lang="en-IE" baseline="0"/>
          </a:p>
          <a:p>
            <a:r>
              <a:rPr lang="en-IE" baseline="0"/>
              <a:t>Now I just wanted to share two central lessons from our analytical work with you.</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5667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for publishing</a:t>
            </a:r>
            <a:endParaRPr lang="en-GB" dirty="0"/>
          </a:p>
        </p:txBody>
      </p:sp>
      <p:sp>
        <p:nvSpPr>
          <p:cNvPr id="4" name="Slide Number Placeholder 3"/>
          <p:cNvSpPr>
            <a:spLocks noGrp="1"/>
          </p:cNvSpPr>
          <p:nvPr>
            <p:ph type="sldNum" sz="quarter" idx="5"/>
          </p:nvPr>
        </p:nvSpPr>
        <p:spPr/>
        <p:txBody>
          <a:bodyPr/>
          <a:lstStyle/>
          <a:p>
            <a:fld id="{721A043F-7132-49E8-9615-DA603E2CFDB5}" type="slidenum">
              <a:rPr lang="en-GB" smtClean="0"/>
              <a:t>57</a:t>
            </a:fld>
            <a:endParaRPr lang="en-GB"/>
          </a:p>
        </p:txBody>
      </p:sp>
    </p:spTree>
    <p:extLst>
      <p:ext uri="{BB962C8B-B14F-4D97-AF65-F5344CB8AC3E}">
        <p14:creationId xmlns:p14="http://schemas.microsoft.com/office/powerpoint/2010/main" val="3572668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approved for publishing yet</a:t>
            </a:r>
            <a:endParaRPr lang="en-GB" dirty="0"/>
          </a:p>
        </p:txBody>
      </p:sp>
      <p:sp>
        <p:nvSpPr>
          <p:cNvPr id="4" name="Slide Number Placeholder 3"/>
          <p:cNvSpPr>
            <a:spLocks noGrp="1"/>
          </p:cNvSpPr>
          <p:nvPr>
            <p:ph type="sldNum" sz="quarter" idx="5"/>
          </p:nvPr>
        </p:nvSpPr>
        <p:spPr/>
        <p:txBody>
          <a:bodyPr/>
          <a:lstStyle/>
          <a:p>
            <a:fld id="{721A043F-7132-49E8-9615-DA603E2CFDB5}" type="slidenum">
              <a:rPr lang="en-GB" smtClean="0"/>
              <a:t>73</a:t>
            </a:fld>
            <a:endParaRPr lang="en-GB"/>
          </a:p>
        </p:txBody>
      </p:sp>
    </p:spTree>
    <p:extLst>
      <p:ext uri="{BB962C8B-B14F-4D97-AF65-F5344CB8AC3E}">
        <p14:creationId xmlns:p14="http://schemas.microsoft.com/office/powerpoint/2010/main" val="569953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6974B-FE70-4AD3-A4A3-46B78FFDF288}"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942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6974B-FE70-4AD3-A4A3-46B78FFDF288}"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157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Master" Target="../slideMasters/slideMaster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3.png"/><Relationship Id="rId2" Type="http://schemas.openxmlformats.org/officeDocument/2006/relationships/image" Target="../media/image6.png"/><Relationship Id="rId16"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36CC8F-7157-11BF-211B-64ECB28C1FA6}"/>
              </a:ext>
            </a:extLst>
          </p:cNvPr>
          <p:cNvSpPr>
            <a:spLocks noGrp="1"/>
          </p:cNvSpPr>
          <p:nvPr>
            <p:ph type="title"/>
          </p:nvPr>
        </p:nvSpPr>
        <p:spPr>
          <a:xfrm>
            <a:off x="838200" y="612742"/>
            <a:ext cx="10515600" cy="641023"/>
          </a:xfrm>
        </p:spPr>
        <p:txBody>
          <a:bodyPr>
            <a:normAutofit/>
          </a:bodyPr>
          <a:lstStyle>
            <a:lvl1pPr>
              <a:defRPr sz="1600">
                <a:solidFill>
                  <a:srgbClr val="003399"/>
                </a:solidFill>
                <a:latin typeface="Raleway SemiBold" pitchFamily="2" charset="0"/>
              </a:defRPr>
            </a:lvl1pPr>
          </a:lstStyle>
          <a:p>
            <a:r>
              <a:rPr lang="fr-FR"/>
              <a:t>Modifiez le style du titre</a:t>
            </a:r>
            <a:endParaRPr lang="en-BE"/>
          </a:p>
        </p:txBody>
      </p:sp>
    </p:spTree>
    <p:extLst>
      <p:ext uri="{BB962C8B-B14F-4D97-AF65-F5344CB8AC3E}">
        <p14:creationId xmlns:p14="http://schemas.microsoft.com/office/powerpoint/2010/main" val="353179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EE576293-65BF-5C58-D58C-D7151053A561}"/>
              </a:ext>
            </a:extLst>
          </p:cNvPr>
          <p:cNvSpPr>
            <a:spLocks noGrp="1"/>
          </p:cNvSpPr>
          <p:nvPr>
            <p:ph type="title" hasCustomPrompt="1"/>
          </p:nvPr>
        </p:nvSpPr>
        <p:spPr>
          <a:xfrm>
            <a:off x="838200" y="365125"/>
            <a:ext cx="10515600" cy="1325563"/>
          </a:xfrm>
        </p:spPr>
        <p:txBody>
          <a:bodyPr>
            <a:normAutofit/>
          </a:bodyPr>
          <a:lstStyle>
            <a:lvl1pPr>
              <a:defRPr sz="3000" i="0">
                <a:solidFill>
                  <a:srgbClr val="003399"/>
                </a:solidFill>
                <a:latin typeface="Montserrat Black" panose="00000A00000000000000" pitchFamily="2" charset="0"/>
              </a:defRPr>
            </a:lvl1pPr>
          </a:lstStyle>
          <a:p>
            <a:r>
              <a:rPr lang="fr-FR" dirty="0"/>
              <a:t>TITLE</a:t>
            </a:r>
            <a:endParaRPr lang="en-BE" dirty="0"/>
          </a:p>
        </p:txBody>
      </p:sp>
      <p:sp>
        <p:nvSpPr>
          <p:cNvPr id="8" name="Espace réservé du contenu 2">
            <a:extLst>
              <a:ext uri="{FF2B5EF4-FFF2-40B4-BE49-F238E27FC236}">
                <a16:creationId xmlns:a16="http://schemas.microsoft.com/office/drawing/2014/main" id="{CD9A15FC-DAB5-9E8C-DEBD-82773B897045}"/>
              </a:ext>
            </a:extLst>
          </p:cNvPr>
          <p:cNvSpPr>
            <a:spLocks noGrp="1"/>
          </p:cNvSpPr>
          <p:nvPr>
            <p:ph idx="1"/>
          </p:nvPr>
        </p:nvSpPr>
        <p:spPr>
          <a:xfrm>
            <a:off x="838200" y="1825625"/>
            <a:ext cx="10515600" cy="4351338"/>
          </a:xfrm>
        </p:spPr>
        <p:txBody>
          <a:bodyPr/>
          <a:lstStyle>
            <a:lvl1pPr>
              <a:defRPr>
                <a:solidFill>
                  <a:srgbClr val="003399"/>
                </a:solidFill>
                <a:latin typeface="Raleway Light" pitchFamily="2" charset="0"/>
              </a:defRPr>
            </a:lvl1pPr>
            <a:lvl2pPr>
              <a:defRPr>
                <a:solidFill>
                  <a:srgbClr val="003399"/>
                </a:solidFill>
                <a:latin typeface="Raleway Light" pitchFamily="2" charset="0"/>
              </a:defRPr>
            </a:lvl2pPr>
            <a:lvl3pPr>
              <a:defRPr>
                <a:solidFill>
                  <a:srgbClr val="003399"/>
                </a:solidFill>
                <a:latin typeface="Raleway Light" pitchFamily="2" charset="0"/>
              </a:defRPr>
            </a:lvl3pPr>
            <a:lvl4pPr>
              <a:defRPr>
                <a:solidFill>
                  <a:srgbClr val="003399"/>
                </a:solidFill>
                <a:latin typeface="Raleway Light" pitchFamily="2" charset="0"/>
              </a:defRPr>
            </a:lvl4pPr>
            <a:lvl5pPr>
              <a:defRPr>
                <a:solidFill>
                  <a:srgbClr val="003399"/>
                </a:solidFill>
                <a:latin typeface="Raleway Light"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BE"/>
          </a:p>
        </p:txBody>
      </p:sp>
      <p:pic>
        <p:nvPicPr>
          <p:cNvPr id="9" name="object 4">
            <a:extLst>
              <a:ext uri="{FF2B5EF4-FFF2-40B4-BE49-F238E27FC236}">
                <a16:creationId xmlns:a16="http://schemas.microsoft.com/office/drawing/2014/main" id="{BB78CF81-339C-B529-2738-D8FFF177D21C}"/>
              </a:ext>
            </a:extLst>
          </p:cNvPr>
          <p:cNvPicPr/>
          <p:nvPr userDrawn="1"/>
        </p:nvPicPr>
        <p:blipFill>
          <a:blip r:embed="rId2" cstate="print"/>
          <a:stretch>
            <a:fillRect/>
          </a:stretch>
        </p:blipFill>
        <p:spPr>
          <a:xfrm>
            <a:off x="9686409" y="0"/>
            <a:ext cx="2505591" cy="2465992"/>
          </a:xfrm>
          <a:prstGeom prst="rect">
            <a:avLst/>
          </a:prstGeom>
        </p:spPr>
      </p:pic>
      <p:pic>
        <p:nvPicPr>
          <p:cNvPr id="10" name="object 4">
            <a:extLst>
              <a:ext uri="{FF2B5EF4-FFF2-40B4-BE49-F238E27FC236}">
                <a16:creationId xmlns:a16="http://schemas.microsoft.com/office/drawing/2014/main" id="{BCD8B30E-822D-4801-AB31-D88E7873A2A2}"/>
              </a:ext>
            </a:extLst>
          </p:cNvPr>
          <p:cNvPicPr/>
          <p:nvPr userDrawn="1"/>
        </p:nvPicPr>
        <p:blipFill>
          <a:blip r:embed="rId2" cstate="print"/>
          <a:stretch>
            <a:fillRect/>
          </a:stretch>
        </p:blipFill>
        <p:spPr>
          <a:xfrm rot="10800000">
            <a:off x="-210" y="4476849"/>
            <a:ext cx="2505591" cy="2465992"/>
          </a:xfrm>
          <a:prstGeom prst="rect">
            <a:avLst/>
          </a:prstGeom>
        </p:spPr>
      </p:pic>
      <p:pic>
        <p:nvPicPr>
          <p:cNvPr id="11" name="Image 10" descr="Une image contenant texte, Graphique, Police, graphisme&#10;&#10;Description générée automatiquement">
            <a:extLst>
              <a:ext uri="{FF2B5EF4-FFF2-40B4-BE49-F238E27FC236}">
                <a16:creationId xmlns:a16="http://schemas.microsoft.com/office/drawing/2014/main" id="{B9225450-1483-F05A-0F84-71695289FA92}"/>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10939204" y="5175935"/>
            <a:ext cx="820074" cy="1247090"/>
          </a:xfrm>
          <a:prstGeom prst="rect">
            <a:avLst/>
          </a:prstGeom>
        </p:spPr>
      </p:pic>
    </p:spTree>
    <p:extLst>
      <p:ext uri="{BB962C8B-B14F-4D97-AF65-F5344CB8AC3E}">
        <p14:creationId xmlns:p14="http://schemas.microsoft.com/office/powerpoint/2010/main" val="350784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7C8109D-DD05-9C42-38B4-EBF54D53A49C}"/>
              </a:ext>
            </a:extLst>
          </p:cNvPr>
          <p:cNvSpPr>
            <a:spLocks noGrp="1"/>
          </p:cNvSpPr>
          <p:nvPr>
            <p:ph type="title" hasCustomPrompt="1"/>
          </p:nvPr>
        </p:nvSpPr>
        <p:spPr>
          <a:xfrm>
            <a:off x="6095078" y="233150"/>
            <a:ext cx="5257800" cy="1325563"/>
          </a:xfrm>
        </p:spPr>
        <p:txBody>
          <a:bodyPr>
            <a:normAutofit/>
          </a:bodyPr>
          <a:lstStyle>
            <a:lvl1pPr>
              <a:defRPr sz="3000" i="0">
                <a:solidFill>
                  <a:srgbClr val="003399"/>
                </a:solidFill>
                <a:latin typeface="Montserrat Black" panose="00000A00000000000000" pitchFamily="2" charset="0"/>
              </a:defRPr>
            </a:lvl1pPr>
          </a:lstStyle>
          <a:p>
            <a:r>
              <a:rPr lang="fr-FR" dirty="0"/>
              <a:t>TITLE</a:t>
            </a:r>
            <a:endParaRPr lang="en-BE" dirty="0"/>
          </a:p>
        </p:txBody>
      </p:sp>
      <p:sp>
        <p:nvSpPr>
          <p:cNvPr id="8" name="Espace réservé du contenu 2">
            <a:extLst>
              <a:ext uri="{FF2B5EF4-FFF2-40B4-BE49-F238E27FC236}">
                <a16:creationId xmlns:a16="http://schemas.microsoft.com/office/drawing/2014/main" id="{A24181E3-7934-E893-CB60-D1A74F323AC4}"/>
              </a:ext>
            </a:extLst>
          </p:cNvPr>
          <p:cNvSpPr>
            <a:spLocks noGrp="1"/>
          </p:cNvSpPr>
          <p:nvPr>
            <p:ph idx="1"/>
          </p:nvPr>
        </p:nvSpPr>
        <p:spPr>
          <a:xfrm>
            <a:off x="6095078" y="1693650"/>
            <a:ext cx="5257800" cy="4351338"/>
          </a:xfrm>
        </p:spPr>
        <p:txBody>
          <a:bodyPr/>
          <a:lstStyle>
            <a:lvl1pPr>
              <a:defRPr>
                <a:solidFill>
                  <a:srgbClr val="003399"/>
                </a:solidFill>
                <a:latin typeface="Raleway Light" pitchFamily="2" charset="0"/>
              </a:defRPr>
            </a:lvl1pPr>
            <a:lvl2pPr>
              <a:defRPr>
                <a:solidFill>
                  <a:srgbClr val="003399"/>
                </a:solidFill>
                <a:latin typeface="Raleway Light" pitchFamily="2" charset="0"/>
              </a:defRPr>
            </a:lvl2pPr>
            <a:lvl3pPr>
              <a:defRPr>
                <a:solidFill>
                  <a:srgbClr val="003399"/>
                </a:solidFill>
                <a:latin typeface="Raleway Light" pitchFamily="2" charset="0"/>
              </a:defRPr>
            </a:lvl3pPr>
            <a:lvl4pPr>
              <a:defRPr>
                <a:solidFill>
                  <a:srgbClr val="003399"/>
                </a:solidFill>
                <a:latin typeface="Raleway Light" pitchFamily="2" charset="0"/>
              </a:defRPr>
            </a:lvl4pPr>
            <a:lvl5pPr>
              <a:defRPr>
                <a:solidFill>
                  <a:srgbClr val="003399"/>
                </a:solidFill>
                <a:latin typeface="Raleway Light" pitchFamily="2"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BE" dirty="0"/>
          </a:p>
        </p:txBody>
      </p:sp>
      <p:pic>
        <p:nvPicPr>
          <p:cNvPr id="11" name="Image 10" descr="Une image contenant texte, Graphique, Police, graphisme&#10;&#10;Description générée automatiquement">
            <a:extLst>
              <a:ext uri="{FF2B5EF4-FFF2-40B4-BE49-F238E27FC236}">
                <a16:creationId xmlns:a16="http://schemas.microsoft.com/office/drawing/2014/main" id="{78C076D5-C275-1F1B-2801-7263A6401E51}"/>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0939204" y="5175935"/>
            <a:ext cx="820074" cy="1247090"/>
          </a:xfrm>
          <a:prstGeom prst="rect">
            <a:avLst/>
          </a:prstGeom>
        </p:spPr>
      </p:pic>
    </p:spTree>
    <p:extLst>
      <p:ext uri="{BB962C8B-B14F-4D97-AF65-F5344CB8AC3E}">
        <p14:creationId xmlns:p14="http://schemas.microsoft.com/office/powerpoint/2010/main" val="959905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AB26C5-6EF2-B40C-4144-86A63DADE8CD}"/>
              </a:ext>
            </a:extLst>
          </p:cNvPr>
          <p:cNvSpPr>
            <a:spLocks noGrp="1"/>
          </p:cNvSpPr>
          <p:nvPr>
            <p:ph type="title" hasCustomPrompt="1"/>
          </p:nvPr>
        </p:nvSpPr>
        <p:spPr>
          <a:xfrm>
            <a:off x="833641" y="2766218"/>
            <a:ext cx="10515600" cy="1325563"/>
          </a:xfrm>
        </p:spPr>
        <p:txBody>
          <a:bodyPr/>
          <a:lstStyle>
            <a:lvl1pPr algn="ctr">
              <a:defRPr>
                <a:solidFill>
                  <a:srgbClr val="003399"/>
                </a:solidFill>
                <a:latin typeface="Montserrat Black" panose="00000A00000000000000" pitchFamily="2" charset="0"/>
              </a:defRPr>
            </a:lvl1pPr>
          </a:lstStyle>
          <a:p>
            <a:r>
              <a:rPr lang="fr-FR" dirty="0"/>
              <a:t>THANK YOU FOR</a:t>
            </a:r>
            <a:br>
              <a:rPr lang="fr-FR" dirty="0"/>
            </a:br>
            <a:r>
              <a:rPr lang="fr-FR" dirty="0"/>
              <a:t>YOUR ATTENTION</a:t>
            </a:r>
            <a:endParaRPr lang="en-BE" dirty="0"/>
          </a:p>
        </p:txBody>
      </p:sp>
      <p:grpSp>
        <p:nvGrpSpPr>
          <p:cNvPr id="6" name="object 5">
            <a:extLst>
              <a:ext uri="{FF2B5EF4-FFF2-40B4-BE49-F238E27FC236}">
                <a16:creationId xmlns:a16="http://schemas.microsoft.com/office/drawing/2014/main" id="{D2C42F75-FDCA-FB8E-F06F-F4A20833B23B}"/>
              </a:ext>
            </a:extLst>
          </p:cNvPr>
          <p:cNvGrpSpPr/>
          <p:nvPr userDrawn="1"/>
        </p:nvGrpSpPr>
        <p:grpSpPr>
          <a:xfrm>
            <a:off x="5113020" y="6366003"/>
            <a:ext cx="1965960" cy="45719"/>
            <a:chOff x="4363177" y="6975805"/>
            <a:chExt cx="1965960" cy="127000"/>
          </a:xfrm>
        </p:grpSpPr>
        <p:sp>
          <p:nvSpPr>
            <p:cNvPr id="7" name="object 6">
              <a:extLst>
                <a:ext uri="{FF2B5EF4-FFF2-40B4-BE49-F238E27FC236}">
                  <a16:creationId xmlns:a16="http://schemas.microsoft.com/office/drawing/2014/main" id="{78618266-4DC5-92E1-B3D9-6F7A9A690223}"/>
                </a:ext>
              </a:extLst>
            </p:cNvPr>
            <p:cNvSpPr/>
            <p:nvPr/>
          </p:nvSpPr>
          <p:spPr>
            <a:xfrm>
              <a:off x="4363177" y="6975805"/>
              <a:ext cx="655320" cy="127000"/>
            </a:xfrm>
            <a:custGeom>
              <a:avLst/>
              <a:gdLst/>
              <a:ahLst/>
              <a:cxnLst/>
              <a:rect l="l" t="t" r="r" b="b"/>
              <a:pathLst>
                <a:path w="655320" h="127000">
                  <a:moveTo>
                    <a:pt x="0" y="127000"/>
                  </a:moveTo>
                  <a:lnTo>
                    <a:pt x="655218" y="127000"/>
                  </a:lnTo>
                  <a:lnTo>
                    <a:pt x="655218" y="0"/>
                  </a:lnTo>
                  <a:lnTo>
                    <a:pt x="0" y="0"/>
                  </a:lnTo>
                  <a:lnTo>
                    <a:pt x="0" y="127000"/>
                  </a:lnTo>
                  <a:close/>
                </a:path>
              </a:pathLst>
            </a:custGeom>
            <a:solidFill>
              <a:srgbClr val="231F20"/>
            </a:solidFill>
          </p:spPr>
          <p:txBody>
            <a:bodyPr wrap="square" lIns="0" tIns="0" rIns="0" bIns="0" rtlCol="0"/>
            <a:lstStyle/>
            <a:p>
              <a:endParaRPr/>
            </a:p>
          </p:txBody>
        </p:sp>
        <p:sp>
          <p:nvSpPr>
            <p:cNvPr id="8" name="object 7">
              <a:extLst>
                <a:ext uri="{FF2B5EF4-FFF2-40B4-BE49-F238E27FC236}">
                  <a16:creationId xmlns:a16="http://schemas.microsoft.com/office/drawing/2014/main" id="{93B58843-90D5-3078-31CD-F498D9732070}"/>
                </a:ext>
              </a:extLst>
            </p:cNvPr>
            <p:cNvSpPr/>
            <p:nvPr/>
          </p:nvSpPr>
          <p:spPr>
            <a:xfrm>
              <a:off x="5018392" y="6975805"/>
              <a:ext cx="655320" cy="127000"/>
            </a:xfrm>
            <a:custGeom>
              <a:avLst/>
              <a:gdLst/>
              <a:ahLst/>
              <a:cxnLst/>
              <a:rect l="l" t="t" r="r" b="b"/>
              <a:pathLst>
                <a:path w="655320" h="127000">
                  <a:moveTo>
                    <a:pt x="0" y="127000"/>
                  </a:moveTo>
                  <a:lnTo>
                    <a:pt x="655218" y="127000"/>
                  </a:lnTo>
                  <a:lnTo>
                    <a:pt x="655218" y="0"/>
                  </a:lnTo>
                  <a:lnTo>
                    <a:pt x="0" y="0"/>
                  </a:lnTo>
                  <a:lnTo>
                    <a:pt x="0" y="127000"/>
                  </a:lnTo>
                  <a:close/>
                </a:path>
              </a:pathLst>
            </a:custGeom>
            <a:solidFill>
              <a:srgbClr val="FCE92E"/>
            </a:solidFill>
          </p:spPr>
          <p:txBody>
            <a:bodyPr wrap="square" lIns="0" tIns="0" rIns="0" bIns="0" rtlCol="0"/>
            <a:lstStyle/>
            <a:p>
              <a:endParaRPr/>
            </a:p>
          </p:txBody>
        </p:sp>
        <p:sp>
          <p:nvSpPr>
            <p:cNvPr id="9" name="object 8">
              <a:extLst>
                <a:ext uri="{FF2B5EF4-FFF2-40B4-BE49-F238E27FC236}">
                  <a16:creationId xmlns:a16="http://schemas.microsoft.com/office/drawing/2014/main" id="{F6E8681D-16D0-3891-0EA8-A5A61CA54603}"/>
                </a:ext>
              </a:extLst>
            </p:cNvPr>
            <p:cNvSpPr/>
            <p:nvPr/>
          </p:nvSpPr>
          <p:spPr>
            <a:xfrm>
              <a:off x="5673607" y="6975805"/>
              <a:ext cx="655320" cy="127000"/>
            </a:xfrm>
            <a:custGeom>
              <a:avLst/>
              <a:gdLst/>
              <a:ahLst/>
              <a:cxnLst/>
              <a:rect l="l" t="t" r="r" b="b"/>
              <a:pathLst>
                <a:path w="655320" h="127000">
                  <a:moveTo>
                    <a:pt x="0" y="127000"/>
                  </a:moveTo>
                  <a:lnTo>
                    <a:pt x="655218" y="127000"/>
                  </a:lnTo>
                  <a:lnTo>
                    <a:pt x="655218" y="0"/>
                  </a:lnTo>
                  <a:lnTo>
                    <a:pt x="0" y="0"/>
                  </a:lnTo>
                  <a:lnTo>
                    <a:pt x="0" y="127000"/>
                  </a:lnTo>
                  <a:close/>
                </a:path>
              </a:pathLst>
            </a:custGeom>
            <a:solidFill>
              <a:srgbClr val="EF464D"/>
            </a:solidFill>
          </p:spPr>
          <p:txBody>
            <a:bodyPr wrap="square" lIns="0" tIns="0" rIns="0" bIns="0" rtlCol="0"/>
            <a:lstStyle/>
            <a:p>
              <a:endParaRPr/>
            </a:p>
          </p:txBody>
        </p:sp>
      </p:grpSp>
      <p:pic>
        <p:nvPicPr>
          <p:cNvPr id="10" name="object 4">
            <a:extLst>
              <a:ext uri="{FF2B5EF4-FFF2-40B4-BE49-F238E27FC236}">
                <a16:creationId xmlns:a16="http://schemas.microsoft.com/office/drawing/2014/main" id="{2EB242D5-32DA-B1F5-66E9-B8A05D63711D}"/>
              </a:ext>
            </a:extLst>
          </p:cNvPr>
          <p:cNvPicPr/>
          <p:nvPr userDrawn="1"/>
        </p:nvPicPr>
        <p:blipFill>
          <a:blip r:embed="rId2" cstate="print"/>
          <a:stretch>
            <a:fillRect/>
          </a:stretch>
        </p:blipFill>
        <p:spPr>
          <a:xfrm>
            <a:off x="9686409" y="0"/>
            <a:ext cx="2505591" cy="2465992"/>
          </a:xfrm>
          <a:prstGeom prst="rect">
            <a:avLst/>
          </a:prstGeom>
        </p:spPr>
      </p:pic>
      <p:pic>
        <p:nvPicPr>
          <p:cNvPr id="11" name="object 4">
            <a:extLst>
              <a:ext uri="{FF2B5EF4-FFF2-40B4-BE49-F238E27FC236}">
                <a16:creationId xmlns:a16="http://schemas.microsoft.com/office/drawing/2014/main" id="{1D6C0C37-209C-C8FD-9B52-77A6553A28D4}"/>
              </a:ext>
            </a:extLst>
          </p:cNvPr>
          <p:cNvPicPr/>
          <p:nvPr userDrawn="1"/>
        </p:nvPicPr>
        <p:blipFill>
          <a:blip r:embed="rId2" cstate="print"/>
          <a:stretch>
            <a:fillRect/>
          </a:stretch>
        </p:blipFill>
        <p:spPr>
          <a:xfrm rot="10800000">
            <a:off x="0" y="4476849"/>
            <a:ext cx="2505591" cy="2465992"/>
          </a:xfrm>
          <a:prstGeom prst="rect">
            <a:avLst/>
          </a:prstGeom>
        </p:spPr>
      </p:pic>
      <p:pic>
        <p:nvPicPr>
          <p:cNvPr id="12" name="Image 11" descr="Une image contenant texte, Graphique, Police, graphisme&#10;&#10;Description générée automatiquement">
            <a:extLst>
              <a:ext uri="{FF2B5EF4-FFF2-40B4-BE49-F238E27FC236}">
                <a16:creationId xmlns:a16="http://schemas.microsoft.com/office/drawing/2014/main" id="{D7A69D4B-0051-662E-88E9-CB9E76EB3994}"/>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10939204" y="5175935"/>
            <a:ext cx="820074" cy="1247090"/>
          </a:xfrm>
          <a:prstGeom prst="rect">
            <a:avLst/>
          </a:prstGeom>
        </p:spPr>
      </p:pic>
    </p:spTree>
    <p:extLst>
      <p:ext uri="{BB962C8B-B14F-4D97-AF65-F5344CB8AC3E}">
        <p14:creationId xmlns:p14="http://schemas.microsoft.com/office/powerpoint/2010/main" val="3266599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6" name="Image 5" descr="Une image contenant texte, Graphique, Police, graphisme&#10;&#10;Description générée automatiquement">
            <a:extLst>
              <a:ext uri="{FF2B5EF4-FFF2-40B4-BE49-F238E27FC236}">
                <a16:creationId xmlns:a16="http://schemas.microsoft.com/office/drawing/2014/main" id="{A90EC8F9-D471-CE5E-0E94-141ADBEF4D33}"/>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4583355" y="1128401"/>
            <a:ext cx="3025290" cy="4601198"/>
          </a:xfrm>
          <a:prstGeom prst="rect">
            <a:avLst/>
          </a:prstGeom>
        </p:spPr>
      </p:pic>
    </p:spTree>
    <p:extLst>
      <p:ext uri="{BB962C8B-B14F-4D97-AF65-F5344CB8AC3E}">
        <p14:creationId xmlns:p14="http://schemas.microsoft.com/office/powerpoint/2010/main" val="823393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A5850589-9088-42EA-BCF5-E65314CA8C6E}" type="datetimeFigureOut">
              <a:rPr lang="sv-SE" smtClean="0"/>
              <a:t>2024-05-27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574B53E-2B79-4D1D-BCB2-6B25BB5F17CC}" type="slidenum">
              <a:rPr lang="sv-SE" smtClean="0"/>
              <a:t>‹#›</a:t>
            </a:fld>
            <a:endParaRPr lang="sv-SE"/>
          </a:p>
        </p:txBody>
      </p:sp>
      <p:pic>
        <p:nvPicPr>
          <p:cNvPr id="7" name="Picture 6"/>
          <p:cNvPicPr>
            <a:picLocks noChangeAspect="1"/>
          </p:cNvPicPr>
          <p:nvPr userDrawn="1"/>
        </p:nvPicPr>
        <p:blipFill rotWithShape="1">
          <a:blip r:embed="rId2">
            <a:duotone>
              <a:prstClr val="black"/>
              <a:srgbClr val="006E9E">
                <a:tint val="45000"/>
                <a:satMod val="400000"/>
              </a:srgbClr>
            </a:duotone>
            <a:extLst>
              <a:ext uri="{28A0092B-C50C-407E-A947-70E740481C1C}">
                <a14:useLocalDpi xmlns:a14="http://schemas.microsoft.com/office/drawing/2010/main"/>
              </a:ext>
            </a:extLst>
          </a:blip>
          <a:srcRect/>
          <a:stretch/>
        </p:blipFill>
        <p:spPr>
          <a:xfrm>
            <a:off x="-9525" y="0"/>
            <a:ext cx="12204000" cy="5568075"/>
          </a:xfrm>
          <a:prstGeom prst="rect">
            <a:avLst/>
          </a:prstGeom>
        </p:spPr>
      </p:pic>
    </p:spTree>
    <p:extLst>
      <p:ext uri="{BB962C8B-B14F-4D97-AF65-F5344CB8AC3E}">
        <p14:creationId xmlns:p14="http://schemas.microsoft.com/office/powerpoint/2010/main" val="3164320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5850589-9088-42EA-BCF5-E65314CA8C6E}" type="datetimeFigureOut">
              <a:rPr lang="sv-SE" smtClean="0"/>
              <a:t>2024-05-27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961929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A5850589-9088-42EA-BCF5-E65314CA8C6E}" type="datetimeFigureOut">
              <a:rPr lang="sv-SE" smtClean="0"/>
              <a:t>2024-05-27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2562952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A5850589-9088-42EA-BCF5-E65314CA8C6E}" type="datetimeFigureOut">
              <a:rPr lang="sv-SE" smtClean="0"/>
              <a:t>2024-05-27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218748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A5850589-9088-42EA-BCF5-E65314CA8C6E}" type="datetimeFigureOut">
              <a:rPr lang="sv-SE" smtClean="0"/>
              <a:t>2024-05-27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2599608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A5850589-9088-42EA-BCF5-E65314CA8C6E}" type="datetimeFigureOut">
              <a:rPr lang="sv-SE" smtClean="0"/>
              <a:t>2024-05-27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1030823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grpSp>
        <p:nvGrpSpPr>
          <p:cNvPr id="18" name="object 7">
            <a:extLst>
              <a:ext uri="{FF2B5EF4-FFF2-40B4-BE49-F238E27FC236}">
                <a16:creationId xmlns:a16="http://schemas.microsoft.com/office/drawing/2014/main" id="{7767CF9A-08E9-E801-FCFC-FF99F829BA1A}"/>
              </a:ext>
            </a:extLst>
          </p:cNvPr>
          <p:cNvGrpSpPr>
            <a:grpSpLocks noGrp="1" noUngrp="1" noRot="1" noMove="1" noResize="1"/>
          </p:cNvGrpSpPr>
          <p:nvPr userDrawn="1"/>
        </p:nvGrpSpPr>
        <p:grpSpPr>
          <a:xfrm>
            <a:off x="2830334" y="-6350"/>
            <a:ext cx="9354667" cy="6864350"/>
            <a:chOff x="0" y="-6349"/>
            <a:chExt cx="2574290" cy="7573009"/>
          </a:xfrm>
          <a:solidFill>
            <a:srgbClr val="003399"/>
          </a:solidFill>
        </p:grpSpPr>
        <p:sp>
          <p:nvSpPr>
            <p:cNvPr id="19" name="object 8">
              <a:extLst>
                <a:ext uri="{FF2B5EF4-FFF2-40B4-BE49-F238E27FC236}">
                  <a16:creationId xmlns:a16="http://schemas.microsoft.com/office/drawing/2014/main" id="{8BBD3F94-647E-8338-D058-102C4D86C68F}"/>
                </a:ext>
              </a:extLst>
            </p:cNvPr>
            <p:cNvSpPr>
              <a:spLocks noGrp="1" noRot="1" noMove="1" noResize="1" noEditPoints="1" noAdjustHandles="1" noChangeArrowheads="1" noChangeShapeType="1"/>
            </p:cNvSpPr>
            <p:nvPr/>
          </p:nvSpPr>
          <p:spPr>
            <a:xfrm>
              <a:off x="6350" y="12"/>
              <a:ext cx="2561590" cy="7560309"/>
            </a:xfrm>
            <a:custGeom>
              <a:avLst/>
              <a:gdLst/>
              <a:ahLst/>
              <a:cxnLst/>
              <a:rect l="l" t="t" r="r" b="b"/>
              <a:pathLst>
                <a:path w="2561590" h="7560309">
                  <a:moveTo>
                    <a:pt x="2561285" y="0"/>
                  </a:moveTo>
                  <a:lnTo>
                    <a:pt x="0" y="0"/>
                  </a:lnTo>
                  <a:lnTo>
                    <a:pt x="0" y="7559992"/>
                  </a:lnTo>
                  <a:lnTo>
                    <a:pt x="2561285" y="7559992"/>
                  </a:lnTo>
                  <a:lnTo>
                    <a:pt x="2561285" y="0"/>
                  </a:lnTo>
                  <a:close/>
                </a:path>
              </a:pathLst>
            </a:custGeom>
            <a:grpFill/>
            <a:ln>
              <a:noFill/>
            </a:ln>
          </p:spPr>
          <p:txBody>
            <a:bodyPr wrap="square" lIns="0" tIns="0" rIns="0" bIns="0" rtlCol="0"/>
            <a:lstStyle/>
            <a:p>
              <a:endParaRPr/>
            </a:p>
          </p:txBody>
        </p:sp>
        <p:sp>
          <p:nvSpPr>
            <p:cNvPr id="20" name="object 9">
              <a:extLst>
                <a:ext uri="{FF2B5EF4-FFF2-40B4-BE49-F238E27FC236}">
                  <a16:creationId xmlns:a16="http://schemas.microsoft.com/office/drawing/2014/main" id="{2086205B-8EA6-BA60-5AAD-4852FA4765B2}"/>
                </a:ext>
              </a:extLst>
            </p:cNvPr>
            <p:cNvSpPr>
              <a:spLocks noGrp="1" noRot="1" noMove="1" noResize="1" noEditPoints="1" noAdjustHandles="1" noChangeArrowheads="1" noChangeShapeType="1"/>
            </p:cNvSpPr>
            <p:nvPr/>
          </p:nvSpPr>
          <p:spPr>
            <a:xfrm>
              <a:off x="6350" y="0"/>
              <a:ext cx="2561590" cy="7560309"/>
            </a:xfrm>
            <a:custGeom>
              <a:avLst/>
              <a:gdLst/>
              <a:ahLst/>
              <a:cxnLst/>
              <a:rect l="l" t="t" r="r" b="b"/>
              <a:pathLst>
                <a:path w="2561590" h="7560309">
                  <a:moveTo>
                    <a:pt x="2561297" y="7560005"/>
                  </a:moveTo>
                  <a:lnTo>
                    <a:pt x="2561297" y="0"/>
                  </a:lnTo>
                </a:path>
                <a:path w="2561590" h="7560309">
                  <a:moveTo>
                    <a:pt x="0" y="0"/>
                  </a:moveTo>
                  <a:lnTo>
                    <a:pt x="0" y="7560005"/>
                  </a:lnTo>
                </a:path>
              </a:pathLst>
            </a:custGeom>
            <a:grpFill/>
            <a:ln w="12700">
              <a:noFill/>
            </a:ln>
          </p:spPr>
          <p:txBody>
            <a:bodyPr wrap="square" lIns="0" tIns="0" rIns="0" bIns="0" rtlCol="0"/>
            <a:lstStyle/>
            <a:p>
              <a:endParaRPr/>
            </a:p>
          </p:txBody>
        </p:sp>
      </p:grpSp>
      <p:grpSp>
        <p:nvGrpSpPr>
          <p:cNvPr id="21" name="object 3">
            <a:extLst>
              <a:ext uri="{FF2B5EF4-FFF2-40B4-BE49-F238E27FC236}">
                <a16:creationId xmlns:a16="http://schemas.microsoft.com/office/drawing/2014/main" id="{DEA77D1C-613C-4CB3-85CF-8C3B6FB2B8FD}"/>
              </a:ext>
            </a:extLst>
          </p:cNvPr>
          <p:cNvGrpSpPr>
            <a:grpSpLocks noGrp="1" noUngrp="1" noRot="1" noMove="1" noResize="1"/>
          </p:cNvGrpSpPr>
          <p:nvPr userDrawn="1"/>
        </p:nvGrpSpPr>
        <p:grpSpPr>
          <a:xfrm>
            <a:off x="4060825" y="1"/>
            <a:ext cx="8124825" cy="6858000"/>
            <a:chOff x="2567635" y="12"/>
            <a:chExt cx="8124825" cy="7560309"/>
          </a:xfrm>
        </p:grpSpPr>
        <p:sp>
          <p:nvSpPr>
            <p:cNvPr id="22" name="object 4">
              <a:extLst>
                <a:ext uri="{FF2B5EF4-FFF2-40B4-BE49-F238E27FC236}">
                  <a16:creationId xmlns:a16="http://schemas.microsoft.com/office/drawing/2014/main" id="{39192311-2D04-B24C-A436-813CB989839C}"/>
                </a:ext>
              </a:extLst>
            </p:cNvPr>
            <p:cNvSpPr>
              <a:spLocks noGrp="1" noRot="1" noMove="1" noResize="1" noEditPoints="1" noAdjustHandles="1" noChangeArrowheads="1" noChangeShapeType="1"/>
            </p:cNvSpPr>
            <p:nvPr/>
          </p:nvSpPr>
          <p:spPr>
            <a:xfrm>
              <a:off x="2567635" y="12"/>
              <a:ext cx="8124825" cy="7560309"/>
            </a:xfrm>
            <a:custGeom>
              <a:avLst/>
              <a:gdLst/>
              <a:ahLst/>
              <a:cxnLst/>
              <a:rect l="l" t="t" r="r" b="b"/>
              <a:pathLst>
                <a:path w="8124825" h="7560309">
                  <a:moveTo>
                    <a:pt x="0" y="7559992"/>
                  </a:moveTo>
                  <a:lnTo>
                    <a:pt x="8124367" y="7559992"/>
                  </a:lnTo>
                  <a:lnTo>
                    <a:pt x="8124367" y="0"/>
                  </a:lnTo>
                  <a:lnTo>
                    <a:pt x="0" y="0"/>
                  </a:lnTo>
                  <a:lnTo>
                    <a:pt x="0" y="7559992"/>
                  </a:lnTo>
                  <a:close/>
                </a:path>
              </a:pathLst>
            </a:custGeom>
            <a:solidFill>
              <a:srgbClr val="003399"/>
            </a:solidFill>
          </p:spPr>
          <p:txBody>
            <a:bodyPr wrap="square" lIns="0" tIns="0" rIns="0" bIns="0" rtlCol="0"/>
            <a:lstStyle/>
            <a:p>
              <a:endParaRPr/>
            </a:p>
          </p:txBody>
        </p:sp>
        <p:pic>
          <p:nvPicPr>
            <p:cNvPr id="23" name="object 5">
              <a:extLst>
                <a:ext uri="{FF2B5EF4-FFF2-40B4-BE49-F238E27FC236}">
                  <a16:creationId xmlns:a16="http://schemas.microsoft.com/office/drawing/2014/main" id="{16A0491A-58B9-4475-9FBC-1FD853A58699}"/>
                </a:ext>
              </a:extLst>
            </p:cNvPr>
            <p:cNvPicPr>
              <a:picLocks noGrp="1" noRot="1" noMove="1" noResize="1" noEditPoints="1" noAdjustHandles="1" noChangeArrowheads="1" noChangeShapeType="1" noCrop="1"/>
            </p:cNvPicPr>
            <p:nvPr/>
          </p:nvPicPr>
          <p:blipFill>
            <a:blip r:embed="rId2" cstate="print"/>
            <a:stretch>
              <a:fillRect/>
            </a:stretch>
          </p:blipFill>
          <p:spPr>
            <a:xfrm>
              <a:off x="8186408" y="12"/>
              <a:ext cx="2505591" cy="2465992"/>
            </a:xfrm>
            <a:prstGeom prst="rect">
              <a:avLst/>
            </a:prstGeom>
          </p:spPr>
        </p:pic>
      </p:grpSp>
      <p:grpSp>
        <p:nvGrpSpPr>
          <p:cNvPr id="24" name="object 7">
            <a:extLst>
              <a:ext uri="{FF2B5EF4-FFF2-40B4-BE49-F238E27FC236}">
                <a16:creationId xmlns:a16="http://schemas.microsoft.com/office/drawing/2014/main" id="{0072D2CC-F4C3-7C1C-B187-5DD5A963D941}"/>
              </a:ext>
            </a:extLst>
          </p:cNvPr>
          <p:cNvGrpSpPr>
            <a:grpSpLocks noGrp="1" noUngrp="1" noRot="1" noMove="1" noResize="1"/>
          </p:cNvGrpSpPr>
          <p:nvPr userDrawn="1"/>
        </p:nvGrpSpPr>
        <p:grpSpPr>
          <a:xfrm>
            <a:off x="0" y="-6349"/>
            <a:ext cx="2837333" cy="6858001"/>
            <a:chOff x="0" y="-6349"/>
            <a:chExt cx="2574290" cy="7573009"/>
          </a:xfrm>
        </p:grpSpPr>
        <p:sp>
          <p:nvSpPr>
            <p:cNvPr id="25" name="object 8">
              <a:extLst>
                <a:ext uri="{FF2B5EF4-FFF2-40B4-BE49-F238E27FC236}">
                  <a16:creationId xmlns:a16="http://schemas.microsoft.com/office/drawing/2014/main" id="{47E45F7D-4720-3073-DB4D-C7502E43AEDB}"/>
                </a:ext>
              </a:extLst>
            </p:cNvPr>
            <p:cNvSpPr>
              <a:spLocks noGrp="1" noRot="1" noMove="1" noResize="1" noEditPoints="1" noAdjustHandles="1" noChangeArrowheads="1" noChangeShapeType="1"/>
            </p:cNvSpPr>
            <p:nvPr/>
          </p:nvSpPr>
          <p:spPr>
            <a:xfrm>
              <a:off x="6350" y="12"/>
              <a:ext cx="2561590" cy="7560309"/>
            </a:xfrm>
            <a:custGeom>
              <a:avLst/>
              <a:gdLst/>
              <a:ahLst/>
              <a:cxnLst/>
              <a:rect l="l" t="t" r="r" b="b"/>
              <a:pathLst>
                <a:path w="2561590" h="7560309">
                  <a:moveTo>
                    <a:pt x="2561285" y="0"/>
                  </a:moveTo>
                  <a:lnTo>
                    <a:pt x="0" y="0"/>
                  </a:lnTo>
                  <a:lnTo>
                    <a:pt x="0" y="7559992"/>
                  </a:lnTo>
                  <a:lnTo>
                    <a:pt x="2561285" y="7559992"/>
                  </a:lnTo>
                  <a:lnTo>
                    <a:pt x="2561285" y="0"/>
                  </a:lnTo>
                  <a:close/>
                </a:path>
              </a:pathLst>
            </a:custGeom>
            <a:solidFill>
              <a:srgbClr val="FFFFFF"/>
            </a:solidFill>
            <a:ln>
              <a:noFill/>
            </a:ln>
          </p:spPr>
          <p:txBody>
            <a:bodyPr wrap="square" lIns="0" tIns="0" rIns="0" bIns="0" rtlCol="0"/>
            <a:lstStyle/>
            <a:p>
              <a:endParaRPr>
                <a:solidFill>
                  <a:srgbClr val="003399"/>
                </a:solidFill>
              </a:endParaRPr>
            </a:p>
          </p:txBody>
        </p:sp>
        <p:sp>
          <p:nvSpPr>
            <p:cNvPr id="26" name="object 9">
              <a:extLst>
                <a:ext uri="{FF2B5EF4-FFF2-40B4-BE49-F238E27FC236}">
                  <a16:creationId xmlns:a16="http://schemas.microsoft.com/office/drawing/2014/main" id="{3AEFFCBD-0AAD-3871-8EB1-A5F08109A64B}"/>
                </a:ext>
              </a:extLst>
            </p:cNvPr>
            <p:cNvSpPr>
              <a:spLocks noGrp="1" noRot="1" noMove="1" noResize="1" noEditPoints="1" noAdjustHandles="1" noChangeArrowheads="1" noChangeShapeType="1"/>
            </p:cNvSpPr>
            <p:nvPr/>
          </p:nvSpPr>
          <p:spPr>
            <a:xfrm>
              <a:off x="6350" y="0"/>
              <a:ext cx="2561590" cy="7560309"/>
            </a:xfrm>
            <a:custGeom>
              <a:avLst/>
              <a:gdLst/>
              <a:ahLst/>
              <a:cxnLst/>
              <a:rect l="l" t="t" r="r" b="b"/>
              <a:pathLst>
                <a:path w="2561590" h="7560309">
                  <a:moveTo>
                    <a:pt x="2561297" y="7560005"/>
                  </a:moveTo>
                  <a:lnTo>
                    <a:pt x="2561297" y="0"/>
                  </a:lnTo>
                </a:path>
                <a:path w="2561590" h="7560309">
                  <a:moveTo>
                    <a:pt x="0" y="0"/>
                  </a:moveTo>
                  <a:lnTo>
                    <a:pt x="0" y="7560005"/>
                  </a:lnTo>
                </a:path>
              </a:pathLst>
            </a:custGeom>
            <a:ln w="12700">
              <a:noFill/>
            </a:ln>
          </p:spPr>
          <p:txBody>
            <a:bodyPr wrap="square" lIns="0" tIns="0" rIns="0" bIns="0" rtlCol="0"/>
            <a:lstStyle/>
            <a:p>
              <a:endParaRPr>
                <a:solidFill>
                  <a:srgbClr val="003399"/>
                </a:solidFill>
              </a:endParaRPr>
            </a:p>
          </p:txBody>
        </p:sp>
      </p:grpSp>
      <p:pic>
        <p:nvPicPr>
          <p:cNvPr id="27" name="Image 26" descr="Une image contenant texte, Graphique, Police, graphisme&#10;&#10;Description générée automatiquement">
            <a:extLst>
              <a:ext uri="{FF2B5EF4-FFF2-40B4-BE49-F238E27FC236}">
                <a16:creationId xmlns:a16="http://schemas.microsoft.com/office/drawing/2014/main" id="{C0329713-B8F1-0659-8372-13BA4C1A2E7B}"/>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10958705" y="5175935"/>
            <a:ext cx="781071" cy="1187779"/>
          </a:xfrm>
          <a:prstGeom prst="rect">
            <a:avLst/>
          </a:prstGeom>
        </p:spPr>
      </p:pic>
      <p:sp>
        <p:nvSpPr>
          <p:cNvPr id="2" name="Titre 1">
            <a:extLst>
              <a:ext uri="{FF2B5EF4-FFF2-40B4-BE49-F238E27FC236}">
                <a16:creationId xmlns:a16="http://schemas.microsoft.com/office/drawing/2014/main" id="{253336C6-D0C0-0515-968F-D3B514E4A11A}"/>
              </a:ext>
            </a:extLst>
          </p:cNvPr>
          <p:cNvSpPr>
            <a:spLocks noGrp="1"/>
          </p:cNvSpPr>
          <p:nvPr>
            <p:ph type="title" hasCustomPrompt="1"/>
          </p:nvPr>
        </p:nvSpPr>
        <p:spPr>
          <a:xfrm rot="16200000">
            <a:off x="-224223" y="2766219"/>
            <a:ext cx="2765981" cy="1325563"/>
          </a:xfrm>
        </p:spPr>
        <p:txBody>
          <a:bodyPr>
            <a:normAutofit/>
          </a:bodyPr>
          <a:lstStyle>
            <a:lvl1pPr algn="ctr">
              <a:defRPr sz="5000">
                <a:solidFill>
                  <a:srgbClr val="003399"/>
                </a:solidFill>
                <a:latin typeface="Montserrat Black" panose="00000A00000000000000" pitchFamily="2" charset="0"/>
              </a:defRPr>
            </a:lvl1pPr>
          </a:lstStyle>
          <a:p>
            <a:r>
              <a:rPr lang="fr-FR" dirty="0"/>
              <a:t>INDEX</a:t>
            </a:r>
            <a:endParaRPr lang="en-BE" dirty="0"/>
          </a:p>
        </p:txBody>
      </p:sp>
      <p:sp>
        <p:nvSpPr>
          <p:cNvPr id="4" name="Espace réservé du contenu 3">
            <a:extLst>
              <a:ext uri="{FF2B5EF4-FFF2-40B4-BE49-F238E27FC236}">
                <a16:creationId xmlns:a16="http://schemas.microsoft.com/office/drawing/2014/main" id="{1F4AAFFA-164C-EF9D-393A-5979B29A0FE8}"/>
              </a:ext>
            </a:extLst>
          </p:cNvPr>
          <p:cNvSpPr>
            <a:spLocks noGrp="1"/>
          </p:cNvSpPr>
          <p:nvPr>
            <p:ph sz="half" idx="2"/>
          </p:nvPr>
        </p:nvSpPr>
        <p:spPr>
          <a:xfrm>
            <a:off x="3400720" y="1246982"/>
            <a:ext cx="5181600" cy="4351338"/>
          </a:xfrm>
        </p:spPr>
        <p:txBody>
          <a:bodyPr>
            <a:normAutofit/>
          </a:bodyPr>
          <a:lstStyle>
            <a:lvl1pPr marL="0" indent="0">
              <a:buNone/>
              <a:defRPr sz="2500">
                <a:solidFill>
                  <a:schemeClr val="bg1"/>
                </a:solidFill>
                <a:latin typeface="Raleway SemiBold" pitchFamily="2" charset="0"/>
              </a:defRPr>
            </a:lvl1pPr>
          </a:lstStyle>
          <a:p>
            <a:pPr lvl="0"/>
            <a:endParaRPr lang="en-BE" dirty="0"/>
          </a:p>
        </p:txBody>
      </p:sp>
      <p:sp>
        <p:nvSpPr>
          <p:cNvPr id="28" name="Espace réservé du contenu 3">
            <a:extLst>
              <a:ext uri="{FF2B5EF4-FFF2-40B4-BE49-F238E27FC236}">
                <a16:creationId xmlns:a16="http://schemas.microsoft.com/office/drawing/2014/main" id="{6ED121DC-2B42-D64C-FF68-C432A559D7A9}"/>
              </a:ext>
            </a:extLst>
          </p:cNvPr>
          <p:cNvSpPr>
            <a:spLocks noGrp="1"/>
          </p:cNvSpPr>
          <p:nvPr>
            <p:ph sz="half" idx="10" hasCustomPrompt="1"/>
          </p:nvPr>
        </p:nvSpPr>
        <p:spPr>
          <a:xfrm>
            <a:off x="2055490" y="1259680"/>
            <a:ext cx="593442" cy="4351338"/>
          </a:xfrm>
        </p:spPr>
        <p:txBody>
          <a:bodyPr>
            <a:normAutofit/>
          </a:bodyPr>
          <a:lstStyle>
            <a:lvl1pPr marL="0" indent="0">
              <a:buNone/>
              <a:defRPr sz="2500">
                <a:solidFill>
                  <a:srgbClr val="003399"/>
                </a:solidFill>
                <a:latin typeface="Raleway SemiBold" pitchFamily="2" charset="0"/>
              </a:defRPr>
            </a:lvl1pPr>
          </a:lstStyle>
          <a:p>
            <a:pPr lvl="0"/>
            <a:r>
              <a:rPr lang="fr-BE" dirty="0"/>
              <a:t>1.</a:t>
            </a:r>
            <a:endParaRPr lang="en-BE" dirty="0"/>
          </a:p>
        </p:txBody>
      </p:sp>
    </p:spTree>
    <p:extLst>
      <p:ext uri="{BB962C8B-B14F-4D97-AF65-F5344CB8AC3E}">
        <p14:creationId xmlns:p14="http://schemas.microsoft.com/office/powerpoint/2010/main" val="2871057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5850589-9088-42EA-BCF5-E65314CA8C6E}" type="datetimeFigureOut">
              <a:rPr lang="sv-SE" smtClean="0"/>
              <a:t>2024-05-27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3582809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A5850589-9088-42EA-BCF5-E65314CA8C6E}" type="datetimeFigureOut">
              <a:rPr lang="sv-SE" smtClean="0"/>
              <a:t>2024-05-27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1891434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A5850589-9088-42EA-BCF5-E65314CA8C6E}" type="datetimeFigureOut">
              <a:rPr lang="sv-SE" smtClean="0"/>
              <a:t>2024-05-27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3593199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5850589-9088-42EA-BCF5-E65314CA8C6E}" type="datetimeFigureOut">
              <a:rPr lang="sv-SE" smtClean="0"/>
              <a:t>2024-05-27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290961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5850589-9088-42EA-BCF5-E65314CA8C6E}" type="datetimeFigureOut">
              <a:rPr lang="sv-SE" smtClean="0"/>
              <a:t>2024-05-27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574B53E-2B79-4D1D-BCB2-6B25BB5F17CC}" type="slidenum">
              <a:rPr lang="sv-SE" smtClean="0"/>
              <a:t>‹#›</a:t>
            </a:fld>
            <a:endParaRPr lang="sv-SE"/>
          </a:p>
        </p:txBody>
      </p:sp>
    </p:spTree>
    <p:extLst>
      <p:ext uri="{BB962C8B-B14F-4D97-AF65-F5344CB8AC3E}">
        <p14:creationId xmlns:p14="http://schemas.microsoft.com/office/powerpoint/2010/main" val="2455354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37130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4027702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hapter Slide (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42753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412277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09300-5515-48A2-A8F0-BB0676E33753}"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10160-2E2D-4C2A-BF55-74FDC81028D0}" type="slidenum">
              <a:rPr lang="en-US" smtClean="0"/>
              <a:t>‹#›</a:t>
            </a:fld>
            <a:endParaRPr lang="en-US"/>
          </a:p>
        </p:txBody>
      </p:sp>
    </p:spTree>
    <p:extLst>
      <p:ext uri="{BB962C8B-B14F-4D97-AF65-F5344CB8AC3E}">
        <p14:creationId xmlns:p14="http://schemas.microsoft.com/office/powerpoint/2010/main" val="412074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C3F384-6498-4271-381B-B67CFD958FB4}"/>
              </a:ext>
            </a:extLst>
          </p:cNvPr>
          <p:cNvSpPr>
            <a:spLocks noGrp="1"/>
          </p:cNvSpPr>
          <p:nvPr>
            <p:ph type="ctrTitle" hasCustomPrompt="1"/>
          </p:nvPr>
        </p:nvSpPr>
        <p:spPr>
          <a:xfrm>
            <a:off x="4671635" y="3117364"/>
            <a:ext cx="3503629" cy="623272"/>
          </a:xfrm>
        </p:spPr>
        <p:txBody>
          <a:bodyPr anchor="b">
            <a:normAutofit/>
          </a:bodyPr>
          <a:lstStyle>
            <a:lvl1pPr algn="ctr">
              <a:defRPr sz="4000">
                <a:solidFill>
                  <a:srgbClr val="003399"/>
                </a:solidFill>
                <a:latin typeface="Montserrat Black" panose="00000A00000000000000" pitchFamily="2" charset="0"/>
              </a:defRPr>
            </a:lvl1pPr>
          </a:lstStyle>
          <a:p>
            <a:r>
              <a:rPr lang="fr-FR" dirty="0"/>
              <a:t>First </a:t>
            </a:r>
            <a:r>
              <a:rPr lang="fr-FR" dirty="0" err="1"/>
              <a:t>title</a:t>
            </a:r>
            <a:endParaRPr lang="en-BE" dirty="0"/>
          </a:p>
        </p:txBody>
      </p:sp>
      <p:grpSp>
        <p:nvGrpSpPr>
          <p:cNvPr id="7" name="object 5">
            <a:extLst>
              <a:ext uri="{FF2B5EF4-FFF2-40B4-BE49-F238E27FC236}">
                <a16:creationId xmlns:a16="http://schemas.microsoft.com/office/drawing/2014/main" id="{C0E9A1F9-7695-FCEA-1048-2BA9F71846DF}"/>
              </a:ext>
            </a:extLst>
          </p:cNvPr>
          <p:cNvGrpSpPr/>
          <p:nvPr userDrawn="1"/>
        </p:nvGrpSpPr>
        <p:grpSpPr>
          <a:xfrm>
            <a:off x="5113020" y="6366003"/>
            <a:ext cx="1965960" cy="45719"/>
            <a:chOff x="4363177" y="6975805"/>
            <a:chExt cx="1965960" cy="127000"/>
          </a:xfrm>
        </p:grpSpPr>
        <p:sp>
          <p:nvSpPr>
            <p:cNvPr id="8" name="object 6">
              <a:extLst>
                <a:ext uri="{FF2B5EF4-FFF2-40B4-BE49-F238E27FC236}">
                  <a16:creationId xmlns:a16="http://schemas.microsoft.com/office/drawing/2014/main" id="{458CBA87-8F89-B793-1186-39D2595CD0E0}"/>
                </a:ext>
              </a:extLst>
            </p:cNvPr>
            <p:cNvSpPr/>
            <p:nvPr/>
          </p:nvSpPr>
          <p:spPr>
            <a:xfrm>
              <a:off x="4363177" y="6975805"/>
              <a:ext cx="655320" cy="127000"/>
            </a:xfrm>
            <a:custGeom>
              <a:avLst/>
              <a:gdLst/>
              <a:ahLst/>
              <a:cxnLst/>
              <a:rect l="l" t="t" r="r" b="b"/>
              <a:pathLst>
                <a:path w="655320" h="127000">
                  <a:moveTo>
                    <a:pt x="0" y="127000"/>
                  </a:moveTo>
                  <a:lnTo>
                    <a:pt x="655218" y="127000"/>
                  </a:lnTo>
                  <a:lnTo>
                    <a:pt x="655218" y="0"/>
                  </a:lnTo>
                  <a:lnTo>
                    <a:pt x="0" y="0"/>
                  </a:lnTo>
                  <a:lnTo>
                    <a:pt x="0" y="127000"/>
                  </a:lnTo>
                  <a:close/>
                </a:path>
              </a:pathLst>
            </a:custGeom>
            <a:solidFill>
              <a:srgbClr val="231F20"/>
            </a:solidFill>
          </p:spPr>
          <p:txBody>
            <a:bodyPr wrap="square" lIns="0" tIns="0" rIns="0" bIns="0" rtlCol="0"/>
            <a:lstStyle/>
            <a:p>
              <a:endParaRPr/>
            </a:p>
          </p:txBody>
        </p:sp>
        <p:sp>
          <p:nvSpPr>
            <p:cNvPr id="9" name="object 7">
              <a:extLst>
                <a:ext uri="{FF2B5EF4-FFF2-40B4-BE49-F238E27FC236}">
                  <a16:creationId xmlns:a16="http://schemas.microsoft.com/office/drawing/2014/main" id="{33A79EEC-3382-9C5B-E306-D19E7440E4D8}"/>
                </a:ext>
              </a:extLst>
            </p:cNvPr>
            <p:cNvSpPr/>
            <p:nvPr/>
          </p:nvSpPr>
          <p:spPr>
            <a:xfrm>
              <a:off x="5018392" y="6975805"/>
              <a:ext cx="655320" cy="127000"/>
            </a:xfrm>
            <a:custGeom>
              <a:avLst/>
              <a:gdLst/>
              <a:ahLst/>
              <a:cxnLst/>
              <a:rect l="l" t="t" r="r" b="b"/>
              <a:pathLst>
                <a:path w="655320" h="127000">
                  <a:moveTo>
                    <a:pt x="0" y="127000"/>
                  </a:moveTo>
                  <a:lnTo>
                    <a:pt x="655218" y="127000"/>
                  </a:lnTo>
                  <a:lnTo>
                    <a:pt x="655218" y="0"/>
                  </a:lnTo>
                  <a:lnTo>
                    <a:pt x="0" y="0"/>
                  </a:lnTo>
                  <a:lnTo>
                    <a:pt x="0" y="127000"/>
                  </a:lnTo>
                  <a:close/>
                </a:path>
              </a:pathLst>
            </a:custGeom>
            <a:solidFill>
              <a:srgbClr val="FCE92E"/>
            </a:solidFill>
          </p:spPr>
          <p:txBody>
            <a:bodyPr wrap="square" lIns="0" tIns="0" rIns="0" bIns="0" rtlCol="0"/>
            <a:lstStyle/>
            <a:p>
              <a:endParaRPr/>
            </a:p>
          </p:txBody>
        </p:sp>
        <p:sp>
          <p:nvSpPr>
            <p:cNvPr id="10" name="object 8">
              <a:extLst>
                <a:ext uri="{FF2B5EF4-FFF2-40B4-BE49-F238E27FC236}">
                  <a16:creationId xmlns:a16="http://schemas.microsoft.com/office/drawing/2014/main" id="{59173DD8-AFE4-F507-2B4E-EFC01A40D603}"/>
                </a:ext>
              </a:extLst>
            </p:cNvPr>
            <p:cNvSpPr/>
            <p:nvPr/>
          </p:nvSpPr>
          <p:spPr>
            <a:xfrm>
              <a:off x="5673607" y="6975805"/>
              <a:ext cx="655320" cy="127000"/>
            </a:xfrm>
            <a:custGeom>
              <a:avLst/>
              <a:gdLst/>
              <a:ahLst/>
              <a:cxnLst/>
              <a:rect l="l" t="t" r="r" b="b"/>
              <a:pathLst>
                <a:path w="655320" h="127000">
                  <a:moveTo>
                    <a:pt x="0" y="127000"/>
                  </a:moveTo>
                  <a:lnTo>
                    <a:pt x="655218" y="127000"/>
                  </a:lnTo>
                  <a:lnTo>
                    <a:pt x="655218" y="0"/>
                  </a:lnTo>
                  <a:lnTo>
                    <a:pt x="0" y="0"/>
                  </a:lnTo>
                  <a:lnTo>
                    <a:pt x="0" y="127000"/>
                  </a:lnTo>
                  <a:close/>
                </a:path>
              </a:pathLst>
            </a:custGeom>
            <a:solidFill>
              <a:srgbClr val="EF464D"/>
            </a:solidFill>
          </p:spPr>
          <p:txBody>
            <a:bodyPr wrap="square" lIns="0" tIns="0" rIns="0" bIns="0" rtlCol="0"/>
            <a:lstStyle/>
            <a:p>
              <a:endParaRPr/>
            </a:p>
          </p:txBody>
        </p:sp>
      </p:grpSp>
      <p:pic>
        <p:nvPicPr>
          <p:cNvPr id="11" name="object 4">
            <a:extLst>
              <a:ext uri="{FF2B5EF4-FFF2-40B4-BE49-F238E27FC236}">
                <a16:creationId xmlns:a16="http://schemas.microsoft.com/office/drawing/2014/main" id="{B59EE948-CB95-B44D-82A0-A7E5C5FEFDBA}"/>
              </a:ext>
            </a:extLst>
          </p:cNvPr>
          <p:cNvPicPr/>
          <p:nvPr userDrawn="1"/>
        </p:nvPicPr>
        <p:blipFill>
          <a:blip r:embed="rId2" cstate="print"/>
          <a:stretch>
            <a:fillRect/>
          </a:stretch>
        </p:blipFill>
        <p:spPr>
          <a:xfrm>
            <a:off x="9686409" y="0"/>
            <a:ext cx="2505591" cy="2465992"/>
          </a:xfrm>
          <a:prstGeom prst="rect">
            <a:avLst/>
          </a:prstGeom>
        </p:spPr>
      </p:pic>
      <p:pic>
        <p:nvPicPr>
          <p:cNvPr id="12" name="object 4">
            <a:extLst>
              <a:ext uri="{FF2B5EF4-FFF2-40B4-BE49-F238E27FC236}">
                <a16:creationId xmlns:a16="http://schemas.microsoft.com/office/drawing/2014/main" id="{481BE475-A145-1DC5-1F54-A7A536A2E0F1}"/>
              </a:ext>
            </a:extLst>
          </p:cNvPr>
          <p:cNvPicPr/>
          <p:nvPr userDrawn="1"/>
        </p:nvPicPr>
        <p:blipFill>
          <a:blip r:embed="rId2" cstate="print"/>
          <a:stretch>
            <a:fillRect/>
          </a:stretch>
        </p:blipFill>
        <p:spPr>
          <a:xfrm rot="10800000">
            <a:off x="0" y="4476849"/>
            <a:ext cx="2505591" cy="2465992"/>
          </a:xfrm>
          <a:prstGeom prst="rect">
            <a:avLst/>
          </a:prstGeom>
        </p:spPr>
      </p:pic>
      <p:sp>
        <p:nvSpPr>
          <p:cNvPr id="14" name="ZoneTexte 13">
            <a:extLst>
              <a:ext uri="{FF2B5EF4-FFF2-40B4-BE49-F238E27FC236}">
                <a16:creationId xmlns:a16="http://schemas.microsoft.com/office/drawing/2014/main" id="{C679448D-37A1-C75F-78F2-CA1C85602AD1}"/>
              </a:ext>
            </a:extLst>
          </p:cNvPr>
          <p:cNvSpPr txBox="1"/>
          <p:nvPr userDrawn="1"/>
        </p:nvSpPr>
        <p:spPr>
          <a:xfrm>
            <a:off x="3706409" y="3117364"/>
            <a:ext cx="879626" cy="615553"/>
          </a:xfrm>
          <a:prstGeom prst="rect">
            <a:avLst/>
          </a:prstGeom>
          <a:solidFill>
            <a:srgbClr val="003399"/>
          </a:solidFill>
          <a:ln>
            <a:noFill/>
          </a:ln>
        </p:spPr>
        <p:txBody>
          <a:bodyPr wrap="square" rtlCol="0">
            <a:spAutoFit/>
          </a:bodyPr>
          <a:lstStyle/>
          <a:p>
            <a:pPr algn="ctr"/>
            <a:r>
              <a:rPr lang="fr-BE" sz="3400" dirty="0">
                <a:solidFill>
                  <a:schemeClr val="bg1"/>
                </a:solidFill>
                <a:latin typeface="Montserrat Black" panose="00000A00000000000000" pitchFamily="2" charset="0"/>
              </a:rPr>
              <a:t>01</a:t>
            </a:r>
            <a:endParaRPr lang="en-BE" sz="3400" dirty="0">
              <a:solidFill>
                <a:schemeClr val="bg1"/>
              </a:solidFill>
              <a:latin typeface="Montserrat Black" panose="00000A00000000000000" pitchFamily="2" charset="0"/>
            </a:endParaRPr>
          </a:p>
        </p:txBody>
      </p:sp>
    </p:spTree>
    <p:extLst>
      <p:ext uri="{BB962C8B-B14F-4D97-AF65-F5344CB8AC3E}">
        <p14:creationId xmlns:p14="http://schemas.microsoft.com/office/powerpoint/2010/main" val="3677099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809300-5515-48A2-A8F0-BB0676E33753}"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10160-2E2D-4C2A-BF55-74FDC81028D0}" type="slidenum">
              <a:rPr lang="en-US" smtClean="0"/>
              <a:t>‹#›</a:t>
            </a:fld>
            <a:endParaRPr lang="en-US"/>
          </a:p>
        </p:txBody>
      </p:sp>
    </p:spTree>
    <p:extLst>
      <p:ext uri="{BB962C8B-B14F-4D97-AF65-F5344CB8AC3E}">
        <p14:creationId xmlns:p14="http://schemas.microsoft.com/office/powerpoint/2010/main" val="176129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eldia">
    <p:spTree>
      <p:nvGrpSpPr>
        <p:cNvPr id="1" name=""/>
        <p:cNvGrpSpPr/>
        <p:nvPr/>
      </p:nvGrpSpPr>
      <p:grpSpPr>
        <a:xfrm>
          <a:off x="0" y="0"/>
          <a:ext cx="0" cy="0"/>
          <a:chOff x="0" y="0"/>
          <a:chExt cx="0" cy="0"/>
        </a:xfrm>
      </p:grpSpPr>
      <p:sp>
        <p:nvSpPr>
          <p:cNvPr id="20" name="Tijdelijke aanduiding voor afbeelding 19">
            <a:extLst>
              <a:ext uri="{FF2B5EF4-FFF2-40B4-BE49-F238E27FC236}">
                <a16:creationId xmlns:a16="http://schemas.microsoft.com/office/drawing/2014/main" id="{669888B5-6EFC-4431-9C72-02A1ECF9FA7E}"/>
              </a:ext>
            </a:extLst>
          </p:cNvPr>
          <p:cNvSpPr>
            <a:spLocks noGrp="1"/>
          </p:cNvSpPr>
          <p:nvPr>
            <p:ph type="pic" sz="quarter" idx="10"/>
          </p:nvPr>
        </p:nvSpPr>
        <p:spPr>
          <a:xfrm>
            <a:off x="145198" y="712354"/>
            <a:ext cx="2716645" cy="5433292"/>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p:spPr>
        <p:txBody>
          <a:bodyPr wrap="square">
            <a:noAutofit/>
          </a:bodyPr>
          <a:lstStyle/>
          <a:p>
            <a:endParaRPr lang="nl-BE" dirty="0"/>
          </a:p>
        </p:txBody>
      </p:sp>
      <p:pic>
        <p:nvPicPr>
          <p:cNvPr id="34" name="Graphic 33">
            <a:extLst>
              <a:ext uri="{FF2B5EF4-FFF2-40B4-BE49-F238E27FC236}">
                <a16:creationId xmlns:a16="http://schemas.microsoft.com/office/drawing/2014/main" id="{5E12A613-921E-4E84-AFC6-15FE05CD5AF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04863" y="1300138"/>
            <a:ext cx="3732211" cy="4257724"/>
          </a:xfrm>
          <a:prstGeom prst="rect">
            <a:avLst/>
          </a:prstGeom>
        </p:spPr>
      </p:pic>
      <p:sp>
        <p:nvSpPr>
          <p:cNvPr id="37" name="Tijdelijke aanduiding voor tekst 36">
            <a:extLst>
              <a:ext uri="{FF2B5EF4-FFF2-40B4-BE49-F238E27FC236}">
                <a16:creationId xmlns:a16="http://schemas.microsoft.com/office/drawing/2014/main" id="{B935DA65-E114-4121-9661-FF45C1978182}"/>
              </a:ext>
            </a:extLst>
          </p:cNvPr>
          <p:cNvSpPr>
            <a:spLocks noGrp="1"/>
          </p:cNvSpPr>
          <p:nvPr>
            <p:ph type="body" sz="quarter" idx="12"/>
          </p:nvPr>
        </p:nvSpPr>
        <p:spPr>
          <a:xfrm>
            <a:off x="8604815" y="2227633"/>
            <a:ext cx="3132306" cy="2402733"/>
          </a:xfrm>
          <a:prstGeom prst="rect">
            <a:avLst/>
          </a:prstGeom>
        </p:spPr>
        <p:txBody>
          <a:bodyPr lIns="0" tIns="0" rIns="0" bIns="0">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Tijdelijke aanduiding voor afbeelding 24">
            <a:extLst>
              <a:ext uri="{FF2B5EF4-FFF2-40B4-BE49-F238E27FC236}">
                <a16:creationId xmlns:a16="http://schemas.microsoft.com/office/drawing/2014/main" id="{82F0A706-DEB1-4387-936A-020D0B3221F0}"/>
              </a:ext>
            </a:extLst>
          </p:cNvPr>
          <p:cNvSpPr>
            <a:spLocks noGrp="1"/>
          </p:cNvSpPr>
          <p:nvPr>
            <p:ph type="pic" sz="quarter" idx="11"/>
          </p:nvPr>
        </p:nvSpPr>
        <p:spPr>
          <a:xfrm>
            <a:off x="2871571" y="712354"/>
            <a:ext cx="5433292" cy="5433292"/>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p:spPr>
        <p:txBody>
          <a:bodyPr wrap="square">
            <a:noAutofit/>
          </a:bodyPr>
          <a:lstStyle/>
          <a:p>
            <a:endParaRPr lang="nl-BE" dirty="0"/>
          </a:p>
        </p:txBody>
      </p:sp>
    </p:spTree>
    <p:extLst>
      <p:ext uri="{BB962C8B-B14F-4D97-AF65-F5344CB8AC3E}">
        <p14:creationId xmlns:p14="http://schemas.microsoft.com/office/powerpoint/2010/main" val="2573480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0_Aangepaste indeling">
    <p:spTree>
      <p:nvGrpSpPr>
        <p:cNvPr id="1" name=""/>
        <p:cNvGrpSpPr/>
        <p:nvPr/>
      </p:nvGrpSpPr>
      <p:grpSpPr>
        <a:xfrm>
          <a:off x="0" y="0"/>
          <a:ext cx="0" cy="0"/>
          <a:chOff x="0" y="0"/>
          <a:chExt cx="0" cy="0"/>
        </a:xfrm>
      </p:grpSpPr>
      <p:sp>
        <p:nvSpPr>
          <p:cNvPr id="22" name="Tijdelijke aanduiding voor afbeelding 7">
            <a:extLst>
              <a:ext uri="{FF2B5EF4-FFF2-40B4-BE49-F238E27FC236}">
                <a16:creationId xmlns:a16="http://schemas.microsoft.com/office/drawing/2014/main" id="{6264ACFB-08FB-DE62-1B62-B4ED313F86CF}"/>
              </a:ext>
            </a:extLst>
          </p:cNvPr>
          <p:cNvSpPr>
            <a:spLocks noGrp="1"/>
          </p:cNvSpPr>
          <p:nvPr>
            <p:ph type="pic" sz="quarter" idx="28"/>
          </p:nvPr>
        </p:nvSpPr>
        <p:spPr>
          <a:xfrm>
            <a:off x="342455" y="2035287"/>
            <a:ext cx="2688184" cy="2688183"/>
          </a:xfrm>
          <a:custGeom>
            <a:avLst/>
            <a:gdLst>
              <a:gd name="connsiteX0" fmla="*/ 1700477 w 3400955"/>
              <a:gd name="connsiteY0" fmla="*/ 0 h 3400954"/>
              <a:gd name="connsiteX1" fmla="*/ 3400955 w 3400955"/>
              <a:gd name="connsiteY1" fmla="*/ 1700477 h 3400954"/>
              <a:gd name="connsiteX2" fmla="*/ 1700477 w 3400955"/>
              <a:gd name="connsiteY2" fmla="*/ 3400954 h 3400954"/>
              <a:gd name="connsiteX3" fmla="*/ 0 w 3400955"/>
              <a:gd name="connsiteY3" fmla="*/ 1700477 h 3400954"/>
            </a:gdLst>
            <a:ahLst/>
            <a:cxnLst>
              <a:cxn ang="0">
                <a:pos x="connsiteX0" y="connsiteY0"/>
              </a:cxn>
              <a:cxn ang="0">
                <a:pos x="connsiteX1" y="connsiteY1"/>
              </a:cxn>
              <a:cxn ang="0">
                <a:pos x="connsiteX2" y="connsiteY2"/>
              </a:cxn>
              <a:cxn ang="0">
                <a:pos x="connsiteX3" y="connsiteY3"/>
              </a:cxn>
            </a:cxnLst>
            <a:rect l="l" t="t" r="r" b="b"/>
            <a:pathLst>
              <a:path w="3400955" h="3400954">
                <a:moveTo>
                  <a:pt x="1700477" y="0"/>
                </a:moveTo>
                <a:lnTo>
                  <a:pt x="3400955" y="1700477"/>
                </a:lnTo>
                <a:lnTo>
                  <a:pt x="1700477" y="3400954"/>
                </a:lnTo>
                <a:lnTo>
                  <a:pt x="0" y="1700477"/>
                </a:lnTo>
                <a:close/>
              </a:path>
            </a:pathLst>
          </a:custGeom>
          <a:ln w="19050">
            <a:solidFill>
              <a:schemeClr val="bg2"/>
            </a:solidFill>
            <a:miter lim="800000"/>
          </a:ln>
        </p:spPr>
        <p:txBody>
          <a:bodyPr wrap="square">
            <a:noAutofit/>
          </a:bodyPr>
          <a:lstStyle/>
          <a:p>
            <a:endParaRPr lang="nl-BE" dirty="0"/>
          </a:p>
        </p:txBody>
      </p:sp>
      <p:sp>
        <p:nvSpPr>
          <p:cNvPr id="23" name="Tijdelijke aanduiding voor afbeelding 8">
            <a:extLst>
              <a:ext uri="{FF2B5EF4-FFF2-40B4-BE49-F238E27FC236}">
                <a16:creationId xmlns:a16="http://schemas.microsoft.com/office/drawing/2014/main" id="{B46AFE8B-C301-7390-BD8E-2EF16D1DF0D6}"/>
              </a:ext>
            </a:extLst>
          </p:cNvPr>
          <p:cNvSpPr>
            <a:spLocks noGrp="1"/>
          </p:cNvSpPr>
          <p:nvPr>
            <p:ph type="pic" sz="quarter" idx="29"/>
          </p:nvPr>
        </p:nvSpPr>
        <p:spPr>
          <a:xfrm>
            <a:off x="3279209" y="2035287"/>
            <a:ext cx="2688184" cy="2688183"/>
          </a:xfrm>
          <a:custGeom>
            <a:avLst/>
            <a:gdLst>
              <a:gd name="connsiteX0" fmla="*/ 1700477 w 3400955"/>
              <a:gd name="connsiteY0" fmla="*/ 0 h 3400954"/>
              <a:gd name="connsiteX1" fmla="*/ 3400955 w 3400955"/>
              <a:gd name="connsiteY1" fmla="*/ 1700477 h 3400954"/>
              <a:gd name="connsiteX2" fmla="*/ 1700477 w 3400955"/>
              <a:gd name="connsiteY2" fmla="*/ 3400954 h 3400954"/>
              <a:gd name="connsiteX3" fmla="*/ 0 w 3400955"/>
              <a:gd name="connsiteY3" fmla="*/ 1700477 h 3400954"/>
            </a:gdLst>
            <a:ahLst/>
            <a:cxnLst>
              <a:cxn ang="0">
                <a:pos x="connsiteX0" y="connsiteY0"/>
              </a:cxn>
              <a:cxn ang="0">
                <a:pos x="connsiteX1" y="connsiteY1"/>
              </a:cxn>
              <a:cxn ang="0">
                <a:pos x="connsiteX2" y="connsiteY2"/>
              </a:cxn>
              <a:cxn ang="0">
                <a:pos x="connsiteX3" y="connsiteY3"/>
              </a:cxn>
            </a:cxnLst>
            <a:rect l="l" t="t" r="r" b="b"/>
            <a:pathLst>
              <a:path w="3400955" h="3400954">
                <a:moveTo>
                  <a:pt x="1700477" y="0"/>
                </a:moveTo>
                <a:lnTo>
                  <a:pt x="3400955" y="1700477"/>
                </a:lnTo>
                <a:lnTo>
                  <a:pt x="1700477" y="3400954"/>
                </a:lnTo>
                <a:lnTo>
                  <a:pt x="0" y="1700477"/>
                </a:lnTo>
                <a:close/>
              </a:path>
            </a:pathLst>
          </a:custGeom>
          <a:ln w="19050">
            <a:solidFill>
              <a:schemeClr val="bg2"/>
            </a:solidFill>
            <a:miter lim="800000"/>
          </a:ln>
        </p:spPr>
        <p:txBody>
          <a:bodyPr wrap="square">
            <a:noAutofit/>
          </a:bodyPr>
          <a:lstStyle/>
          <a:p>
            <a:endParaRPr lang="nl-BE"/>
          </a:p>
        </p:txBody>
      </p:sp>
      <p:sp>
        <p:nvSpPr>
          <p:cNvPr id="24" name="Tijdelijke aanduiding voor afbeelding 9">
            <a:extLst>
              <a:ext uri="{FF2B5EF4-FFF2-40B4-BE49-F238E27FC236}">
                <a16:creationId xmlns:a16="http://schemas.microsoft.com/office/drawing/2014/main" id="{A883A20C-57DD-5211-4AEB-5AB9B352D094}"/>
              </a:ext>
            </a:extLst>
          </p:cNvPr>
          <p:cNvSpPr>
            <a:spLocks noGrp="1"/>
          </p:cNvSpPr>
          <p:nvPr>
            <p:ph type="pic" sz="quarter" idx="30"/>
          </p:nvPr>
        </p:nvSpPr>
        <p:spPr>
          <a:xfrm>
            <a:off x="6215963" y="2035287"/>
            <a:ext cx="2688184" cy="2688183"/>
          </a:xfrm>
          <a:custGeom>
            <a:avLst/>
            <a:gdLst>
              <a:gd name="connsiteX0" fmla="*/ 1700477 w 3400955"/>
              <a:gd name="connsiteY0" fmla="*/ 0 h 3400954"/>
              <a:gd name="connsiteX1" fmla="*/ 3400955 w 3400955"/>
              <a:gd name="connsiteY1" fmla="*/ 1700477 h 3400954"/>
              <a:gd name="connsiteX2" fmla="*/ 1700477 w 3400955"/>
              <a:gd name="connsiteY2" fmla="*/ 3400954 h 3400954"/>
              <a:gd name="connsiteX3" fmla="*/ 0 w 3400955"/>
              <a:gd name="connsiteY3" fmla="*/ 1700477 h 3400954"/>
            </a:gdLst>
            <a:ahLst/>
            <a:cxnLst>
              <a:cxn ang="0">
                <a:pos x="connsiteX0" y="connsiteY0"/>
              </a:cxn>
              <a:cxn ang="0">
                <a:pos x="connsiteX1" y="connsiteY1"/>
              </a:cxn>
              <a:cxn ang="0">
                <a:pos x="connsiteX2" y="connsiteY2"/>
              </a:cxn>
              <a:cxn ang="0">
                <a:pos x="connsiteX3" y="connsiteY3"/>
              </a:cxn>
            </a:cxnLst>
            <a:rect l="l" t="t" r="r" b="b"/>
            <a:pathLst>
              <a:path w="3400955" h="3400954">
                <a:moveTo>
                  <a:pt x="1700477" y="0"/>
                </a:moveTo>
                <a:lnTo>
                  <a:pt x="3400955" y="1700477"/>
                </a:lnTo>
                <a:lnTo>
                  <a:pt x="1700477" y="3400954"/>
                </a:lnTo>
                <a:lnTo>
                  <a:pt x="0" y="1700477"/>
                </a:lnTo>
                <a:close/>
              </a:path>
            </a:pathLst>
          </a:custGeom>
          <a:ln w="19050">
            <a:solidFill>
              <a:schemeClr val="bg2"/>
            </a:solidFill>
            <a:miter lim="800000"/>
          </a:ln>
        </p:spPr>
        <p:txBody>
          <a:bodyPr wrap="square">
            <a:noAutofit/>
          </a:bodyPr>
          <a:lstStyle/>
          <a:p>
            <a:endParaRPr lang="nl-BE"/>
          </a:p>
        </p:txBody>
      </p:sp>
      <p:sp>
        <p:nvSpPr>
          <p:cNvPr id="25" name="Tijdelijke aanduiding voor afbeelding 10">
            <a:extLst>
              <a:ext uri="{FF2B5EF4-FFF2-40B4-BE49-F238E27FC236}">
                <a16:creationId xmlns:a16="http://schemas.microsoft.com/office/drawing/2014/main" id="{D71104E1-B83A-3018-A457-85CAB380CED8}"/>
              </a:ext>
            </a:extLst>
          </p:cNvPr>
          <p:cNvSpPr>
            <a:spLocks noGrp="1"/>
          </p:cNvSpPr>
          <p:nvPr>
            <p:ph type="pic" sz="quarter" idx="31"/>
          </p:nvPr>
        </p:nvSpPr>
        <p:spPr>
          <a:xfrm>
            <a:off x="9152718" y="2035287"/>
            <a:ext cx="2688184" cy="2688183"/>
          </a:xfrm>
          <a:custGeom>
            <a:avLst/>
            <a:gdLst>
              <a:gd name="connsiteX0" fmla="*/ 1700477 w 3400955"/>
              <a:gd name="connsiteY0" fmla="*/ 0 h 3400954"/>
              <a:gd name="connsiteX1" fmla="*/ 3400955 w 3400955"/>
              <a:gd name="connsiteY1" fmla="*/ 1700477 h 3400954"/>
              <a:gd name="connsiteX2" fmla="*/ 1700477 w 3400955"/>
              <a:gd name="connsiteY2" fmla="*/ 3400954 h 3400954"/>
              <a:gd name="connsiteX3" fmla="*/ 0 w 3400955"/>
              <a:gd name="connsiteY3" fmla="*/ 1700477 h 3400954"/>
            </a:gdLst>
            <a:ahLst/>
            <a:cxnLst>
              <a:cxn ang="0">
                <a:pos x="connsiteX0" y="connsiteY0"/>
              </a:cxn>
              <a:cxn ang="0">
                <a:pos x="connsiteX1" y="connsiteY1"/>
              </a:cxn>
              <a:cxn ang="0">
                <a:pos x="connsiteX2" y="connsiteY2"/>
              </a:cxn>
              <a:cxn ang="0">
                <a:pos x="connsiteX3" y="connsiteY3"/>
              </a:cxn>
            </a:cxnLst>
            <a:rect l="l" t="t" r="r" b="b"/>
            <a:pathLst>
              <a:path w="3400955" h="3400954">
                <a:moveTo>
                  <a:pt x="1700477" y="0"/>
                </a:moveTo>
                <a:lnTo>
                  <a:pt x="3400955" y="1700477"/>
                </a:lnTo>
                <a:lnTo>
                  <a:pt x="1700477" y="3400954"/>
                </a:lnTo>
                <a:lnTo>
                  <a:pt x="0" y="1700477"/>
                </a:lnTo>
                <a:close/>
              </a:path>
            </a:pathLst>
          </a:custGeom>
          <a:ln w="19050">
            <a:solidFill>
              <a:schemeClr val="bg2"/>
            </a:solidFill>
            <a:miter lim="800000"/>
          </a:ln>
        </p:spPr>
        <p:txBody>
          <a:bodyPr wrap="square">
            <a:noAutofit/>
          </a:bodyPr>
          <a:lstStyle/>
          <a:p>
            <a:endParaRPr lang="nl-BE"/>
          </a:p>
        </p:txBody>
      </p:sp>
      <p:sp>
        <p:nvSpPr>
          <p:cNvPr id="11" name="Tijdelijke aanduiding voor tekst 49">
            <a:extLst>
              <a:ext uri="{FF2B5EF4-FFF2-40B4-BE49-F238E27FC236}">
                <a16:creationId xmlns:a16="http://schemas.microsoft.com/office/drawing/2014/main" id="{EECB2274-F471-240A-AA05-9582F568707D}"/>
              </a:ext>
            </a:extLst>
          </p:cNvPr>
          <p:cNvSpPr>
            <a:spLocks noGrp="1"/>
          </p:cNvSpPr>
          <p:nvPr>
            <p:ph type="body" sz="quarter" idx="15" hasCustomPrompt="1"/>
          </p:nvPr>
        </p:nvSpPr>
        <p:spPr>
          <a:xfrm>
            <a:off x="341583" y="4932146"/>
            <a:ext cx="2702558" cy="520300"/>
          </a:xfrm>
          <a:prstGeom prst="rect">
            <a:avLst/>
          </a:prstGeom>
        </p:spPr>
        <p:txBody>
          <a:bodyPr/>
          <a:lstStyle>
            <a:lvl1pPr marL="0" indent="0" algn="ctr">
              <a:buNone/>
              <a:defRPr sz="2400" i="0">
                <a:solidFill>
                  <a:srgbClr val="FFE8C0"/>
                </a:solidFill>
                <a:latin typeface="Aleo" panose="00000500000000000000" pitchFamily="2" charset="0"/>
              </a:defRPr>
            </a:lvl1pPr>
          </a:lstStyle>
          <a:p>
            <a:pPr lvl="0"/>
            <a:r>
              <a:rPr lang="nl-NL" dirty="0"/>
              <a:t>Afbeelding 1</a:t>
            </a:r>
            <a:endParaRPr lang="nl-BE" dirty="0"/>
          </a:p>
        </p:txBody>
      </p:sp>
      <p:sp>
        <p:nvSpPr>
          <p:cNvPr id="12" name="Tijdelijke aanduiding voor tekst 49">
            <a:extLst>
              <a:ext uri="{FF2B5EF4-FFF2-40B4-BE49-F238E27FC236}">
                <a16:creationId xmlns:a16="http://schemas.microsoft.com/office/drawing/2014/main" id="{CEB4BA81-7DFC-1FF1-BC42-87C3F60C1DC2}"/>
              </a:ext>
            </a:extLst>
          </p:cNvPr>
          <p:cNvSpPr>
            <a:spLocks noGrp="1"/>
          </p:cNvSpPr>
          <p:nvPr>
            <p:ph type="body" sz="quarter" idx="22" hasCustomPrompt="1"/>
          </p:nvPr>
        </p:nvSpPr>
        <p:spPr>
          <a:xfrm>
            <a:off x="341583" y="5452446"/>
            <a:ext cx="2702558" cy="520300"/>
          </a:xfrm>
          <a:prstGeom prst="rect">
            <a:avLst/>
          </a:prstGeom>
        </p:spPr>
        <p:txBody>
          <a:bodyPr/>
          <a:lstStyle>
            <a:lvl1pPr marL="0" indent="0" algn="ctr">
              <a:buNone/>
              <a:defRPr sz="1600">
                <a:solidFill>
                  <a:schemeClr val="bg1"/>
                </a:solidFill>
                <a:latin typeface="Aleo Light" panose="00000400000000000000" pitchFamily="2" charset="0"/>
              </a:defRPr>
            </a:lvl1pPr>
          </a:lstStyle>
          <a:p>
            <a:pPr lvl="0"/>
            <a:r>
              <a:rPr lang="nl-NL" dirty="0"/>
              <a:t>Tekstuele beschrijving invullen</a:t>
            </a:r>
            <a:endParaRPr lang="nl-BE" dirty="0"/>
          </a:p>
        </p:txBody>
      </p:sp>
      <p:sp>
        <p:nvSpPr>
          <p:cNvPr id="13" name="Tijdelijke aanduiding voor tekst 49">
            <a:extLst>
              <a:ext uri="{FF2B5EF4-FFF2-40B4-BE49-F238E27FC236}">
                <a16:creationId xmlns:a16="http://schemas.microsoft.com/office/drawing/2014/main" id="{84E90A13-BB57-63DF-CDAF-E86CE0D1ADA1}"/>
              </a:ext>
            </a:extLst>
          </p:cNvPr>
          <p:cNvSpPr>
            <a:spLocks noGrp="1"/>
          </p:cNvSpPr>
          <p:nvPr>
            <p:ph type="body" sz="quarter" idx="32" hasCustomPrompt="1"/>
          </p:nvPr>
        </p:nvSpPr>
        <p:spPr>
          <a:xfrm>
            <a:off x="3329780" y="4934075"/>
            <a:ext cx="2702558" cy="520300"/>
          </a:xfrm>
          <a:prstGeom prst="rect">
            <a:avLst/>
          </a:prstGeom>
        </p:spPr>
        <p:txBody>
          <a:bodyPr/>
          <a:lstStyle>
            <a:lvl1pPr marL="0" indent="0" algn="ctr">
              <a:buNone/>
              <a:defRPr sz="2400" i="0">
                <a:solidFill>
                  <a:srgbClr val="FFE8C0"/>
                </a:solidFill>
                <a:latin typeface="Aleo" panose="00000500000000000000" pitchFamily="2" charset="0"/>
              </a:defRPr>
            </a:lvl1pPr>
          </a:lstStyle>
          <a:p>
            <a:pPr lvl="0"/>
            <a:r>
              <a:rPr lang="nl-NL" dirty="0"/>
              <a:t>Afbeelding 1</a:t>
            </a:r>
            <a:endParaRPr lang="nl-BE" dirty="0"/>
          </a:p>
        </p:txBody>
      </p:sp>
      <p:sp>
        <p:nvSpPr>
          <p:cNvPr id="14" name="Tijdelijke aanduiding voor tekst 49">
            <a:extLst>
              <a:ext uri="{FF2B5EF4-FFF2-40B4-BE49-F238E27FC236}">
                <a16:creationId xmlns:a16="http://schemas.microsoft.com/office/drawing/2014/main" id="{460D05C5-0F7D-BC05-66B4-1D3F8C4A7FD2}"/>
              </a:ext>
            </a:extLst>
          </p:cNvPr>
          <p:cNvSpPr>
            <a:spLocks noGrp="1"/>
          </p:cNvSpPr>
          <p:nvPr>
            <p:ph type="body" sz="quarter" idx="33" hasCustomPrompt="1"/>
          </p:nvPr>
        </p:nvSpPr>
        <p:spPr>
          <a:xfrm>
            <a:off x="3329780" y="5454375"/>
            <a:ext cx="2702558" cy="520300"/>
          </a:xfrm>
          <a:prstGeom prst="rect">
            <a:avLst/>
          </a:prstGeom>
        </p:spPr>
        <p:txBody>
          <a:bodyPr/>
          <a:lstStyle>
            <a:lvl1pPr marL="0" indent="0" algn="ctr">
              <a:buNone/>
              <a:defRPr sz="1600">
                <a:solidFill>
                  <a:schemeClr val="bg1"/>
                </a:solidFill>
                <a:latin typeface="Aleo Light" panose="00000400000000000000" pitchFamily="2" charset="0"/>
              </a:defRPr>
            </a:lvl1pPr>
          </a:lstStyle>
          <a:p>
            <a:pPr lvl="0"/>
            <a:r>
              <a:rPr lang="nl-NL" dirty="0"/>
              <a:t>Tekstuele beschrijving invullen</a:t>
            </a:r>
            <a:endParaRPr lang="nl-BE" dirty="0"/>
          </a:p>
        </p:txBody>
      </p:sp>
      <p:sp>
        <p:nvSpPr>
          <p:cNvPr id="15" name="Tijdelijke aanduiding voor tekst 49">
            <a:extLst>
              <a:ext uri="{FF2B5EF4-FFF2-40B4-BE49-F238E27FC236}">
                <a16:creationId xmlns:a16="http://schemas.microsoft.com/office/drawing/2014/main" id="{E69FF63D-39C3-0327-A435-3C89B11C5CC2}"/>
              </a:ext>
            </a:extLst>
          </p:cNvPr>
          <p:cNvSpPr>
            <a:spLocks noGrp="1"/>
          </p:cNvSpPr>
          <p:nvPr>
            <p:ph type="body" sz="quarter" idx="34" hasCustomPrompt="1"/>
          </p:nvPr>
        </p:nvSpPr>
        <p:spPr>
          <a:xfrm>
            <a:off x="6258175" y="4922501"/>
            <a:ext cx="2702558" cy="520300"/>
          </a:xfrm>
          <a:prstGeom prst="rect">
            <a:avLst/>
          </a:prstGeom>
        </p:spPr>
        <p:txBody>
          <a:bodyPr/>
          <a:lstStyle>
            <a:lvl1pPr marL="0" indent="0" algn="ctr">
              <a:buNone/>
              <a:defRPr sz="2400" i="0">
                <a:solidFill>
                  <a:srgbClr val="FFE8C0"/>
                </a:solidFill>
                <a:latin typeface="Aleo" panose="00000500000000000000" pitchFamily="2" charset="0"/>
              </a:defRPr>
            </a:lvl1pPr>
          </a:lstStyle>
          <a:p>
            <a:pPr lvl="0"/>
            <a:r>
              <a:rPr lang="nl-NL" dirty="0"/>
              <a:t>Afbeelding 1</a:t>
            </a:r>
            <a:endParaRPr lang="nl-BE" dirty="0"/>
          </a:p>
        </p:txBody>
      </p:sp>
      <p:sp>
        <p:nvSpPr>
          <p:cNvPr id="16" name="Tijdelijke aanduiding voor tekst 49">
            <a:extLst>
              <a:ext uri="{FF2B5EF4-FFF2-40B4-BE49-F238E27FC236}">
                <a16:creationId xmlns:a16="http://schemas.microsoft.com/office/drawing/2014/main" id="{395714AF-819C-FD13-BF49-A06F08D5089D}"/>
              </a:ext>
            </a:extLst>
          </p:cNvPr>
          <p:cNvSpPr>
            <a:spLocks noGrp="1"/>
          </p:cNvSpPr>
          <p:nvPr>
            <p:ph type="body" sz="quarter" idx="35" hasCustomPrompt="1"/>
          </p:nvPr>
        </p:nvSpPr>
        <p:spPr>
          <a:xfrm>
            <a:off x="6258175" y="5442801"/>
            <a:ext cx="2702558" cy="520300"/>
          </a:xfrm>
          <a:prstGeom prst="rect">
            <a:avLst/>
          </a:prstGeom>
        </p:spPr>
        <p:txBody>
          <a:bodyPr/>
          <a:lstStyle>
            <a:lvl1pPr marL="0" indent="0" algn="ctr">
              <a:buNone/>
              <a:defRPr sz="1600">
                <a:solidFill>
                  <a:schemeClr val="bg1"/>
                </a:solidFill>
                <a:latin typeface="Aleo Light" panose="00000400000000000000" pitchFamily="2" charset="0"/>
              </a:defRPr>
            </a:lvl1pPr>
          </a:lstStyle>
          <a:p>
            <a:pPr lvl="0"/>
            <a:r>
              <a:rPr lang="nl-NL" dirty="0"/>
              <a:t>Tekstuele beschrijving invullen</a:t>
            </a:r>
            <a:endParaRPr lang="nl-BE" dirty="0"/>
          </a:p>
        </p:txBody>
      </p:sp>
      <p:sp>
        <p:nvSpPr>
          <p:cNvPr id="17" name="Tijdelijke aanduiding voor tekst 49">
            <a:extLst>
              <a:ext uri="{FF2B5EF4-FFF2-40B4-BE49-F238E27FC236}">
                <a16:creationId xmlns:a16="http://schemas.microsoft.com/office/drawing/2014/main" id="{62F4BE80-5DB4-2E66-DBFD-CFCCA44EF141}"/>
              </a:ext>
            </a:extLst>
          </p:cNvPr>
          <p:cNvSpPr>
            <a:spLocks noGrp="1"/>
          </p:cNvSpPr>
          <p:nvPr>
            <p:ph type="body" sz="quarter" idx="36" hasCustomPrompt="1"/>
          </p:nvPr>
        </p:nvSpPr>
        <p:spPr>
          <a:xfrm>
            <a:off x="9151846" y="4922501"/>
            <a:ext cx="2702558" cy="520300"/>
          </a:xfrm>
          <a:prstGeom prst="rect">
            <a:avLst/>
          </a:prstGeom>
        </p:spPr>
        <p:txBody>
          <a:bodyPr/>
          <a:lstStyle>
            <a:lvl1pPr marL="0" indent="0" algn="ctr">
              <a:buNone/>
              <a:defRPr sz="2400" i="0">
                <a:solidFill>
                  <a:srgbClr val="FFE8C0"/>
                </a:solidFill>
                <a:latin typeface="Aleo" panose="00000500000000000000" pitchFamily="2" charset="0"/>
              </a:defRPr>
            </a:lvl1pPr>
          </a:lstStyle>
          <a:p>
            <a:pPr lvl="0"/>
            <a:r>
              <a:rPr lang="nl-NL" dirty="0"/>
              <a:t>Afbeelding 1</a:t>
            </a:r>
            <a:endParaRPr lang="nl-BE" dirty="0"/>
          </a:p>
        </p:txBody>
      </p:sp>
      <p:sp>
        <p:nvSpPr>
          <p:cNvPr id="18" name="Tijdelijke aanduiding voor tekst 49">
            <a:extLst>
              <a:ext uri="{FF2B5EF4-FFF2-40B4-BE49-F238E27FC236}">
                <a16:creationId xmlns:a16="http://schemas.microsoft.com/office/drawing/2014/main" id="{64CCBC4A-78F6-EFE5-AB8F-BB9BF30455EB}"/>
              </a:ext>
            </a:extLst>
          </p:cNvPr>
          <p:cNvSpPr>
            <a:spLocks noGrp="1"/>
          </p:cNvSpPr>
          <p:nvPr>
            <p:ph type="body" sz="quarter" idx="37" hasCustomPrompt="1"/>
          </p:nvPr>
        </p:nvSpPr>
        <p:spPr>
          <a:xfrm>
            <a:off x="9151846" y="5442801"/>
            <a:ext cx="2702558" cy="520300"/>
          </a:xfrm>
          <a:prstGeom prst="rect">
            <a:avLst/>
          </a:prstGeom>
        </p:spPr>
        <p:txBody>
          <a:bodyPr/>
          <a:lstStyle>
            <a:lvl1pPr marL="0" indent="0" algn="ctr">
              <a:buNone/>
              <a:defRPr sz="1600">
                <a:solidFill>
                  <a:schemeClr val="bg1"/>
                </a:solidFill>
                <a:latin typeface="Aleo Light" panose="00000400000000000000" pitchFamily="2" charset="0"/>
              </a:defRPr>
            </a:lvl1pPr>
          </a:lstStyle>
          <a:p>
            <a:pPr lvl="0"/>
            <a:r>
              <a:rPr lang="nl-NL" dirty="0"/>
              <a:t>Tekstuele beschrijving invullen</a:t>
            </a:r>
            <a:endParaRPr lang="nl-BE" dirty="0"/>
          </a:p>
        </p:txBody>
      </p:sp>
      <p:sp>
        <p:nvSpPr>
          <p:cNvPr id="19" name="Titel 3">
            <a:extLst>
              <a:ext uri="{FF2B5EF4-FFF2-40B4-BE49-F238E27FC236}">
                <a16:creationId xmlns:a16="http://schemas.microsoft.com/office/drawing/2014/main" id="{6449D46F-7DBC-D8CD-6C73-243AA36232A1}"/>
              </a:ext>
            </a:extLst>
          </p:cNvPr>
          <p:cNvSpPr>
            <a:spLocks noGrp="1"/>
          </p:cNvSpPr>
          <p:nvPr>
            <p:ph type="title"/>
          </p:nvPr>
        </p:nvSpPr>
        <p:spPr>
          <a:xfrm>
            <a:off x="0" y="798653"/>
            <a:ext cx="12192000" cy="892035"/>
          </a:xfrm>
          <a:prstGeom prst="rect">
            <a:avLst/>
          </a:prstGeom>
        </p:spPr>
        <p:txBody>
          <a:bodyPr/>
          <a:lstStyle>
            <a:lvl1pPr algn="ctr">
              <a:defRPr sz="6000"/>
            </a:lvl1pPr>
          </a:lstStyle>
          <a:p>
            <a:r>
              <a:rPr lang="nl-NL" dirty="0"/>
              <a:t>Klik om stijl te bewerken</a:t>
            </a:r>
            <a:endParaRPr lang="nl-BE" dirty="0"/>
          </a:p>
        </p:txBody>
      </p:sp>
    </p:spTree>
    <p:extLst>
      <p:ext uri="{BB962C8B-B14F-4D97-AF65-F5344CB8AC3E}">
        <p14:creationId xmlns:p14="http://schemas.microsoft.com/office/powerpoint/2010/main" val="169338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1_Aangepaste indel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D58503B2-8C4F-3FF5-3430-7F4E3C6B0575}"/>
              </a:ext>
            </a:extLst>
          </p:cNvPr>
          <p:cNvSpPr>
            <a:spLocks noGrp="1"/>
          </p:cNvSpPr>
          <p:nvPr>
            <p:ph type="pic" sz="quarter" idx="10"/>
          </p:nvPr>
        </p:nvSpPr>
        <p:spPr>
          <a:xfrm>
            <a:off x="-1" y="0"/>
            <a:ext cx="5373549" cy="6858000"/>
          </a:xfrm>
          <a:prstGeom prst="rect">
            <a:avLst/>
          </a:prstGeom>
        </p:spPr>
        <p:txBody>
          <a:bodyPr/>
          <a:lstStyle/>
          <a:p>
            <a:endParaRPr lang="nl-BE"/>
          </a:p>
        </p:txBody>
      </p:sp>
    </p:spTree>
    <p:extLst>
      <p:ext uri="{BB962C8B-B14F-4D97-AF65-F5344CB8AC3E}">
        <p14:creationId xmlns:p14="http://schemas.microsoft.com/office/powerpoint/2010/main" val="3559651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1"/>
        </a:solidFill>
        <a:effectLst/>
      </p:bgPr>
    </p:bg>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0"/>
            <a:ext cx="6775144" cy="6858000"/>
          </a:xfrm>
          <a:custGeom>
            <a:avLst/>
            <a:gdLst>
              <a:gd name="connsiteX0" fmla="*/ 8003724 w 9756408"/>
              <a:gd name="connsiteY0" fmla="*/ 3391610 h 10288588"/>
              <a:gd name="connsiteX1" fmla="*/ 9756408 w 9756408"/>
              <a:gd name="connsiteY1" fmla="*/ 5144294 h 10288588"/>
              <a:gd name="connsiteX2" fmla="*/ 8003724 w 9756408"/>
              <a:gd name="connsiteY2" fmla="*/ 6896978 h 10288588"/>
              <a:gd name="connsiteX3" fmla="*/ 7997615 w 9756408"/>
              <a:gd name="connsiteY3" fmla="*/ 6896670 h 10288588"/>
              <a:gd name="connsiteX4" fmla="*/ 7997615 w 9756408"/>
              <a:gd name="connsiteY4" fmla="*/ 3391919 h 10288588"/>
              <a:gd name="connsiteX5" fmla="*/ 0 w 9756408"/>
              <a:gd name="connsiteY5" fmla="*/ 0 h 10288588"/>
              <a:gd name="connsiteX6" fmla="*/ 7997614 w 9756408"/>
              <a:gd name="connsiteY6" fmla="*/ 0 h 10288588"/>
              <a:gd name="connsiteX7" fmla="*/ 7997614 w 9756408"/>
              <a:gd name="connsiteY7" fmla="*/ 3391918 h 10288588"/>
              <a:gd name="connsiteX8" fmla="*/ 7991505 w 9756408"/>
              <a:gd name="connsiteY8" fmla="*/ 3391610 h 10288588"/>
              <a:gd name="connsiteX9" fmla="*/ 6238821 w 9756408"/>
              <a:gd name="connsiteY9" fmla="*/ 5144294 h 10288588"/>
              <a:gd name="connsiteX10" fmla="*/ 7991505 w 9756408"/>
              <a:gd name="connsiteY10" fmla="*/ 6896978 h 10288588"/>
              <a:gd name="connsiteX11" fmla="*/ 7997614 w 9756408"/>
              <a:gd name="connsiteY11" fmla="*/ 6896669 h 10288588"/>
              <a:gd name="connsiteX12" fmla="*/ 7997614 w 9756408"/>
              <a:gd name="connsiteY12" fmla="*/ 10288588 h 10288588"/>
              <a:gd name="connsiteX13" fmla="*/ 0 w 9756408"/>
              <a:gd name="connsiteY13" fmla="*/ 10288588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56408" h="10288588">
                <a:moveTo>
                  <a:pt x="8003724" y="3391610"/>
                </a:moveTo>
                <a:cubicBezTo>
                  <a:pt x="8971705" y="3391610"/>
                  <a:pt x="9756408" y="4176313"/>
                  <a:pt x="9756408" y="5144294"/>
                </a:cubicBezTo>
                <a:cubicBezTo>
                  <a:pt x="9756408" y="6112275"/>
                  <a:pt x="8971705" y="6896978"/>
                  <a:pt x="8003724" y="6896978"/>
                </a:cubicBezTo>
                <a:lnTo>
                  <a:pt x="7997615" y="6896670"/>
                </a:lnTo>
                <a:lnTo>
                  <a:pt x="7997615" y="3391919"/>
                </a:lnTo>
                <a:close/>
                <a:moveTo>
                  <a:pt x="0" y="0"/>
                </a:moveTo>
                <a:lnTo>
                  <a:pt x="7997614" y="0"/>
                </a:lnTo>
                <a:lnTo>
                  <a:pt x="7997614" y="3391918"/>
                </a:lnTo>
                <a:lnTo>
                  <a:pt x="7991505" y="3391610"/>
                </a:lnTo>
                <a:cubicBezTo>
                  <a:pt x="7023524" y="3391610"/>
                  <a:pt x="6238821" y="4176313"/>
                  <a:pt x="6238821" y="5144294"/>
                </a:cubicBezTo>
                <a:cubicBezTo>
                  <a:pt x="6238821" y="6112275"/>
                  <a:pt x="7023524" y="6896978"/>
                  <a:pt x="7991505" y="6896978"/>
                </a:cubicBezTo>
                <a:lnTo>
                  <a:pt x="7997614" y="6896669"/>
                </a:lnTo>
                <a:lnTo>
                  <a:pt x="7997614" y="10288588"/>
                </a:lnTo>
                <a:lnTo>
                  <a:pt x="0" y="1028858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536354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7_Aangepaste indeling">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1BE158FD-4B46-41ED-CE8C-BBE1830E298A}"/>
              </a:ext>
            </a:extLst>
          </p:cNvPr>
          <p:cNvSpPr/>
          <p:nvPr userDrawn="1"/>
        </p:nvSpPr>
        <p:spPr>
          <a:xfrm>
            <a:off x="0" y="6624320"/>
            <a:ext cx="12192000" cy="256575"/>
          </a:xfrm>
          <a:prstGeom prst="rect">
            <a:avLst/>
          </a:prstGeom>
          <a:solidFill>
            <a:srgbClr val="FFE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nl-NL" sz="2933" b="0" i="0" u="none" strike="noStrike" kern="0" cap="all" spc="0" normalizeH="0" baseline="0" noProof="0" dirty="0">
              <a:ln>
                <a:noFill/>
              </a:ln>
              <a:solidFill>
                <a:srgbClr val="0070C0"/>
              </a:solidFill>
              <a:effectLst/>
              <a:uLnTx/>
              <a:uFillTx/>
              <a:latin typeface="UGent Panno Text" panose="02000506040000040003" pitchFamily="50" charset="0"/>
              <a:ea typeface="+mn-ea"/>
              <a:cs typeface="Gill Sans MT"/>
            </a:endParaRPr>
          </a:p>
        </p:txBody>
      </p:sp>
      <p:pic>
        <p:nvPicPr>
          <p:cNvPr id="4" name="Picture 2" descr="http://www.agx.eu/wp-content/uploads/2013/01/agx-waalse-krook-branding-kiosk.jpg">
            <a:extLst>
              <a:ext uri="{FF2B5EF4-FFF2-40B4-BE49-F238E27FC236}">
                <a16:creationId xmlns:a16="http://schemas.microsoft.com/office/drawing/2014/main" id="{35EF0D0F-D7B8-5CA9-11C5-F525D298EB92}"/>
              </a:ext>
            </a:extLst>
          </p:cNvPr>
          <p:cNvPicPr>
            <a:picLocks noChangeAspect="1" noChangeArrowheads="1"/>
          </p:cNvPicPr>
          <p:nvPr userDrawn="1"/>
        </p:nvPicPr>
        <p:blipFill rotWithShape="1">
          <a:blip r:embed="rId2">
            <a:grayscl/>
            <a:extLst>
              <a:ext uri="{28A0092B-C50C-407E-A947-70E740481C1C}">
                <a14:useLocalDpi xmlns:a14="http://schemas.microsoft.com/office/drawing/2010/main"/>
              </a:ext>
            </a:extLst>
          </a:blip>
          <a:srcRect/>
          <a:stretch/>
        </p:blipFill>
        <p:spPr bwMode="auto">
          <a:xfrm>
            <a:off x="0" y="-233679"/>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Tijdelijke aanduiding voor inhoud 30">
            <a:extLst>
              <a:ext uri="{FF2B5EF4-FFF2-40B4-BE49-F238E27FC236}">
                <a16:creationId xmlns:a16="http://schemas.microsoft.com/office/drawing/2014/main" id="{1874B735-8862-ECDC-FD9A-2907C848E75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3713191" y="1026816"/>
            <a:ext cx="4821209" cy="2813664"/>
          </a:xfrm>
          <a:prstGeom prst="rect">
            <a:avLst/>
          </a:prstGeom>
        </p:spPr>
      </p:pic>
      <p:grpSp>
        <p:nvGrpSpPr>
          <p:cNvPr id="7" name="Groep 6">
            <a:extLst>
              <a:ext uri="{FF2B5EF4-FFF2-40B4-BE49-F238E27FC236}">
                <a16:creationId xmlns:a16="http://schemas.microsoft.com/office/drawing/2014/main" id="{FB489452-2530-7C13-5F46-9F2E8FA069C3}"/>
              </a:ext>
            </a:extLst>
          </p:cNvPr>
          <p:cNvGrpSpPr/>
          <p:nvPr userDrawn="1"/>
        </p:nvGrpSpPr>
        <p:grpSpPr>
          <a:xfrm>
            <a:off x="0" y="5740400"/>
            <a:ext cx="12192000" cy="1140495"/>
            <a:chOff x="0" y="5740400"/>
            <a:chExt cx="12192000" cy="1140495"/>
          </a:xfrm>
        </p:grpSpPr>
        <p:sp>
          <p:nvSpPr>
            <p:cNvPr id="8" name="Rectangle 6">
              <a:extLst>
                <a:ext uri="{FF2B5EF4-FFF2-40B4-BE49-F238E27FC236}">
                  <a16:creationId xmlns:a16="http://schemas.microsoft.com/office/drawing/2014/main" id="{BEC48993-CEBC-7DFF-ED56-A734CBCF1244}"/>
                </a:ext>
              </a:extLst>
            </p:cNvPr>
            <p:cNvSpPr/>
            <p:nvPr/>
          </p:nvSpPr>
          <p:spPr>
            <a:xfrm>
              <a:off x="0" y="5740400"/>
              <a:ext cx="12192000" cy="1140495"/>
            </a:xfrm>
            <a:prstGeom prst="rect">
              <a:avLst/>
            </a:prstGeom>
            <a:solidFill>
              <a:srgbClr val="FFE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nl-NL" sz="2933" b="0" i="0" u="none" strike="noStrike" kern="0" cap="all" spc="0" normalizeH="0" baseline="0" noProof="0" dirty="0">
                <a:ln>
                  <a:noFill/>
                </a:ln>
                <a:solidFill>
                  <a:srgbClr val="0070C0"/>
                </a:solidFill>
                <a:effectLst/>
                <a:uLnTx/>
                <a:uFillTx/>
                <a:latin typeface="UGent Panno Text" panose="02000506040000040003" pitchFamily="50" charset="0"/>
                <a:ea typeface="+mn-ea"/>
                <a:cs typeface="Gill Sans MT"/>
              </a:endParaRPr>
            </a:p>
          </p:txBody>
        </p:sp>
        <p:pic>
          <p:nvPicPr>
            <p:cNvPr id="9" name="Afbeelding 8">
              <a:extLst>
                <a:ext uri="{FF2B5EF4-FFF2-40B4-BE49-F238E27FC236}">
                  <a16:creationId xmlns:a16="http://schemas.microsoft.com/office/drawing/2014/main" id="{50CE54F9-676B-5365-FC3E-8C779EC1DBF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342782" y="5811520"/>
              <a:ext cx="1483361" cy="985520"/>
            </a:xfrm>
            <a:prstGeom prst="rect">
              <a:avLst/>
            </a:prstGeom>
          </p:spPr>
        </p:pic>
        <p:pic>
          <p:nvPicPr>
            <p:cNvPr id="10" name="Afbeelding 9">
              <a:extLst>
                <a:ext uri="{FF2B5EF4-FFF2-40B4-BE49-F238E27FC236}">
                  <a16:creationId xmlns:a16="http://schemas.microsoft.com/office/drawing/2014/main" id="{F15A3E97-C9F2-844E-8808-037B5C9752E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323949" y="5811520"/>
              <a:ext cx="2458721" cy="985520"/>
            </a:xfrm>
            <a:prstGeom prst="rect">
              <a:avLst/>
            </a:prstGeom>
          </p:spPr>
        </p:pic>
        <p:pic>
          <p:nvPicPr>
            <p:cNvPr id="11" name="Afbeelding 10">
              <a:extLst>
                <a:ext uri="{FF2B5EF4-FFF2-40B4-BE49-F238E27FC236}">
                  <a16:creationId xmlns:a16="http://schemas.microsoft.com/office/drawing/2014/main" id="{7F55A0F7-E609-112F-C810-70ADA01F1B9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493694" y="5811520"/>
              <a:ext cx="1351281" cy="985520"/>
            </a:xfrm>
            <a:prstGeom prst="rect">
              <a:avLst/>
            </a:prstGeom>
          </p:spPr>
        </p:pic>
        <p:pic>
          <p:nvPicPr>
            <p:cNvPr id="12" name="Afbeelding 11">
              <a:extLst>
                <a:ext uri="{FF2B5EF4-FFF2-40B4-BE49-F238E27FC236}">
                  <a16:creationId xmlns:a16="http://schemas.microsoft.com/office/drawing/2014/main" id="{1CA7584C-72EE-D8BF-AC73-EC132D60EEE4}"/>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537472" y="5811520"/>
              <a:ext cx="1458415" cy="985520"/>
            </a:xfrm>
            <a:prstGeom prst="rect">
              <a:avLst/>
            </a:prstGeom>
          </p:spPr>
        </p:pic>
      </p:grpSp>
      <p:sp>
        <p:nvSpPr>
          <p:cNvPr id="14" name="Tijdelijke aanduiding voor afbeelding 5">
            <a:extLst>
              <a:ext uri="{FF2B5EF4-FFF2-40B4-BE49-F238E27FC236}">
                <a16:creationId xmlns:a16="http://schemas.microsoft.com/office/drawing/2014/main" id="{2ED2D3A4-31FC-4FC6-D900-0BEA1C63680E}"/>
              </a:ext>
            </a:extLst>
          </p:cNvPr>
          <p:cNvSpPr>
            <a:spLocks noGrp="1"/>
          </p:cNvSpPr>
          <p:nvPr>
            <p:ph type="pic" sz="quarter" idx="10"/>
          </p:nvPr>
        </p:nvSpPr>
        <p:spPr>
          <a:xfrm>
            <a:off x="3681413" y="1009650"/>
            <a:ext cx="4833937" cy="2806700"/>
          </a:xfrm>
          <a:prstGeom prst="rect">
            <a:avLst/>
          </a:prstGeom>
        </p:spPr>
        <p:txBody>
          <a:bodyPr/>
          <a:lstStyle/>
          <a:p>
            <a:endParaRPr lang="nl-BE"/>
          </a:p>
        </p:txBody>
      </p:sp>
    </p:spTree>
    <p:extLst>
      <p:ext uri="{BB962C8B-B14F-4D97-AF65-F5344CB8AC3E}">
        <p14:creationId xmlns:p14="http://schemas.microsoft.com/office/powerpoint/2010/main" val="167024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5599164" y="0"/>
            <a:ext cx="6592836" cy="6858000"/>
          </a:xfrm>
          <a:custGeom>
            <a:avLst/>
            <a:gdLst>
              <a:gd name="connsiteX0" fmla="*/ 0 w 9889254"/>
              <a:gd name="connsiteY0" fmla="*/ 1 h 10293057"/>
              <a:gd name="connsiteX1" fmla="*/ 3217760 w 9889254"/>
              <a:gd name="connsiteY1" fmla="*/ 1 h 10293057"/>
              <a:gd name="connsiteX2" fmla="*/ 3217759 w 9889254"/>
              <a:gd name="connsiteY2" fmla="*/ 6276403 h 10293057"/>
              <a:gd name="connsiteX3" fmla="*/ 1773378 w 9889254"/>
              <a:gd name="connsiteY3" fmla="*/ 7876977 h 10293057"/>
              <a:gd name="connsiteX4" fmla="*/ 1608889 w 9889254"/>
              <a:gd name="connsiteY4" fmla="*/ 7885283 h 10293057"/>
              <a:gd name="connsiteX5" fmla="*/ 1773379 w 9889254"/>
              <a:gd name="connsiteY5" fmla="*/ 7893589 h 10293057"/>
              <a:gd name="connsiteX6" fmla="*/ 3217760 w 9889254"/>
              <a:gd name="connsiteY6" fmla="*/ 9494162 h 10293057"/>
              <a:gd name="connsiteX7" fmla="*/ 3217760 w 9889254"/>
              <a:gd name="connsiteY7" fmla="*/ 10293057 h 10293057"/>
              <a:gd name="connsiteX8" fmla="*/ 0 w 9889254"/>
              <a:gd name="connsiteY8" fmla="*/ 10293057 h 10293057"/>
              <a:gd name="connsiteX9" fmla="*/ 0 w 9889254"/>
              <a:gd name="connsiteY9" fmla="*/ 9494162 h 10293057"/>
              <a:gd name="connsiteX10" fmla="*/ 1608880 w 9889254"/>
              <a:gd name="connsiteY10" fmla="*/ 7885282 h 10293057"/>
              <a:gd name="connsiteX11" fmla="*/ 0 w 9889254"/>
              <a:gd name="connsiteY11" fmla="*/ 6276402 h 10293057"/>
              <a:gd name="connsiteX12" fmla="*/ 3335748 w 9889254"/>
              <a:gd name="connsiteY12" fmla="*/ 0 h 10293057"/>
              <a:gd name="connsiteX13" fmla="*/ 6553507 w 9889254"/>
              <a:gd name="connsiteY13" fmla="*/ 0 h 10293057"/>
              <a:gd name="connsiteX14" fmla="*/ 6553507 w 9889254"/>
              <a:gd name="connsiteY14" fmla="*/ 1685214 h 10293057"/>
              <a:gd name="connsiteX15" fmla="*/ 5109126 w 9889254"/>
              <a:gd name="connsiteY15" fmla="*/ 3285788 h 10293057"/>
              <a:gd name="connsiteX16" fmla="*/ 4944639 w 9889254"/>
              <a:gd name="connsiteY16" fmla="*/ 3294094 h 10293057"/>
              <a:gd name="connsiteX17" fmla="*/ 5109126 w 9889254"/>
              <a:gd name="connsiteY17" fmla="*/ 3302400 h 10293057"/>
              <a:gd name="connsiteX18" fmla="*/ 6553507 w 9889254"/>
              <a:gd name="connsiteY18" fmla="*/ 4902973 h 10293057"/>
              <a:gd name="connsiteX19" fmla="*/ 6553506 w 9889254"/>
              <a:gd name="connsiteY19" fmla="*/ 10293057 h 10293057"/>
              <a:gd name="connsiteX20" fmla="*/ 3335747 w 9889254"/>
              <a:gd name="connsiteY20" fmla="*/ 10293057 h 10293057"/>
              <a:gd name="connsiteX21" fmla="*/ 3335747 w 9889254"/>
              <a:gd name="connsiteY21" fmla="*/ 4902973 h 10293057"/>
              <a:gd name="connsiteX22" fmla="*/ 4780128 w 9889254"/>
              <a:gd name="connsiteY22" fmla="*/ 3302400 h 10293057"/>
              <a:gd name="connsiteX23" fmla="*/ 4944624 w 9889254"/>
              <a:gd name="connsiteY23" fmla="*/ 3294093 h 10293057"/>
              <a:gd name="connsiteX24" fmla="*/ 4780129 w 9889254"/>
              <a:gd name="connsiteY24" fmla="*/ 3285787 h 10293057"/>
              <a:gd name="connsiteX25" fmla="*/ 3335748 w 9889254"/>
              <a:gd name="connsiteY25" fmla="*/ 1685213 h 10293057"/>
              <a:gd name="connsiteX26" fmla="*/ 6671495 w 9889254"/>
              <a:gd name="connsiteY26" fmla="*/ 0 h 10293057"/>
              <a:gd name="connsiteX27" fmla="*/ 9889254 w 9889254"/>
              <a:gd name="connsiteY27" fmla="*/ 0 h 10293057"/>
              <a:gd name="connsiteX28" fmla="*/ 9889254 w 9889254"/>
              <a:gd name="connsiteY28" fmla="*/ 4962285 h 10293057"/>
              <a:gd name="connsiteX29" fmla="*/ 8444872 w 9889254"/>
              <a:gd name="connsiteY29" fmla="*/ 6562858 h 10293057"/>
              <a:gd name="connsiteX30" fmla="*/ 8280384 w 9889254"/>
              <a:gd name="connsiteY30" fmla="*/ 6571165 h 10293057"/>
              <a:gd name="connsiteX31" fmla="*/ 8444874 w 9889254"/>
              <a:gd name="connsiteY31" fmla="*/ 6579471 h 10293057"/>
              <a:gd name="connsiteX32" fmla="*/ 9889254 w 9889254"/>
              <a:gd name="connsiteY32" fmla="*/ 8180044 h 10293057"/>
              <a:gd name="connsiteX33" fmla="*/ 9889254 w 9889254"/>
              <a:gd name="connsiteY33" fmla="*/ 10293057 h 10293057"/>
              <a:gd name="connsiteX34" fmla="*/ 6671495 w 9889254"/>
              <a:gd name="connsiteY34" fmla="*/ 10293057 h 10293057"/>
              <a:gd name="connsiteX35" fmla="*/ 6671495 w 9889254"/>
              <a:gd name="connsiteY35" fmla="*/ 8180044 h 10293057"/>
              <a:gd name="connsiteX36" fmla="*/ 8280375 w 9889254"/>
              <a:gd name="connsiteY36" fmla="*/ 6571164 h 10293057"/>
              <a:gd name="connsiteX37" fmla="*/ 6671495 w 9889254"/>
              <a:gd name="connsiteY37" fmla="*/ 4962284 h 102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89254" h="10293057">
                <a:moveTo>
                  <a:pt x="0" y="1"/>
                </a:moveTo>
                <a:lnTo>
                  <a:pt x="3217760" y="1"/>
                </a:lnTo>
                <a:lnTo>
                  <a:pt x="3217759" y="6276403"/>
                </a:lnTo>
                <a:cubicBezTo>
                  <a:pt x="3217759" y="7109428"/>
                  <a:pt x="2584665" y="7794586"/>
                  <a:pt x="1773378" y="7876977"/>
                </a:cubicBezTo>
                <a:lnTo>
                  <a:pt x="1608889" y="7885283"/>
                </a:lnTo>
                <a:lnTo>
                  <a:pt x="1773379" y="7893589"/>
                </a:lnTo>
                <a:cubicBezTo>
                  <a:pt x="2584666" y="7975979"/>
                  <a:pt x="3217760" y="8661137"/>
                  <a:pt x="3217760" y="9494162"/>
                </a:cubicBezTo>
                <a:lnTo>
                  <a:pt x="3217760" y="10293057"/>
                </a:lnTo>
                <a:lnTo>
                  <a:pt x="0" y="10293057"/>
                </a:lnTo>
                <a:lnTo>
                  <a:pt x="0" y="9494162"/>
                </a:lnTo>
                <a:cubicBezTo>
                  <a:pt x="0" y="8605602"/>
                  <a:pt x="720320" y="7885282"/>
                  <a:pt x="1608880" y="7885282"/>
                </a:cubicBezTo>
                <a:cubicBezTo>
                  <a:pt x="720320" y="7885282"/>
                  <a:pt x="0" y="7164962"/>
                  <a:pt x="0" y="6276402"/>
                </a:cubicBezTo>
                <a:close/>
                <a:moveTo>
                  <a:pt x="3335748" y="0"/>
                </a:moveTo>
                <a:lnTo>
                  <a:pt x="6553507" y="0"/>
                </a:lnTo>
                <a:lnTo>
                  <a:pt x="6553507" y="1685214"/>
                </a:lnTo>
                <a:cubicBezTo>
                  <a:pt x="6553507" y="2518239"/>
                  <a:pt x="5920413" y="3203397"/>
                  <a:pt x="5109126" y="3285788"/>
                </a:cubicBezTo>
                <a:lnTo>
                  <a:pt x="4944639" y="3294094"/>
                </a:lnTo>
                <a:lnTo>
                  <a:pt x="5109126" y="3302400"/>
                </a:lnTo>
                <a:cubicBezTo>
                  <a:pt x="5920413" y="3384790"/>
                  <a:pt x="6553507" y="4069948"/>
                  <a:pt x="6553507" y="4902973"/>
                </a:cubicBezTo>
                <a:lnTo>
                  <a:pt x="6553506" y="10293057"/>
                </a:lnTo>
                <a:lnTo>
                  <a:pt x="3335747" y="10293057"/>
                </a:lnTo>
                <a:lnTo>
                  <a:pt x="3335747" y="4902973"/>
                </a:lnTo>
                <a:cubicBezTo>
                  <a:pt x="3335747" y="4069948"/>
                  <a:pt x="3968841" y="3384790"/>
                  <a:pt x="4780128" y="3302400"/>
                </a:cubicBezTo>
                <a:lnTo>
                  <a:pt x="4944624" y="3294093"/>
                </a:lnTo>
                <a:lnTo>
                  <a:pt x="4780129" y="3285787"/>
                </a:lnTo>
                <a:cubicBezTo>
                  <a:pt x="3968842" y="3203396"/>
                  <a:pt x="3335748" y="2518239"/>
                  <a:pt x="3335748" y="1685213"/>
                </a:cubicBezTo>
                <a:close/>
                <a:moveTo>
                  <a:pt x="6671495" y="0"/>
                </a:moveTo>
                <a:lnTo>
                  <a:pt x="9889254" y="0"/>
                </a:lnTo>
                <a:lnTo>
                  <a:pt x="9889254" y="4962285"/>
                </a:lnTo>
                <a:cubicBezTo>
                  <a:pt x="9889254" y="5795310"/>
                  <a:pt x="9256160" y="6480468"/>
                  <a:pt x="8444872" y="6562858"/>
                </a:cubicBezTo>
                <a:lnTo>
                  <a:pt x="8280384" y="6571165"/>
                </a:lnTo>
                <a:lnTo>
                  <a:pt x="8444874" y="6579471"/>
                </a:lnTo>
                <a:cubicBezTo>
                  <a:pt x="9256160" y="6661861"/>
                  <a:pt x="9889254" y="7347019"/>
                  <a:pt x="9889254" y="8180044"/>
                </a:cubicBezTo>
                <a:lnTo>
                  <a:pt x="9889254" y="10293057"/>
                </a:lnTo>
                <a:lnTo>
                  <a:pt x="6671495" y="10293057"/>
                </a:lnTo>
                <a:lnTo>
                  <a:pt x="6671495" y="8180044"/>
                </a:lnTo>
                <a:cubicBezTo>
                  <a:pt x="6671495" y="7291484"/>
                  <a:pt x="7391815" y="6571164"/>
                  <a:pt x="8280375" y="6571164"/>
                </a:cubicBezTo>
                <a:cubicBezTo>
                  <a:pt x="7391815" y="6571164"/>
                  <a:pt x="6671495" y="5850844"/>
                  <a:pt x="6671495" y="4962284"/>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3963709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40_custom layout">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800727" y="694864"/>
            <a:ext cx="4963000" cy="5460723"/>
          </a:xfrm>
          <a:custGeom>
            <a:avLst/>
            <a:gdLst>
              <a:gd name="T0" fmla="*/ 1020 w 3285"/>
              <a:gd name="T1" fmla="*/ 2099 h 3613"/>
              <a:gd name="T2" fmla="*/ 2153 w 3285"/>
              <a:gd name="T3" fmla="*/ 0 h 3613"/>
              <a:gd name="T4" fmla="*/ 3285 w 3285"/>
              <a:gd name="T5" fmla="*/ 2099 h 3613"/>
              <a:gd name="T6" fmla="*/ 1020 w 3285"/>
              <a:gd name="T7" fmla="*/ 2099 h 3613"/>
              <a:gd name="T8" fmla="*/ 1171 w 3285"/>
              <a:gd name="T9" fmla="*/ 3083 h 3613"/>
              <a:gd name="T10" fmla="*/ 979 w 3285"/>
              <a:gd name="T11" fmla="*/ 3440 h 3613"/>
              <a:gd name="T12" fmla="*/ 786 w 3285"/>
              <a:gd name="T13" fmla="*/ 3083 h 3613"/>
              <a:gd name="T14" fmla="*/ 1171 w 3285"/>
              <a:gd name="T15" fmla="*/ 3083 h 3613"/>
              <a:gd name="T16" fmla="*/ 3254 w 3285"/>
              <a:gd name="T17" fmla="*/ 803 h 3613"/>
              <a:gd name="T18" fmla="*/ 2944 w 3285"/>
              <a:gd name="T19" fmla="*/ 1377 h 3613"/>
              <a:gd name="T20" fmla="*/ 2635 w 3285"/>
              <a:gd name="T21" fmla="*/ 803 h 3613"/>
              <a:gd name="T22" fmla="*/ 3254 w 3285"/>
              <a:gd name="T23" fmla="*/ 803 h 3613"/>
              <a:gd name="T24" fmla="*/ 2315 w 3285"/>
              <a:gd name="T25" fmla="*/ 2140 h 3613"/>
              <a:gd name="T26" fmla="*/ 1522 w 3285"/>
              <a:gd name="T27" fmla="*/ 3613 h 3613"/>
              <a:gd name="T28" fmla="*/ 727 w 3285"/>
              <a:gd name="T29" fmla="*/ 2140 h 3613"/>
              <a:gd name="T30" fmla="*/ 2315 w 3285"/>
              <a:gd name="T31" fmla="*/ 2140 h 3613"/>
              <a:gd name="T32" fmla="*/ 1669 w 3285"/>
              <a:gd name="T33" fmla="*/ 3431 h 3613"/>
              <a:gd name="T34" fmla="*/ 2223 w 3285"/>
              <a:gd name="T35" fmla="*/ 2404 h 3613"/>
              <a:gd name="T36" fmla="*/ 2778 w 3285"/>
              <a:gd name="T37" fmla="*/ 3431 h 3613"/>
              <a:gd name="T38" fmla="*/ 1669 w 3285"/>
              <a:gd name="T39" fmla="*/ 3431 h 3613"/>
              <a:gd name="T40" fmla="*/ 393 w 3285"/>
              <a:gd name="T41" fmla="*/ 3051 h 3613"/>
              <a:gd name="T42" fmla="*/ 782 w 3285"/>
              <a:gd name="T43" fmla="*/ 2329 h 3613"/>
              <a:gd name="T44" fmla="*/ 1171 w 3285"/>
              <a:gd name="T45" fmla="*/ 3051 h 3613"/>
              <a:gd name="T46" fmla="*/ 393 w 3285"/>
              <a:gd name="T47" fmla="*/ 3051 h 3613"/>
              <a:gd name="T48" fmla="*/ 0 w 3285"/>
              <a:gd name="T49" fmla="*/ 2099 h 3613"/>
              <a:gd name="T50" fmla="*/ 490 w 3285"/>
              <a:gd name="T51" fmla="*/ 1192 h 3613"/>
              <a:gd name="T52" fmla="*/ 980 w 3285"/>
              <a:gd name="T53" fmla="*/ 2099 h 3613"/>
              <a:gd name="T54" fmla="*/ 0 w 3285"/>
              <a:gd name="T55" fmla="*/ 2099 h 3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5" h="3613">
                <a:moveTo>
                  <a:pt x="1020" y="2099"/>
                </a:moveTo>
                <a:lnTo>
                  <a:pt x="2153" y="0"/>
                </a:lnTo>
                <a:lnTo>
                  <a:pt x="3285" y="2099"/>
                </a:lnTo>
                <a:lnTo>
                  <a:pt x="1020" y="2099"/>
                </a:lnTo>
                <a:close/>
                <a:moveTo>
                  <a:pt x="1171" y="3083"/>
                </a:moveTo>
                <a:lnTo>
                  <a:pt x="979" y="3440"/>
                </a:lnTo>
                <a:lnTo>
                  <a:pt x="786" y="3083"/>
                </a:lnTo>
                <a:lnTo>
                  <a:pt x="1171" y="3083"/>
                </a:lnTo>
                <a:close/>
                <a:moveTo>
                  <a:pt x="3254" y="803"/>
                </a:moveTo>
                <a:lnTo>
                  <a:pt x="2944" y="1377"/>
                </a:lnTo>
                <a:lnTo>
                  <a:pt x="2635" y="803"/>
                </a:lnTo>
                <a:lnTo>
                  <a:pt x="3254" y="803"/>
                </a:lnTo>
                <a:close/>
                <a:moveTo>
                  <a:pt x="2315" y="2140"/>
                </a:moveTo>
                <a:lnTo>
                  <a:pt x="1522" y="3613"/>
                </a:lnTo>
                <a:lnTo>
                  <a:pt x="727" y="2140"/>
                </a:lnTo>
                <a:lnTo>
                  <a:pt x="2315" y="2140"/>
                </a:lnTo>
                <a:close/>
                <a:moveTo>
                  <a:pt x="1669" y="3431"/>
                </a:moveTo>
                <a:lnTo>
                  <a:pt x="2223" y="2404"/>
                </a:lnTo>
                <a:lnTo>
                  <a:pt x="2778" y="3431"/>
                </a:lnTo>
                <a:lnTo>
                  <a:pt x="1669" y="3431"/>
                </a:lnTo>
                <a:close/>
                <a:moveTo>
                  <a:pt x="393" y="3051"/>
                </a:moveTo>
                <a:lnTo>
                  <a:pt x="782" y="2329"/>
                </a:lnTo>
                <a:lnTo>
                  <a:pt x="1171" y="3051"/>
                </a:lnTo>
                <a:lnTo>
                  <a:pt x="393" y="3051"/>
                </a:lnTo>
                <a:close/>
                <a:moveTo>
                  <a:pt x="0" y="2099"/>
                </a:moveTo>
                <a:lnTo>
                  <a:pt x="490" y="1192"/>
                </a:lnTo>
                <a:lnTo>
                  <a:pt x="980" y="2099"/>
                </a:lnTo>
                <a:lnTo>
                  <a:pt x="0" y="209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384726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pening (30-03-21)-16">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0"/>
            <a:ext cx="6775144" cy="6858000"/>
          </a:xfrm>
          <a:custGeom>
            <a:avLst/>
            <a:gdLst>
              <a:gd name="connsiteX0" fmla="*/ 8003724 w 9756408"/>
              <a:gd name="connsiteY0" fmla="*/ 3391610 h 10288588"/>
              <a:gd name="connsiteX1" fmla="*/ 9756408 w 9756408"/>
              <a:gd name="connsiteY1" fmla="*/ 5144294 h 10288588"/>
              <a:gd name="connsiteX2" fmla="*/ 8003724 w 9756408"/>
              <a:gd name="connsiteY2" fmla="*/ 6896978 h 10288588"/>
              <a:gd name="connsiteX3" fmla="*/ 7997615 w 9756408"/>
              <a:gd name="connsiteY3" fmla="*/ 6896670 h 10288588"/>
              <a:gd name="connsiteX4" fmla="*/ 7997615 w 9756408"/>
              <a:gd name="connsiteY4" fmla="*/ 3391919 h 10288588"/>
              <a:gd name="connsiteX5" fmla="*/ 0 w 9756408"/>
              <a:gd name="connsiteY5" fmla="*/ 0 h 10288588"/>
              <a:gd name="connsiteX6" fmla="*/ 7997614 w 9756408"/>
              <a:gd name="connsiteY6" fmla="*/ 0 h 10288588"/>
              <a:gd name="connsiteX7" fmla="*/ 7997614 w 9756408"/>
              <a:gd name="connsiteY7" fmla="*/ 3391918 h 10288588"/>
              <a:gd name="connsiteX8" fmla="*/ 7991505 w 9756408"/>
              <a:gd name="connsiteY8" fmla="*/ 3391610 h 10288588"/>
              <a:gd name="connsiteX9" fmla="*/ 6238821 w 9756408"/>
              <a:gd name="connsiteY9" fmla="*/ 5144294 h 10288588"/>
              <a:gd name="connsiteX10" fmla="*/ 7991505 w 9756408"/>
              <a:gd name="connsiteY10" fmla="*/ 6896978 h 10288588"/>
              <a:gd name="connsiteX11" fmla="*/ 7997614 w 9756408"/>
              <a:gd name="connsiteY11" fmla="*/ 6896669 h 10288588"/>
              <a:gd name="connsiteX12" fmla="*/ 7997614 w 9756408"/>
              <a:gd name="connsiteY12" fmla="*/ 10288588 h 10288588"/>
              <a:gd name="connsiteX13" fmla="*/ 0 w 9756408"/>
              <a:gd name="connsiteY13" fmla="*/ 10288588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56408" h="10288588">
                <a:moveTo>
                  <a:pt x="8003724" y="3391610"/>
                </a:moveTo>
                <a:cubicBezTo>
                  <a:pt x="8971705" y="3391610"/>
                  <a:pt x="9756408" y="4176313"/>
                  <a:pt x="9756408" y="5144294"/>
                </a:cubicBezTo>
                <a:cubicBezTo>
                  <a:pt x="9756408" y="6112275"/>
                  <a:pt x="8971705" y="6896978"/>
                  <a:pt x="8003724" y="6896978"/>
                </a:cubicBezTo>
                <a:lnTo>
                  <a:pt x="7997615" y="6896670"/>
                </a:lnTo>
                <a:lnTo>
                  <a:pt x="7997615" y="3391919"/>
                </a:lnTo>
                <a:close/>
                <a:moveTo>
                  <a:pt x="0" y="0"/>
                </a:moveTo>
                <a:lnTo>
                  <a:pt x="7997614" y="0"/>
                </a:lnTo>
                <a:lnTo>
                  <a:pt x="7997614" y="3391918"/>
                </a:lnTo>
                <a:lnTo>
                  <a:pt x="7991505" y="3391610"/>
                </a:lnTo>
                <a:cubicBezTo>
                  <a:pt x="7023524" y="3391610"/>
                  <a:pt x="6238821" y="4176313"/>
                  <a:pt x="6238821" y="5144294"/>
                </a:cubicBezTo>
                <a:cubicBezTo>
                  <a:pt x="6238821" y="6112275"/>
                  <a:pt x="7023524" y="6896978"/>
                  <a:pt x="7991505" y="6896978"/>
                </a:cubicBezTo>
                <a:lnTo>
                  <a:pt x="7997614" y="6896669"/>
                </a:lnTo>
                <a:lnTo>
                  <a:pt x="7997614" y="10288588"/>
                </a:lnTo>
                <a:lnTo>
                  <a:pt x="0" y="1028858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3060549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Opening (30-03-21)-27">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4388104" y="0"/>
            <a:ext cx="7803897" cy="6858000"/>
          </a:xfrm>
          <a:custGeom>
            <a:avLst/>
            <a:gdLst>
              <a:gd name="connsiteX0" fmla="*/ 10043317 w 11705845"/>
              <a:gd name="connsiteY0" fmla="*/ 0 h 10288588"/>
              <a:gd name="connsiteX1" fmla="*/ 11705845 w 11705845"/>
              <a:gd name="connsiteY1" fmla="*/ 0 h 10288588"/>
              <a:gd name="connsiteX2" fmla="*/ 11705845 w 11705845"/>
              <a:gd name="connsiteY2" fmla="*/ 3129719 h 10288588"/>
              <a:gd name="connsiteX3" fmla="*/ 9384096 w 11705845"/>
              <a:gd name="connsiteY3" fmla="*/ 673013 h 10288588"/>
              <a:gd name="connsiteX4" fmla="*/ 0 w 11705845"/>
              <a:gd name="connsiteY4" fmla="*/ 0 h 10288588"/>
              <a:gd name="connsiteX5" fmla="*/ 1515023 w 11705845"/>
              <a:gd name="connsiteY5" fmla="*/ 0 h 10288588"/>
              <a:gd name="connsiteX6" fmla="*/ 6896747 w 11705845"/>
              <a:gd name="connsiteY6" fmla="*/ 0 h 10288588"/>
              <a:gd name="connsiteX7" fmla="*/ 8407248 w 11705845"/>
              <a:gd name="connsiteY7" fmla="*/ 0 h 10288588"/>
              <a:gd name="connsiteX8" fmla="*/ 11705845 w 11705845"/>
              <a:gd name="connsiteY8" fmla="*/ 3487858 h 10288588"/>
              <a:gd name="connsiteX9" fmla="*/ 11705845 w 11705845"/>
              <a:gd name="connsiteY9" fmla="*/ 10288588 h 10288588"/>
              <a:gd name="connsiteX10" fmla="*/ 11245089 w 11705845"/>
              <a:gd name="connsiteY10" fmla="*/ 10288588 h 10288588"/>
              <a:gd name="connsiteX11" fmla="*/ 9732328 w 11705845"/>
              <a:gd name="connsiteY11" fmla="*/ 10288588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5845" h="10288588">
                <a:moveTo>
                  <a:pt x="10043317" y="0"/>
                </a:moveTo>
                <a:lnTo>
                  <a:pt x="11705845" y="0"/>
                </a:lnTo>
                <a:lnTo>
                  <a:pt x="11705845" y="3129719"/>
                </a:lnTo>
                <a:lnTo>
                  <a:pt x="9384096" y="673013"/>
                </a:lnTo>
                <a:close/>
                <a:moveTo>
                  <a:pt x="0" y="0"/>
                </a:moveTo>
                <a:lnTo>
                  <a:pt x="1515023" y="0"/>
                </a:lnTo>
                <a:lnTo>
                  <a:pt x="6896747" y="0"/>
                </a:lnTo>
                <a:lnTo>
                  <a:pt x="8407248" y="0"/>
                </a:lnTo>
                <a:lnTo>
                  <a:pt x="11705845" y="3487858"/>
                </a:lnTo>
                <a:lnTo>
                  <a:pt x="11705845" y="10288588"/>
                </a:lnTo>
                <a:lnTo>
                  <a:pt x="11245089" y="10288588"/>
                </a:lnTo>
                <a:lnTo>
                  <a:pt x="9732328" y="1028858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Freeform 8"/>
          <p:cNvSpPr>
            <a:spLocks noGrp="1"/>
          </p:cNvSpPr>
          <p:nvPr>
            <p:ph type="pic" sz="quarter" idx="11"/>
          </p:nvPr>
        </p:nvSpPr>
        <p:spPr bwMode="auto">
          <a:xfrm>
            <a:off x="4357953" y="3617407"/>
            <a:ext cx="6256065" cy="3240593"/>
          </a:xfrm>
          <a:custGeom>
            <a:avLst/>
            <a:gdLst>
              <a:gd name="T0" fmla="*/ 4153 w 4153"/>
              <a:gd name="T1" fmla="*/ 2152 h 2152"/>
              <a:gd name="T2" fmla="*/ 0 w 4153"/>
              <a:gd name="T3" fmla="*/ 2152 h 2152"/>
              <a:gd name="T4" fmla="*/ 2119 w 4153"/>
              <a:gd name="T5" fmla="*/ 0 h 2152"/>
              <a:gd name="T6" fmla="*/ 4153 w 4153"/>
              <a:gd name="T7" fmla="*/ 2152 h 2152"/>
            </a:gdLst>
            <a:ahLst/>
            <a:cxnLst>
              <a:cxn ang="0">
                <a:pos x="T0" y="T1"/>
              </a:cxn>
              <a:cxn ang="0">
                <a:pos x="T2" y="T3"/>
              </a:cxn>
              <a:cxn ang="0">
                <a:pos x="T4" y="T5"/>
              </a:cxn>
              <a:cxn ang="0">
                <a:pos x="T6" y="T7"/>
              </a:cxn>
            </a:cxnLst>
            <a:rect l="0" t="0" r="r" b="b"/>
            <a:pathLst>
              <a:path w="4153" h="2152">
                <a:moveTo>
                  <a:pt x="4153" y="2152"/>
                </a:moveTo>
                <a:lnTo>
                  <a:pt x="0" y="2152"/>
                </a:lnTo>
                <a:lnTo>
                  <a:pt x="2119" y="0"/>
                </a:lnTo>
                <a:lnTo>
                  <a:pt x="4153" y="21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12818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5031A7E4-99E4-DDD3-9F58-753185D65F04}"/>
              </a:ext>
            </a:extLst>
          </p:cNvPr>
          <p:cNvSpPr>
            <a:spLocks noGrp="1"/>
          </p:cNvSpPr>
          <p:nvPr>
            <p:ph type="subTitle" idx="1" hasCustomPrompt="1"/>
          </p:nvPr>
        </p:nvSpPr>
        <p:spPr>
          <a:xfrm>
            <a:off x="1524000" y="5675935"/>
            <a:ext cx="9144000" cy="706011"/>
          </a:xfrm>
        </p:spPr>
        <p:txBody>
          <a:bodyPr>
            <a:normAutofit/>
          </a:bodyPr>
          <a:lstStyle>
            <a:lvl1pPr marL="0" indent="0" algn="ctr">
              <a:buNone/>
              <a:defRPr sz="1800" i="0">
                <a:solidFill>
                  <a:schemeClr val="bg1"/>
                </a:solidFill>
                <a:latin typeface="Raleway SemiBol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SURNAME NAME</a:t>
            </a:r>
          </a:p>
          <a:p>
            <a:r>
              <a:rPr lang="fr-FR" dirty="0" err="1"/>
              <a:t>function</a:t>
            </a:r>
            <a:endParaRPr lang="en-BE" dirty="0"/>
          </a:p>
        </p:txBody>
      </p:sp>
    </p:spTree>
    <p:extLst>
      <p:ext uri="{BB962C8B-B14F-4D97-AF65-F5344CB8AC3E}">
        <p14:creationId xmlns:p14="http://schemas.microsoft.com/office/powerpoint/2010/main" val="2067147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059308" y="0"/>
            <a:ext cx="11132692" cy="6858000"/>
          </a:xfrm>
          <a:custGeom>
            <a:avLst/>
            <a:gdLst>
              <a:gd name="connsiteX0" fmla="*/ 8707354 w 16699038"/>
              <a:gd name="connsiteY0" fmla="*/ 0 h 10288589"/>
              <a:gd name="connsiteX1" fmla="*/ 15798416 w 16699038"/>
              <a:gd name="connsiteY1" fmla="*/ 0 h 10288589"/>
              <a:gd name="connsiteX2" fmla="*/ 14075717 w 16699038"/>
              <a:gd name="connsiteY2" fmla="*/ 2281074 h 10288589"/>
              <a:gd name="connsiteX3" fmla="*/ 16699038 w 16699038"/>
              <a:gd name="connsiteY3" fmla="*/ 6090547 h 10288589"/>
              <a:gd name="connsiteX4" fmla="*/ 16699038 w 16699038"/>
              <a:gd name="connsiteY4" fmla="*/ 10288589 h 10288589"/>
              <a:gd name="connsiteX5" fmla="*/ 11164496 w 16699038"/>
              <a:gd name="connsiteY5" fmla="*/ 10288589 h 10288589"/>
              <a:gd name="connsiteX6" fmla="*/ 10410805 w 16699038"/>
              <a:gd name="connsiteY6" fmla="*/ 7132975 h 10288589"/>
              <a:gd name="connsiteX7" fmla="*/ 8028131 w 16699038"/>
              <a:gd name="connsiteY7" fmla="*/ 10288589 h 10288589"/>
              <a:gd name="connsiteX8" fmla="*/ 0 w 16699038"/>
              <a:gd name="connsiteY8" fmla="*/ 10288589 h 10288589"/>
              <a:gd name="connsiteX9" fmla="*/ 9226090 w 16699038"/>
              <a:gd name="connsiteY9" fmla="*/ 2169715 h 1028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99038" h="10288589">
                <a:moveTo>
                  <a:pt x="8707354" y="0"/>
                </a:moveTo>
                <a:lnTo>
                  <a:pt x="15798416" y="0"/>
                </a:lnTo>
                <a:lnTo>
                  <a:pt x="14075717" y="2281074"/>
                </a:lnTo>
                <a:lnTo>
                  <a:pt x="16699038" y="6090547"/>
                </a:lnTo>
                <a:lnTo>
                  <a:pt x="16699038" y="10288589"/>
                </a:lnTo>
                <a:lnTo>
                  <a:pt x="11164496" y="10288589"/>
                </a:lnTo>
                <a:lnTo>
                  <a:pt x="10410805" y="7132975"/>
                </a:lnTo>
                <a:lnTo>
                  <a:pt x="8028131" y="10288589"/>
                </a:lnTo>
                <a:lnTo>
                  <a:pt x="0" y="10288589"/>
                </a:lnTo>
                <a:lnTo>
                  <a:pt x="9226090" y="216971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973911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77080" y="3760743"/>
            <a:ext cx="2440875" cy="240965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6" name="Picture Placeholder 2"/>
          <p:cNvSpPr>
            <a:spLocks noGrp="1"/>
          </p:cNvSpPr>
          <p:nvPr>
            <p:ph type="pic" sz="quarter" idx="11"/>
          </p:nvPr>
        </p:nvSpPr>
        <p:spPr>
          <a:xfrm>
            <a:off x="3477718" y="792264"/>
            <a:ext cx="8714282" cy="2555993"/>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852015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843BF6-7111-46C4-A8B3-12C1B6550699}"/>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nl-BE"/>
          </a:p>
        </p:txBody>
      </p:sp>
    </p:spTree>
    <p:extLst>
      <p:ext uri="{BB962C8B-B14F-4D97-AF65-F5344CB8AC3E}">
        <p14:creationId xmlns:p14="http://schemas.microsoft.com/office/powerpoint/2010/main" val="3946854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DB8F98-A640-7943-96DA-8D25C9DDED0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8D58995E-B9DA-FD4A-A04B-608241E23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70A7C90C-F483-C747-8369-722B58C23790}"/>
              </a:ext>
            </a:extLst>
          </p:cNvPr>
          <p:cNvSpPr>
            <a:spLocks noGrp="1"/>
          </p:cNvSpPr>
          <p:nvPr>
            <p:ph type="dt" sz="half" idx="10"/>
          </p:nvPr>
        </p:nvSpPr>
        <p:spPr/>
        <p:txBody>
          <a:bodyPr/>
          <a:lstStyle/>
          <a:p>
            <a:fld id="{14E89044-3108-0F44-809D-88F335DA9315}" type="datetime1">
              <a:rPr lang="fr-FR" smtClean="0"/>
              <a:t>27/05/2024</a:t>
            </a:fld>
            <a:endParaRPr lang="en-US"/>
          </a:p>
        </p:txBody>
      </p:sp>
      <p:sp>
        <p:nvSpPr>
          <p:cNvPr id="5" name="Espace réservé du pied de page 4">
            <a:extLst>
              <a:ext uri="{FF2B5EF4-FFF2-40B4-BE49-F238E27FC236}">
                <a16:creationId xmlns:a16="http://schemas.microsoft.com/office/drawing/2014/main" id="{C08981E3-1ABC-2342-920C-FEBC911CC76F}"/>
              </a:ext>
            </a:extLst>
          </p:cNvPr>
          <p:cNvSpPr>
            <a:spLocks noGrp="1"/>
          </p:cNvSpPr>
          <p:nvPr>
            <p:ph type="ftr" sz="quarter" idx="11"/>
          </p:nvPr>
        </p:nvSpPr>
        <p:spPr/>
        <p:txBody>
          <a:bodyPr/>
          <a:lstStyle/>
          <a:p>
            <a:r>
              <a:rPr lang="en-US"/>
              <a:t>Jean-Eric Aubert, EIPM May 7 2024</a:t>
            </a:r>
          </a:p>
        </p:txBody>
      </p:sp>
      <p:sp>
        <p:nvSpPr>
          <p:cNvPr id="6" name="Espace réservé du numéro de diapositive 5">
            <a:extLst>
              <a:ext uri="{FF2B5EF4-FFF2-40B4-BE49-F238E27FC236}">
                <a16:creationId xmlns:a16="http://schemas.microsoft.com/office/drawing/2014/main" id="{4775AFD9-97FA-2346-B37A-8F65233E7FAE}"/>
              </a:ext>
            </a:extLst>
          </p:cNvPr>
          <p:cNvSpPr>
            <a:spLocks noGrp="1"/>
          </p:cNvSpPr>
          <p:nvPr>
            <p:ph type="sldNum" sz="quarter" idx="12"/>
          </p:nvPr>
        </p:nvSpPr>
        <p:spPr/>
        <p:txBody>
          <a:bodyPr/>
          <a:lstStyle/>
          <a:p>
            <a:fld id="{20D77146-FABA-6C46-80A1-D6AD3F0E811F}" type="slidenum">
              <a:rPr lang="en-US" smtClean="0"/>
              <a:t>‹#›</a:t>
            </a:fld>
            <a:endParaRPr lang="en-US"/>
          </a:p>
        </p:txBody>
      </p:sp>
    </p:spTree>
    <p:extLst>
      <p:ext uri="{BB962C8B-B14F-4D97-AF65-F5344CB8AC3E}">
        <p14:creationId xmlns:p14="http://schemas.microsoft.com/office/powerpoint/2010/main" val="2987277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B5C72C-AA3B-BE4C-8CCC-66D3735FC1E6}"/>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6A6708DF-376F-8042-B6D1-D207CE4AE2D7}"/>
              </a:ext>
            </a:extLst>
          </p:cNvPr>
          <p:cNvSpPr>
            <a:spLocks noGrp="1"/>
          </p:cNvSpPr>
          <p:nvPr>
            <p:ph idx="1"/>
          </p:nvPr>
        </p:nvSpPr>
        <p:spPr/>
        <p:txBody>
          <a:bodyPr/>
          <a:lstStyle/>
          <a:p>
            <a:r>
              <a:rPr lang="fr-FR"/>
              <a:t>Modifier les styles du texte du masque
Deuxième niveau
Troisième niveau
Quatrième niveau
Cinquième niveau</a:t>
            </a:r>
            <a:endParaRPr lang="en-US"/>
          </a:p>
        </p:txBody>
      </p:sp>
      <p:sp>
        <p:nvSpPr>
          <p:cNvPr id="4" name="Espace réservé de la date 3">
            <a:extLst>
              <a:ext uri="{FF2B5EF4-FFF2-40B4-BE49-F238E27FC236}">
                <a16:creationId xmlns:a16="http://schemas.microsoft.com/office/drawing/2014/main" id="{8516D845-765E-5445-91B7-D8B979EF9239}"/>
              </a:ext>
            </a:extLst>
          </p:cNvPr>
          <p:cNvSpPr>
            <a:spLocks noGrp="1"/>
          </p:cNvSpPr>
          <p:nvPr>
            <p:ph type="dt" sz="half" idx="10"/>
          </p:nvPr>
        </p:nvSpPr>
        <p:spPr/>
        <p:txBody>
          <a:bodyPr/>
          <a:lstStyle/>
          <a:p>
            <a:fld id="{811A0083-B12A-3748-9BB5-DA9E0AD3247E}" type="datetime1">
              <a:rPr lang="fr-FR" smtClean="0"/>
              <a:t>27/05/2024</a:t>
            </a:fld>
            <a:endParaRPr lang="en-US"/>
          </a:p>
        </p:txBody>
      </p:sp>
      <p:sp>
        <p:nvSpPr>
          <p:cNvPr id="5" name="Espace réservé du pied de page 4">
            <a:extLst>
              <a:ext uri="{FF2B5EF4-FFF2-40B4-BE49-F238E27FC236}">
                <a16:creationId xmlns:a16="http://schemas.microsoft.com/office/drawing/2014/main" id="{9156894E-1B77-434E-AACA-B11650B6C33B}"/>
              </a:ext>
            </a:extLst>
          </p:cNvPr>
          <p:cNvSpPr>
            <a:spLocks noGrp="1"/>
          </p:cNvSpPr>
          <p:nvPr>
            <p:ph type="ftr" sz="quarter" idx="11"/>
          </p:nvPr>
        </p:nvSpPr>
        <p:spPr/>
        <p:txBody>
          <a:bodyPr/>
          <a:lstStyle/>
          <a:p>
            <a:r>
              <a:rPr lang="en-US"/>
              <a:t>Jean-Eric Aubert, EIPM May 7 2024</a:t>
            </a:r>
          </a:p>
        </p:txBody>
      </p:sp>
      <p:sp>
        <p:nvSpPr>
          <p:cNvPr id="6" name="Espace réservé du numéro de diapositive 5">
            <a:extLst>
              <a:ext uri="{FF2B5EF4-FFF2-40B4-BE49-F238E27FC236}">
                <a16:creationId xmlns:a16="http://schemas.microsoft.com/office/drawing/2014/main" id="{C2F973DB-DB9A-794D-8D7E-8BE7BFF6D9DC}"/>
              </a:ext>
            </a:extLst>
          </p:cNvPr>
          <p:cNvSpPr>
            <a:spLocks noGrp="1"/>
          </p:cNvSpPr>
          <p:nvPr>
            <p:ph type="sldNum" sz="quarter" idx="12"/>
          </p:nvPr>
        </p:nvSpPr>
        <p:spPr/>
        <p:txBody>
          <a:bodyPr/>
          <a:lstStyle/>
          <a:p>
            <a:fld id="{20D77146-FABA-6C46-80A1-D6AD3F0E811F}" type="slidenum">
              <a:rPr lang="en-US" smtClean="0"/>
              <a:t>‹#›</a:t>
            </a:fld>
            <a:endParaRPr lang="en-US"/>
          </a:p>
        </p:txBody>
      </p:sp>
    </p:spTree>
    <p:extLst>
      <p:ext uri="{BB962C8B-B14F-4D97-AF65-F5344CB8AC3E}">
        <p14:creationId xmlns:p14="http://schemas.microsoft.com/office/powerpoint/2010/main" val="2731299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4144C2-7219-5F49-9A7A-3E7E4B46E78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4304AC74-375B-9F4A-919D-61589EF1AD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endParaRPr lang="en-US"/>
          </a:p>
        </p:txBody>
      </p:sp>
      <p:sp>
        <p:nvSpPr>
          <p:cNvPr id="4" name="Espace réservé de la date 3">
            <a:extLst>
              <a:ext uri="{FF2B5EF4-FFF2-40B4-BE49-F238E27FC236}">
                <a16:creationId xmlns:a16="http://schemas.microsoft.com/office/drawing/2014/main" id="{F6EDDC1F-B7E3-7E43-8912-A5B01877DA2B}"/>
              </a:ext>
            </a:extLst>
          </p:cNvPr>
          <p:cNvSpPr>
            <a:spLocks noGrp="1"/>
          </p:cNvSpPr>
          <p:nvPr>
            <p:ph type="dt" sz="half" idx="10"/>
          </p:nvPr>
        </p:nvSpPr>
        <p:spPr/>
        <p:txBody>
          <a:bodyPr/>
          <a:lstStyle/>
          <a:p>
            <a:fld id="{CF0B00C6-2166-9C43-9279-133C725ABEB3}" type="datetime1">
              <a:rPr lang="fr-FR" smtClean="0"/>
              <a:t>27/05/2024</a:t>
            </a:fld>
            <a:endParaRPr lang="en-US"/>
          </a:p>
        </p:txBody>
      </p:sp>
      <p:sp>
        <p:nvSpPr>
          <p:cNvPr id="5" name="Espace réservé du pied de page 4">
            <a:extLst>
              <a:ext uri="{FF2B5EF4-FFF2-40B4-BE49-F238E27FC236}">
                <a16:creationId xmlns:a16="http://schemas.microsoft.com/office/drawing/2014/main" id="{5DF7A4D7-AF73-6A42-ABD8-88CC472A1A46}"/>
              </a:ext>
            </a:extLst>
          </p:cNvPr>
          <p:cNvSpPr>
            <a:spLocks noGrp="1"/>
          </p:cNvSpPr>
          <p:nvPr>
            <p:ph type="ftr" sz="quarter" idx="11"/>
          </p:nvPr>
        </p:nvSpPr>
        <p:spPr/>
        <p:txBody>
          <a:bodyPr/>
          <a:lstStyle/>
          <a:p>
            <a:r>
              <a:rPr lang="en-US"/>
              <a:t>Jean-Eric Aubert, EIPM May 7 2024</a:t>
            </a:r>
          </a:p>
        </p:txBody>
      </p:sp>
      <p:sp>
        <p:nvSpPr>
          <p:cNvPr id="6" name="Espace réservé du numéro de diapositive 5">
            <a:extLst>
              <a:ext uri="{FF2B5EF4-FFF2-40B4-BE49-F238E27FC236}">
                <a16:creationId xmlns:a16="http://schemas.microsoft.com/office/drawing/2014/main" id="{D49209D4-2CD7-B445-8267-7FC29C83E09B}"/>
              </a:ext>
            </a:extLst>
          </p:cNvPr>
          <p:cNvSpPr>
            <a:spLocks noGrp="1"/>
          </p:cNvSpPr>
          <p:nvPr>
            <p:ph type="sldNum" sz="quarter" idx="12"/>
          </p:nvPr>
        </p:nvSpPr>
        <p:spPr/>
        <p:txBody>
          <a:bodyPr/>
          <a:lstStyle/>
          <a:p>
            <a:fld id="{20D77146-FABA-6C46-80A1-D6AD3F0E811F}" type="slidenum">
              <a:rPr lang="en-US" smtClean="0"/>
              <a:t>‹#›</a:t>
            </a:fld>
            <a:endParaRPr lang="en-US"/>
          </a:p>
        </p:txBody>
      </p:sp>
    </p:spTree>
    <p:extLst>
      <p:ext uri="{BB962C8B-B14F-4D97-AF65-F5344CB8AC3E}">
        <p14:creationId xmlns:p14="http://schemas.microsoft.com/office/powerpoint/2010/main" val="1119482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857471-CD8E-E642-9C63-7C62CA09E2E2}"/>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356ED7BD-6B0C-604E-882F-A2222A8365A9}"/>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endParaRPr lang="en-US"/>
          </a:p>
        </p:txBody>
      </p:sp>
      <p:sp>
        <p:nvSpPr>
          <p:cNvPr id="4" name="Espace réservé du contenu 3">
            <a:extLst>
              <a:ext uri="{FF2B5EF4-FFF2-40B4-BE49-F238E27FC236}">
                <a16:creationId xmlns:a16="http://schemas.microsoft.com/office/drawing/2014/main" id="{1A7D2BC5-5D33-7D44-A0C6-31C596854CA0}"/>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endParaRPr lang="en-US"/>
          </a:p>
        </p:txBody>
      </p:sp>
      <p:sp>
        <p:nvSpPr>
          <p:cNvPr id="5" name="Espace réservé de la date 4">
            <a:extLst>
              <a:ext uri="{FF2B5EF4-FFF2-40B4-BE49-F238E27FC236}">
                <a16:creationId xmlns:a16="http://schemas.microsoft.com/office/drawing/2014/main" id="{C14B9AD5-6142-0846-9E38-E83A3908195F}"/>
              </a:ext>
            </a:extLst>
          </p:cNvPr>
          <p:cNvSpPr>
            <a:spLocks noGrp="1"/>
          </p:cNvSpPr>
          <p:nvPr>
            <p:ph type="dt" sz="half" idx="10"/>
          </p:nvPr>
        </p:nvSpPr>
        <p:spPr/>
        <p:txBody>
          <a:bodyPr/>
          <a:lstStyle/>
          <a:p>
            <a:fld id="{6B0EE0E4-09BE-484B-A3DE-80C7C859F511}" type="datetime1">
              <a:rPr lang="fr-FR" smtClean="0"/>
              <a:t>27/05/2024</a:t>
            </a:fld>
            <a:endParaRPr lang="en-US"/>
          </a:p>
        </p:txBody>
      </p:sp>
      <p:sp>
        <p:nvSpPr>
          <p:cNvPr id="6" name="Espace réservé du pied de page 5">
            <a:extLst>
              <a:ext uri="{FF2B5EF4-FFF2-40B4-BE49-F238E27FC236}">
                <a16:creationId xmlns:a16="http://schemas.microsoft.com/office/drawing/2014/main" id="{3A633820-9BA5-F044-9CED-C3F015B40970}"/>
              </a:ext>
            </a:extLst>
          </p:cNvPr>
          <p:cNvSpPr>
            <a:spLocks noGrp="1"/>
          </p:cNvSpPr>
          <p:nvPr>
            <p:ph type="ftr" sz="quarter" idx="11"/>
          </p:nvPr>
        </p:nvSpPr>
        <p:spPr/>
        <p:txBody>
          <a:bodyPr/>
          <a:lstStyle/>
          <a:p>
            <a:r>
              <a:rPr lang="en-US"/>
              <a:t>Jean-Eric Aubert, EIPM May 7 2024</a:t>
            </a:r>
          </a:p>
        </p:txBody>
      </p:sp>
      <p:sp>
        <p:nvSpPr>
          <p:cNvPr id="7" name="Espace réservé du numéro de diapositive 6">
            <a:extLst>
              <a:ext uri="{FF2B5EF4-FFF2-40B4-BE49-F238E27FC236}">
                <a16:creationId xmlns:a16="http://schemas.microsoft.com/office/drawing/2014/main" id="{3D6F8DC6-09E8-E74E-87E2-034DCCBE7E21}"/>
              </a:ext>
            </a:extLst>
          </p:cNvPr>
          <p:cNvSpPr>
            <a:spLocks noGrp="1"/>
          </p:cNvSpPr>
          <p:nvPr>
            <p:ph type="sldNum" sz="quarter" idx="12"/>
          </p:nvPr>
        </p:nvSpPr>
        <p:spPr/>
        <p:txBody>
          <a:bodyPr/>
          <a:lstStyle/>
          <a:p>
            <a:fld id="{20D77146-FABA-6C46-80A1-D6AD3F0E811F}" type="slidenum">
              <a:rPr lang="en-US" smtClean="0"/>
              <a:t>‹#›</a:t>
            </a:fld>
            <a:endParaRPr lang="en-US"/>
          </a:p>
        </p:txBody>
      </p:sp>
    </p:spTree>
    <p:extLst>
      <p:ext uri="{BB962C8B-B14F-4D97-AF65-F5344CB8AC3E}">
        <p14:creationId xmlns:p14="http://schemas.microsoft.com/office/powerpoint/2010/main" val="3283483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E5D449-198E-8248-947A-12D3FADF7AE1}"/>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2994BAE2-E096-7248-8807-4EFBA5E74C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endParaRPr lang="en-US"/>
          </a:p>
        </p:txBody>
      </p:sp>
      <p:sp>
        <p:nvSpPr>
          <p:cNvPr id="4" name="Espace réservé du contenu 3">
            <a:extLst>
              <a:ext uri="{FF2B5EF4-FFF2-40B4-BE49-F238E27FC236}">
                <a16:creationId xmlns:a16="http://schemas.microsoft.com/office/drawing/2014/main" id="{3DC7B98E-5FF6-FB41-AFCF-A96FD038CD94}"/>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endParaRPr lang="en-US"/>
          </a:p>
        </p:txBody>
      </p:sp>
      <p:sp>
        <p:nvSpPr>
          <p:cNvPr id="5" name="Espace réservé du texte 4">
            <a:extLst>
              <a:ext uri="{FF2B5EF4-FFF2-40B4-BE49-F238E27FC236}">
                <a16:creationId xmlns:a16="http://schemas.microsoft.com/office/drawing/2014/main" id="{3E2ABC3A-FE0B-2E4D-BB46-79A559906B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endParaRPr lang="en-US"/>
          </a:p>
        </p:txBody>
      </p:sp>
      <p:sp>
        <p:nvSpPr>
          <p:cNvPr id="6" name="Espace réservé du contenu 5">
            <a:extLst>
              <a:ext uri="{FF2B5EF4-FFF2-40B4-BE49-F238E27FC236}">
                <a16:creationId xmlns:a16="http://schemas.microsoft.com/office/drawing/2014/main" id="{AAA6CF60-1A62-7E42-8114-E9E065CC25EA}"/>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endParaRPr lang="en-US"/>
          </a:p>
        </p:txBody>
      </p:sp>
      <p:sp>
        <p:nvSpPr>
          <p:cNvPr id="7" name="Espace réservé de la date 6">
            <a:extLst>
              <a:ext uri="{FF2B5EF4-FFF2-40B4-BE49-F238E27FC236}">
                <a16:creationId xmlns:a16="http://schemas.microsoft.com/office/drawing/2014/main" id="{9F3A3C56-958E-1140-90F8-C75A22A7D378}"/>
              </a:ext>
            </a:extLst>
          </p:cNvPr>
          <p:cNvSpPr>
            <a:spLocks noGrp="1"/>
          </p:cNvSpPr>
          <p:nvPr>
            <p:ph type="dt" sz="half" idx="10"/>
          </p:nvPr>
        </p:nvSpPr>
        <p:spPr/>
        <p:txBody>
          <a:bodyPr/>
          <a:lstStyle/>
          <a:p>
            <a:fld id="{2AF2A05A-9642-304D-8938-4D62D916EF77}" type="datetime1">
              <a:rPr lang="fr-FR" smtClean="0"/>
              <a:t>27/05/2024</a:t>
            </a:fld>
            <a:endParaRPr lang="en-US"/>
          </a:p>
        </p:txBody>
      </p:sp>
      <p:sp>
        <p:nvSpPr>
          <p:cNvPr id="8" name="Espace réservé du pied de page 7">
            <a:extLst>
              <a:ext uri="{FF2B5EF4-FFF2-40B4-BE49-F238E27FC236}">
                <a16:creationId xmlns:a16="http://schemas.microsoft.com/office/drawing/2014/main" id="{90179978-DFDF-5341-9E07-2D7FED4742D9}"/>
              </a:ext>
            </a:extLst>
          </p:cNvPr>
          <p:cNvSpPr>
            <a:spLocks noGrp="1"/>
          </p:cNvSpPr>
          <p:nvPr>
            <p:ph type="ftr" sz="quarter" idx="11"/>
          </p:nvPr>
        </p:nvSpPr>
        <p:spPr/>
        <p:txBody>
          <a:bodyPr/>
          <a:lstStyle/>
          <a:p>
            <a:r>
              <a:rPr lang="en-US"/>
              <a:t>Jean-Eric Aubert, EIPM May 7 2024</a:t>
            </a:r>
          </a:p>
        </p:txBody>
      </p:sp>
      <p:sp>
        <p:nvSpPr>
          <p:cNvPr id="9" name="Espace réservé du numéro de diapositive 8">
            <a:extLst>
              <a:ext uri="{FF2B5EF4-FFF2-40B4-BE49-F238E27FC236}">
                <a16:creationId xmlns:a16="http://schemas.microsoft.com/office/drawing/2014/main" id="{8FC14E36-808B-8944-A6E4-45C861EFFB41}"/>
              </a:ext>
            </a:extLst>
          </p:cNvPr>
          <p:cNvSpPr>
            <a:spLocks noGrp="1"/>
          </p:cNvSpPr>
          <p:nvPr>
            <p:ph type="sldNum" sz="quarter" idx="12"/>
          </p:nvPr>
        </p:nvSpPr>
        <p:spPr/>
        <p:txBody>
          <a:bodyPr/>
          <a:lstStyle/>
          <a:p>
            <a:fld id="{20D77146-FABA-6C46-80A1-D6AD3F0E811F}" type="slidenum">
              <a:rPr lang="en-US" smtClean="0"/>
              <a:t>‹#›</a:t>
            </a:fld>
            <a:endParaRPr lang="en-US"/>
          </a:p>
        </p:txBody>
      </p:sp>
    </p:spTree>
    <p:extLst>
      <p:ext uri="{BB962C8B-B14F-4D97-AF65-F5344CB8AC3E}">
        <p14:creationId xmlns:p14="http://schemas.microsoft.com/office/powerpoint/2010/main" val="9970796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66F30C-3610-544C-827D-9EC0643466F6}"/>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C8EAC613-E35D-A446-8BE9-D9E568EC8A21}"/>
              </a:ext>
            </a:extLst>
          </p:cNvPr>
          <p:cNvSpPr>
            <a:spLocks noGrp="1"/>
          </p:cNvSpPr>
          <p:nvPr>
            <p:ph type="dt" sz="half" idx="10"/>
          </p:nvPr>
        </p:nvSpPr>
        <p:spPr/>
        <p:txBody>
          <a:bodyPr/>
          <a:lstStyle/>
          <a:p>
            <a:fld id="{66A16189-393D-7F41-BBEF-D8F7167FBF88}" type="datetime1">
              <a:rPr lang="fr-FR" smtClean="0"/>
              <a:t>27/05/2024</a:t>
            </a:fld>
            <a:endParaRPr lang="en-US"/>
          </a:p>
        </p:txBody>
      </p:sp>
      <p:sp>
        <p:nvSpPr>
          <p:cNvPr id="4" name="Espace réservé du pied de page 3">
            <a:extLst>
              <a:ext uri="{FF2B5EF4-FFF2-40B4-BE49-F238E27FC236}">
                <a16:creationId xmlns:a16="http://schemas.microsoft.com/office/drawing/2014/main" id="{E660390C-7B42-8E46-A70B-C1D245655E0E}"/>
              </a:ext>
            </a:extLst>
          </p:cNvPr>
          <p:cNvSpPr>
            <a:spLocks noGrp="1"/>
          </p:cNvSpPr>
          <p:nvPr>
            <p:ph type="ftr" sz="quarter" idx="11"/>
          </p:nvPr>
        </p:nvSpPr>
        <p:spPr/>
        <p:txBody>
          <a:bodyPr/>
          <a:lstStyle/>
          <a:p>
            <a:r>
              <a:rPr lang="en-US"/>
              <a:t>Jean-Eric Aubert, EIPM May 7 2024</a:t>
            </a:r>
          </a:p>
        </p:txBody>
      </p:sp>
      <p:sp>
        <p:nvSpPr>
          <p:cNvPr id="5" name="Espace réservé du numéro de diapositive 4">
            <a:extLst>
              <a:ext uri="{FF2B5EF4-FFF2-40B4-BE49-F238E27FC236}">
                <a16:creationId xmlns:a16="http://schemas.microsoft.com/office/drawing/2014/main" id="{81D231CC-3C5E-214C-A7E1-A2BABFFCFAC3}"/>
              </a:ext>
            </a:extLst>
          </p:cNvPr>
          <p:cNvSpPr>
            <a:spLocks noGrp="1"/>
          </p:cNvSpPr>
          <p:nvPr>
            <p:ph type="sldNum" sz="quarter" idx="12"/>
          </p:nvPr>
        </p:nvSpPr>
        <p:spPr/>
        <p:txBody>
          <a:bodyPr/>
          <a:lstStyle/>
          <a:p>
            <a:fld id="{20D77146-FABA-6C46-80A1-D6AD3F0E811F}" type="slidenum">
              <a:rPr lang="en-US" smtClean="0"/>
              <a:t>‹#›</a:t>
            </a:fld>
            <a:endParaRPr lang="en-US"/>
          </a:p>
        </p:txBody>
      </p:sp>
    </p:spTree>
    <p:extLst>
      <p:ext uri="{BB962C8B-B14F-4D97-AF65-F5344CB8AC3E}">
        <p14:creationId xmlns:p14="http://schemas.microsoft.com/office/powerpoint/2010/main" val="316037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BC91D04-00BE-4647-95A5-9B62C1C8C5B3}"/>
              </a:ext>
            </a:extLst>
          </p:cNvPr>
          <p:cNvSpPr>
            <a:spLocks noGrp="1"/>
          </p:cNvSpPr>
          <p:nvPr>
            <p:ph type="dt" sz="half" idx="10"/>
          </p:nvPr>
        </p:nvSpPr>
        <p:spPr/>
        <p:txBody>
          <a:bodyPr/>
          <a:lstStyle/>
          <a:p>
            <a:fld id="{9DF84421-825F-1241-B7F4-F478FEFF5979}" type="datetime1">
              <a:rPr lang="fr-FR" smtClean="0"/>
              <a:t>27/05/2024</a:t>
            </a:fld>
            <a:endParaRPr lang="en-US"/>
          </a:p>
        </p:txBody>
      </p:sp>
      <p:sp>
        <p:nvSpPr>
          <p:cNvPr id="3" name="Espace réservé du pied de page 2">
            <a:extLst>
              <a:ext uri="{FF2B5EF4-FFF2-40B4-BE49-F238E27FC236}">
                <a16:creationId xmlns:a16="http://schemas.microsoft.com/office/drawing/2014/main" id="{18AE1AEC-72A0-3A41-BA87-9102EC87D1E9}"/>
              </a:ext>
            </a:extLst>
          </p:cNvPr>
          <p:cNvSpPr>
            <a:spLocks noGrp="1"/>
          </p:cNvSpPr>
          <p:nvPr>
            <p:ph type="ftr" sz="quarter" idx="11"/>
          </p:nvPr>
        </p:nvSpPr>
        <p:spPr/>
        <p:txBody>
          <a:bodyPr/>
          <a:lstStyle/>
          <a:p>
            <a:r>
              <a:rPr lang="en-US"/>
              <a:t>Jean-Eric Aubert, EIPM May 7 2024</a:t>
            </a:r>
          </a:p>
        </p:txBody>
      </p:sp>
      <p:sp>
        <p:nvSpPr>
          <p:cNvPr id="4" name="Espace réservé du numéro de diapositive 3">
            <a:extLst>
              <a:ext uri="{FF2B5EF4-FFF2-40B4-BE49-F238E27FC236}">
                <a16:creationId xmlns:a16="http://schemas.microsoft.com/office/drawing/2014/main" id="{93525532-B819-1646-861D-2B17F841F567}"/>
              </a:ext>
            </a:extLst>
          </p:cNvPr>
          <p:cNvSpPr>
            <a:spLocks noGrp="1"/>
          </p:cNvSpPr>
          <p:nvPr>
            <p:ph type="sldNum" sz="quarter" idx="12"/>
          </p:nvPr>
        </p:nvSpPr>
        <p:spPr/>
        <p:txBody>
          <a:bodyPr/>
          <a:lstStyle/>
          <a:p>
            <a:fld id="{20D77146-FABA-6C46-80A1-D6AD3F0E811F}" type="slidenum">
              <a:rPr lang="en-US" smtClean="0"/>
              <a:t>‹#›</a:t>
            </a:fld>
            <a:endParaRPr lang="en-US"/>
          </a:p>
        </p:txBody>
      </p:sp>
    </p:spTree>
    <p:extLst>
      <p:ext uri="{BB962C8B-B14F-4D97-AF65-F5344CB8AC3E}">
        <p14:creationId xmlns:p14="http://schemas.microsoft.com/office/powerpoint/2010/main" val="123708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806B9A-DF58-94F0-3ABD-359B7492BC20}"/>
              </a:ext>
            </a:extLst>
          </p:cNvPr>
          <p:cNvSpPr>
            <a:spLocks noGrp="1"/>
          </p:cNvSpPr>
          <p:nvPr>
            <p:ph type="title" hasCustomPrompt="1"/>
          </p:nvPr>
        </p:nvSpPr>
        <p:spPr/>
        <p:txBody>
          <a:bodyPr>
            <a:normAutofit/>
          </a:bodyPr>
          <a:lstStyle>
            <a:lvl1pPr>
              <a:defRPr sz="3000" i="0">
                <a:solidFill>
                  <a:schemeClr val="bg1"/>
                </a:solidFill>
                <a:latin typeface="Montserrat Black" panose="00000A00000000000000" pitchFamily="2" charset="0"/>
              </a:defRPr>
            </a:lvl1pPr>
          </a:lstStyle>
          <a:p>
            <a:r>
              <a:rPr lang="fr-FR" dirty="0"/>
              <a:t>TITLE</a:t>
            </a:r>
            <a:endParaRPr lang="en-BE" dirty="0"/>
          </a:p>
        </p:txBody>
      </p:sp>
      <p:sp>
        <p:nvSpPr>
          <p:cNvPr id="3" name="Espace réservé du contenu 2">
            <a:extLst>
              <a:ext uri="{FF2B5EF4-FFF2-40B4-BE49-F238E27FC236}">
                <a16:creationId xmlns:a16="http://schemas.microsoft.com/office/drawing/2014/main" id="{2AB51BA6-4246-FDA4-B42D-0B907E6309B8}"/>
              </a:ext>
            </a:extLst>
          </p:cNvPr>
          <p:cNvSpPr>
            <a:spLocks noGrp="1"/>
          </p:cNvSpPr>
          <p:nvPr>
            <p:ph idx="1"/>
          </p:nvPr>
        </p:nvSpPr>
        <p:spPr/>
        <p:txBody>
          <a:bodyPr/>
          <a:lstStyle>
            <a:lvl1pPr>
              <a:defRPr>
                <a:solidFill>
                  <a:schemeClr val="bg1"/>
                </a:solidFill>
                <a:latin typeface="Raleway Light" pitchFamily="2" charset="0"/>
              </a:defRPr>
            </a:lvl1pPr>
            <a:lvl2pPr>
              <a:defRPr>
                <a:solidFill>
                  <a:schemeClr val="bg1"/>
                </a:solidFill>
                <a:latin typeface="Raleway Light" pitchFamily="2" charset="0"/>
              </a:defRPr>
            </a:lvl2pPr>
            <a:lvl3pPr>
              <a:defRPr>
                <a:solidFill>
                  <a:schemeClr val="bg1"/>
                </a:solidFill>
                <a:latin typeface="Raleway Light" pitchFamily="2" charset="0"/>
              </a:defRPr>
            </a:lvl3pPr>
            <a:lvl4pPr>
              <a:defRPr>
                <a:solidFill>
                  <a:schemeClr val="bg1"/>
                </a:solidFill>
                <a:latin typeface="Raleway Light" pitchFamily="2" charset="0"/>
              </a:defRPr>
            </a:lvl4pPr>
            <a:lvl5pPr>
              <a:defRPr>
                <a:solidFill>
                  <a:schemeClr val="bg1"/>
                </a:solidFill>
                <a:latin typeface="Raleway Light"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BE"/>
          </a:p>
        </p:txBody>
      </p:sp>
    </p:spTree>
    <p:extLst>
      <p:ext uri="{BB962C8B-B14F-4D97-AF65-F5344CB8AC3E}">
        <p14:creationId xmlns:p14="http://schemas.microsoft.com/office/powerpoint/2010/main" val="959296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CF79ED-A498-9243-8CA8-3FB4BEA4506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5411C036-B776-F644-A05E-53FFDFB76E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endParaRPr lang="en-US"/>
          </a:p>
        </p:txBody>
      </p:sp>
      <p:sp>
        <p:nvSpPr>
          <p:cNvPr id="4" name="Espace réservé du texte 3">
            <a:extLst>
              <a:ext uri="{FF2B5EF4-FFF2-40B4-BE49-F238E27FC236}">
                <a16:creationId xmlns:a16="http://schemas.microsoft.com/office/drawing/2014/main" id="{39F35EF1-13E0-3740-9FDA-FCA6655E2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endParaRPr lang="en-US"/>
          </a:p>
        </p:txBody>
      </p:sp>
      <p:sp>
        <p:nvSpPr>
          <p:cNvPr id="5" name="Espace réservé de la date 4">
            <a:extLst>
              <a:ext uri="{FF2B5EF4-FFF2-40B4-BE49-F238E27FC236}">
                <a16:creationId xmlns:a16="http://schemas.microsoft.com/office/drawing/2014/main" id="{9AB5BDEA-A941-0246-A803-A2E75386E3C7}"/>
              </a:ext>
            </a:extLst>
          </p:cNvPr>
          <p:cNvSpPr>
            <a:spLocks noGrp="1"/>
          </p:cNvSpPr>
          <p:nvPr>
            <p:ph type="dt" sz="half" idx="10"/>
          </p:nvPr>
        </p:nvSpPr>
        <p:spPr/>
        <p:txBody>
          <a:bodyPr/>
          <a:lstStyle/>
          <a:p>
            <a:fld id="{7E85E184-E688-CB45-8CFF-AFA65124CCB5}" type="datetime1">
              <a:rPr lang="fr-FR" smtClean="0"/>
              <a:t>27/05/2024</a:t>
            </a:fld>
            <a:endParaRPr lang="en-US"/>
          </a:p>
        </p:txBody>
      </p:sp>
      <p:sp>
        <p:nvSpPr>
          <p:cNvPr id="6" name="Espace réservé du pied de page 5">
            <a:extLst>
              <a:ext uri="{FF2B5EF4-FFF2-40B4-BE49-F238E27FC236}">
                <a16:creationId xmlns:a16="http://schemas.microsoft.com/office/drawing/2014/main" id="{3FA2E117-C16E-F94F-8D77-FA1AEAD60393}"/>
              </a:ext>
            </a:extLst>
          </p:cNvPr>
          <p:cNvSpPr>
            <a:spLocks noGrp="1"/>
          </p:cNvSpPr>
          <p:nvPr>
            <p:ph type="ftr" sz="quarter" idx="11"/>
          </p:nvPr>
        </p:nvSpPr>
        <p:spPr/>
        <p:txBody>
          <a:bodyPr/>
          <a:lstStyle/>
          <a:p>
            <a:r>
              <a:rPr lang="en-US"/>
              <a:t>Jean-Eric Aubert, EIPM May 7 2024</a:t>
            </a:r>
          </a:p>
        </p:txBody>
      </p:sp>
      <p:sp>
        <p:nvSpPr>
          <p:cNvPr id="7" name="Espace réservé du numéro de diapositive 6">
            <a:extLst>
              <a:ext uri="{FF2B5EF4-FFF2-40B4-BE49-F238E27FC236}">
                <a16:creationId xmlns:a16="http://schemas.microsoft.com/office/drawing/2014/main" id="{6A03BA63-4802-C546-9552-1EC8A1B43077}"/>
              </a:ext>
            </a:extLst>
          </p:cNvPr>
          <p:cNvSpPr>
            <a:spLocks noGrp="1"/>
          </p:cNvSpPr>
          <p:nvPr>
            <p:ph type="sldNum" sz="quarter" idx="12"/>
          </p:nvPr>
        </p:nvSpPr>
        <p:spPr/>
        <p:txBody>
          <a:bodyPr/>
          <a:lstStyle/>
          <a:p>
            <a:fld id="{20D77146-FABA-6C46-80A1-D6AD3F0E811F}" type="slidenum">
              <a:rPr lang="en-US" smtClean="0"/>
              <a:t>‹#›</a:t>
            </a:fld>
            <a:endParaRPr lang="en-US"/>
          </a:p>
        </p:txBody>
      </p:sp>
    </p:spTree>
    <p:extLst>
      <p:ext uri="{BB962C8B-B14F-4D97-AF65-F5344CB8AC3E}">
        <p14:creationId xmlns:p14="http://schemas.microsoft.com/office/powerpoint/2010/main" val="34260661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EB02D9-7D53-4740-A55F-6B2899C1981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87327BE4-D807-A04B-B976-45D3C74141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F44468A7-F27D-624E-A61C-D3F2450B2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endParaRPr lang="en-US"/>
          </a:p>
        </p:txBody>
      </p:sp>
      <p:sp>
        <p:nvSpPr>
          <p:cNvPr id="5" name="Espace réservé de la date 4">
            <a:extLst>
              <a:ext uri="{FF2B5EF4-FFF2-40B4-BE49-F238E27FC236}">
                <a16:creationId xmlns:a16="http://schemas.microsoft.com/office/drawing/2014/main" id="{E175A964-0FD3-CD40-A6E9-A9D03C7752D9}"/>
              </a:ext>
            </a:extLst>
          </p:cNvPr>
          <p:cNvSpPr>
            <a:spLocks noGrp="1"/>
          </p:cNvSpPr>
          <p:nvPr>
            <p:ph type="dt" sz="half" idx="10"/>
          </p:nvPr>
        </p:nvSpPr>
        <p:spPr/>
        <p:txBody>
          <a:bodyPr/>
          <a:lstStyle/>
          <a:p>
            <a:fld id="{7A342681-AECF-B046-B97B-A3BAEE99FB8A}" type="datetime1">
              <a:rPr lang="fr-FR" smtClean="0"/>
              <a:t>27/05/2024</a:t>
            </a:fld>
            <a:endParaRPr lang="en-US"/>
          </a:p>
        </p:txBody>
      </p:sp>
      <p:sp>
        <p:nvSpPr>
          <p:cNvPr id="6" name="Espace réservé du pied de page 5">
            <a:extLst>
              <a:ext uri="{FF2B5EF4-FFF2-40B4-BE49-F238E27FC236}">
                <a16:creationId xmlns:a16="http://schemas.microsoft.com/office/drawing/2014/main" id="{9B1FC404-EE76-2B49-9BC1-B29401A76657}"/>
              </a:ext>
            </a:extLst>
          </p:cNvPr>
          <p:cNvSpPr>
            <a:spLocks noGrp="1"/>
          </p:cNvSpPr>
          <p:nvPr>
            <p:ph type="ftr" sz="quarter" idx="11"/>
          </p:nvPr>
        </p:nvSpPr>
        <p:spPr/>
        <p:txBody>
          <a:bodyPr/>
          <a:lstStyle/>
          <a:p>
            <a:r>
              <a:rPr lang="en-US"/>
              <a:t>Jean-Eric Aubert, EIPM May 7 2024</a:t>
            </a:r>
          </a:p>
        </p:txBody>
      </p:sp>
      <p:sp>
        <p:nvSpPr>
          <p:cNvPr id="7" name="Espace réservé du numéro de diapositive 6">
            <a:extLst>
              <a:ext uri="{FF2B5EF4-FFF2-40B4-BE49-F238E27FC236}">
                <a16:creationId xmlns:a16="http://schemas.microsoft.com/office/drawing/2014/main" id="{731D0CE9-2065-C441-939A-22CB093293BB}"/>
              </a:ext>
            </a:extLst>
          </p:cNvPr>
          <p:cNvSpPr>
            <a:spLocks noGrp="1"/>
          </p:cNvSpPr>
          <p:nvPr>
            <p:ph type="sldNum" sz="quarter" idx="12"/>
          </p:nvPr>
        </p:nvSpPr>
        <p:spPr/>
        <p:txBody>
          <a:bodyPr/>
          <a:lstStyle/>
          <a:p>
            <a:fld id="{20D77146-FABA-6C46-80A1-D6AD3F0E811F}" type="slidenum">
              <a:rPr lang="en-US" smtClean="0"/>
              <a:t>‹#›</a:t>
            </a:fld>
            <a:endParaRPr lang="en-US"/>
          </a:p>
        </p:txBody>
      </p:sp>
    </p:spTree>
    <p:extLst>
      <p:ext uri="{BB962C8B-B14F-4D97-AF65-F5344CB8AC3E}">
        <p14:creationId xmlns:p14="http://schemas.microsoft.com/office/powerpoint/2010/main" val="39985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60E914-388D-C447-9450-2DCF69E8E290}"/>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32512E5C-8CA7-AC41-BC90-0AE3CC958961}"/>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endParaRPr lang="en-US"/>
          </a:p>
        </p:txBody>
      </p:sp>
      <p:sp>
        <p:nvSpPr>
          <p:cNvPr id="4" name="Espace réservé de la date 3">
            <a:extLst>
              <a:ext uri="{FF2B5EF4-FFF2-40B4-BE49-F238E27FC236}">
                <a16:creationId xmlns:a16="http://schemas.microsoft.com/office/drawing/2014/main" id="{CADCC322-A650-BE41-8184-A199155C4240}"/>
              </a:ext>
            </a:extLst>
          </p:cNvPr>
          <p:cNvSpPr>
            <a:spLocks noGrp="1"/>
          </p:cNvSpPr>
          <p:nvPr>
            <p:ph type="dt" sz="half" idx="10"/>
          </p:nvPr>
        </p:nvSpPr>
        <p:spPr/>
        <p:txBody>
          <a:bodyPr/>
          <a:lstStyle/>
          <a:p>
            <a:fld id="{D2C69E4A-7AFF-7443-BE1D-3EF164E13682}" type="datetime1">
              <a:rPr lang="fr-FR" smtClean="0"/>
              <a:t>27/05/2024</a:t>
            </a:fld>
            <a:endParaRPr lang="en-US"/>
          </a:p>
        </p:txBody>
      </p:sp>
      <p:sp>
        <p:nvSpPr>
          <p:cNvPr id="5" name="Espace réservé du pied de page 4">
            <a:extLst>
              <a:ext uri="{FF2B5EF4-FFF2-40B4-BE49-F238E27FC236}">
                <a16:creationId xmlns:a16="http://schemas.microsoft.com/office/drawing/2014/main" id="{CE5A5EBE-CA1E-B740-B4A1-680EB2E69BD3}"/>
              </a:ext>
            </a:extLst>
          </p:cNvPr>
          <p:cNvSpPr>
            <a:spLocks noGrp="1"/>
          </p:cNvSpPr>
          <p:nvPr>
            <p:ph type="ftr" sz="quarter" idx="11"/>
          </p:nvPr>
        </p:nvSpPr>
        <p:spPr/>
        <p:txBody>
          <a:bodyPr/>
          <a:lstStyle/>
          <a:p>
            <a:r>
              <a:rPr lang="en-US"/>
              <a:t>Jean-Eric Aubert, EIPM May 7 2024</a:t>
            </a:r>
          </a:p>
        </p:txBody>
      </p:sp>
      <p:sp>
        <p:nvSpPr>
          <p:cNvPr id="6" name="Espace réservé du numéro de diapositive 5">
            <a:extLst>
              <a:ext uri="{FF2B5EF4-FFF2-40B4-BE49-F238E27FC236}">
                <a16:creationId xmlns:a16="http://schemas.microsoft.com/office/drawing/2014/main" id="{E5BB3189-8DB6-B841-A37A-1D2927944812}"/>
              </a:ext>
            </a:extLst>
          </p:cNvPr>
          <p:cNvSpPr>
            <a:spLocks noGrp="1"/>
          </p:cNvSpPr>
          <p:nvPr>
            <p:ph type="sldNum" sz="quarter" idx="12"/>
          </p:nvPr>
        </p:nvSpPr>
        <p:spPr/>
        <p:txBody>
          <a:bodyPr/>
          <a:lstStyle/>
          <a:p>
            <a:fld id="{20D77146-FABA-6C46-80A1-D6AD3F0E811F}" type="slidenum">
              <a:rPr lang="en-US" smtClean="0"/>
              <a:t>‹#›</a:t>
            </a:fld>
            <a:endParaRPr lang="en-US"/>
          </a:p>
        </p:txBody>
      </p:sp>
    </p:spTree>
    <p:extLst>
      <p:ext uri="{BB962C8B-B14F-4D97-AF65-F5344CB8AC3E}">
        <p14:creationId xmlns:p14="http://schemas.microsoft.com/office/powerpoint/2010/main" val="693713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FE8CB3A-BD48-8540-9DE5-8EF5DEB78848}"/>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50D310C6-D84C-A145-B84A-6EFC92734219}"/>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endParaRPr lang="en-US"/>
          </a:p>
        </p:txBody>
      </p:sp>
      <p:sp>
        <p:nvSpPr>
          <p:cNvPr id="4" name="Espace réservé de la date 3">
            <a:extLst>
              <a:ext uri="{FF2B5EF4-FFF2-40B4-BE49-F238E27FC236}">
                <a16:creationId xmlns:a16="http://schemas.microsoft.com/office/drawing/2014/main" id="{6670CCD6-DC12-AE49-ABE2-B55FFA6DCBE9}"/>
              </a:ext>
            </a:extLst>
          </p:cNvPr>
          <p:cNvSpPr>
            <a:spLocks noGrp="1"/>
          </p:cNvSpPr>
          <p:nvPr>
            <p:ph type="dt" sz="half" idx="10"/>
          </p:nvPr>
        </p:nvSpPr>
        <p:spPr/>
        <p:txBody>
          <a:bodyPr/>
          <a:lstStyle/>
          <a:p>
            <a:fld id="{D8B38EBE-AFBA-5E4F-B6B7-AAC1C003BA00}" type="datetime1">
              <a:rPr lang="fr-FR" smtClean="0"/>
              <a:t>27/05/2024</a:t>
            </a:fld>
            <a:endParaRPr lang="en-US"/>
          </a:p>
        </p:txBody>
      </p:sp>
      <p:sp>
        <p:nvSpPr>
          <p:cNvPr id="5" name="Espace réservé du pied de page 4">
            <a:extLst>
              <a:ext uri="{FF2B5EF4-FFF2-40B4-BE49-F238E27FC236}">
                <a16:creationId xmlns:a16="http://schemas.microsoft.com/office/drawing/2014/main" id="{AD499116-4DBA-2440-A7D4-E29648AC15BE}"/>
              </a:ext>
            </a:extLst>
          </p:cNvPr>
          <p:cNvSpPr>
            <a:spLocks noGrp="1"/>
          </p:cNvSpPr>
          <p:nvPr>
            <p:ph type="ftr" sz="quarter" idx="11"/>
          </p:nvPr>
        </p:nvSpPr>
        <p:spPr/>
        <p:txBody>
          <a:bodyPr/>
          <a:lstStyle/>
          <a:p>
            <a:r>
              <a:rPr lang="en-US"/>
              <a:t>Jean-Eric Aubert, EIPM May 7 2024</a:t>
            </a:r>
          </a:p>
        </p:txBody>
      </p:sp>
      <p:sp>
        <p:nvSpPr>
          <p:cNvPr id="6" name="Espace réservé du numéro de diapositive 5">
            <a:extLst>
              <a:ext uri="{FF2B5EF4-FFF2-40B4-BE49-F238E27FC236}">
                <a16:creationId xmlns:a16="http://schemas.microsoft.com/office/drawing/2014/main" id="{E6DAFFEA-125E-EF47-88E1-504C50381201}"/>
              </a:ext>
            </a:extLst>
          </p:cNvPr>
          <p:cNvSpPr>
            <a:spLocks noGrp="1"/>
          </p:cNvSpPr>
          <p:nvPr>
            <p:ph type="sldNum" sz="quarter" idx="12"/>
          </p:nvPr>
        </p:nvSpPr>
        <p:spPr/>
        <p:txBody>
          <a:bodyPr/>
          <a:lstStyle/>
          <a:p>
            <a:fld id="{20D77146-FABA-6C46-80A1-D6AD3F0E811F}" type="slidenum">
              <a:rPr lang="en-US" smtClean="0"/>
              <a:t>‹#›</a:t>
            </a:fld>
            <a:endParaRPr lang="en-US"/>
          </a:p>
        </p:txBody>
      </p:sp>
    </p:spTree>
    <p:extLst>
      <p:ext uri="{BB962C8B-B14F-4D97-AF65-F5344CB8AC3E}">
        <p14:creationId xmlns:p14="http://schemas.microsoft.com/office/powerpoint/2010/main" val="38393181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48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Open Sans" panose="020B0606030504020204" pitchFamily="34" charset="0"/>
            </a:endParaRPr>
          </a:p>
        </p:txBody>
      </p:sp>
      <p:sp>
        <p:nvSpPr>
          <p:cNvPr id="2" name="Title 1"/>
          <p:cNvSpPr>
            <a:spLocks noGrp="1"/>
          </p:cNvSpPr>
          <p:nvPr>
            <p:ph type="title"/>
          </p:nvPr>
        </p:nvSpPr>
        <p:spPr>
          <a:xfrm>
            <a:off x="1046204" y="2935014"/>
            <a:ext cx="10335794" cy="2888152"/>
          </a:xfrm>
          <a:prstGeom prst="rect">
            <a:avLst/>
          </a:prstGeom>
        </p:spPr>
        <p:txBody>
          <a:bodyPr lIns="0" anchor="t" anchorCtr="0"/>
          <a:lstStyle>
            <a:lvl1pPr>
              <a:defRPr sz="4000" b="1" i="0" cap="all" baseline="0">
                <a:ln w="19050">
                  <a:solidFill>
                    <a:schemeClr val="bg1"/>
                  </a:solidFill>
                </a:ln>
                <a:noFill/>
                <a:latin typeface="Open Sans" charset="0"/>
                <a:ea typeface="Open Sans" charset="0"/>
                <a:cs typeface="Open Sans" charset="0"/>
              </a:defRPr>
            </a:lvl1pPr>
          </a:lstStyle>
          <a:p>
            <a:r>
              <a:rPr lang="en-US"/>
              <a:t>Click to edit Master title style</a:t>
            </a:r>
          </a:p>
        </p:txBody>
      </p:sp>
      <p:sp>
        <p:nvSpPr>
          <p:cNvPr id="18" name="Espace réservé du texte 17"/>
          <p:cNvSpPr>
            <a:spLocks noGrp="1"/>
          </p:cNvSpPr>
          <p:nvPr>
            <p:ph type="body" sz="quarter" idx="13"/>
          </p:nvPr>
        </p:nvSpPr>
        <p:spPr>
          <a:xfrm>
            <a:off x="1046204" y="949930"/>
            <a:ext cx="10335794" cy="1766888"/>
          </a:xfrm>
          <a:prstGeom prst="rect">
            <a:avLst/>
          </a:prstGeom>
        </p:spPr>
        <p:txBody>
          <a:bodyPr lIns="0" anchor="b" anchorCtr="0"/>
          <a:lstStyle>
            <a:lvl1pPr marL="0" indent="0">
              <a:buFontTx/>
              <a:buNone/>
              <a:defRPr b="1" i="0" cap="all" baseline="0">
                <a:latin typeface="Open Sans" charset="0"/>
                <a:ea typeface="Open Sans" charset="0"/>
                <a:cs typeface="Open Sans" charset="0"/>
              </a:defRPr>
            </a:lvl1pPr>
          </a:lstStyle>
          <a:p>
            <a:pPr lvl="0"/>
            <a:r>
              <a:rPr lang="en-US"/>
              <a:t>Click to 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9" name="Rectangle 18"/>
          <p:cNvSpPr/>
          <p:nvPr userDrawn="1"/>
        </p:nvSpPr>
        <p:spPr>
          <a:xfrm>
            <a:off x="1200" y="2735262"/>
            <a:ext cx="12192000" cy="4122738"/>
          </a:xfrm>
          <a:prstGeom prst="rect">
            <a:avLst/>
          </a:prstGeom>
          <a:solidFill>
            <a:srgbClr val="48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Open Sans" panose="020B0606030504020204" pitchFamily="34" charset="0"/>
            </a:endParaRPr>
          </a:p>
        </p:txBody>
      </p:sp>
      <p:sp>
        <p:nvSpPr>
          <p:cNvPr id="20" name="Rectangle 19"/>
          <p:cNvSpPr/>
          <p:nvPr userDrawn="1"/>
        </p:nvSpPr>
        <p:spPr>
          <a:xfrm>
            <a:off x="0" y="2579024"/>
            <a:ext cx="12193200" cy="156237"/>
          </a:xfrm>
          <a:prstGeom prst="rect">
            <a:avLst/>
          </a:prstGeom>
          <a:solidFill>
            <a:srgbClr val="0D2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a:latin typeface="Open Sans" panose="020B0606030504020204" pitchFamily="34" charset="0"/>
              </a:rPr>
              <a:t> </a:t>
            </a:r>
          </a:p>
        </p:txBody>
      </p:sp>
      <p:sp>
        <p:nvSpPr>
          <p:cNvPr id="23" name="Rectangle 22"/>
          <p:cNvSpPr/>
          <p:nvPr userDrawn="1"/>
        </p:nvSpPr>
        <p:spPr>
          <a:xfrm>
            <a:off x="1200" y="-263611"/>
            <a:ext cx="12192000" cy="2842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a:latin typeface="Open Sans" panose="020B0606030504020204" pitchFamily="34" charset="0"/>
              </a:rPr>
              <a:t> </a:t>
            </a:r>
          </a:p>
        </p:txBody>
      </p:sp>
      <p:sp>
        <p:nvSpPr>
          <p:cNvPr id="18" name="Titre 17"/>
          <p:cNvSpPr>
            <a:spLocks noGrp="1"/>
          </p:cNvSpPr>
          <p:nvPr>
            <p:ph type="title"/>
          </p:nvPr>
        </p:nvSpPr>
        <p:spPr>
          <a:xfrm>
            <a:off x="2891481" y="-263612"/>
            <a:ext cx="8490517" cy="2842635"/>
          </a:xfrm>
          <a:prstGeom prst="rect">
            <a:avLst/>
          </a:prstGeom>
        </p:spPr>
        <p:txBody>
          <a:bodyPr lIns="0" anchor="ctr" anchorCtr="0"/>
          <a:lstStyle>
            <a:lvl1pPr>
              <a:defRPr sz="3600" baseline="0">
                <a:latin typeface="Open Sans" charset="0"/>
                <a:ea typeface="Open Sans" charset="0"/>
                <a:cs typeface="Open Sans" charset="0"/>
              </a:defRPr>
            </a:lvl1pPr>
          </a:lstStyle>
          <a:p>
            <a:r>
              <a:rPr lang="en-US"/>
              <a:t>Click to edit Master title style</a:t>
            </a:r>
            <a:endParaRPr lang="fr-FR"/>
          </a:p>
        </p:txBody>
      </p:sp>
      <p:pic>
        <p:nvPicPr>
          <p:cNvPr id="21" name="Imag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801" y="279072"/>
            <a:ext cx="1164336" cy="1847088"/>
          </a:xfrm>
          <a:prstGeom prst="rect">
            <a:avLst/>
          </a:prstGeom>
        </p:spPr>
      </p:pic>
      <p:sp>
        <p:nvSpPr>
          <p:cNvPr id="35" name="Espace réservé du texte 17"/>
          <p:cNvSpPr>
            <a:spLocks noGrp="1"/>
          </p:cNvSpPr>
          <p:nvPr>
            <p:ph type="body" sz="quarter" idx="13"/>
          </p:nvPr>
        </p:nvSpPr>
        <p:spPr>
          <a:xfrm>
            <a:off x="2889542" y="2792437"/>
            <a:ext cx="8492456" cy="1028754"/>
          </a:xfrm>
          <a:prstGeom prst="rect">
            <a:avLst/>
          </a:prstGeom>
        </p:spPr>
        <p:txBody>
          <a:bodyPr lIns="0" anchor="b" anchorCtr="0"/>
          <a:lstStyle>
            <a:lvl1pPr marL="0" indent="0">
              <a:buFontTx/>
              <a:buNone/>
              <a:defRPr b="1" i="0" cap="all" baseline="0">
                <a:latin typeface="Open Sans" charset="0"/>
                <a:ea typeface="Open Sans" charset="0"/>
                <a:cs typeface="Open Sans" charset="0"/>
              </a:defRPr>
            </a:lvl1pPr>
          </a:lstStyle>
          <a:p>
            <a:pPr lvl="0"/>
            <a:r>
              <a:rPr lang="en-US"/>
              <a:t>Click to edit Master text styles</a:t>
            </a:r>
          </a:p>
        </p:txBody>
      </p:sp>
      <p:sp>
        <p:nvSpPr>
          <p:cNvPr id="37" name="Espace réservé du texte 36"/>
          <p:cNvSpPr>
            <a:spLocks noGrp="1"/>
          </p:cNvSpPr>
          <p:nvPr>
            <p:ph type="body" sz="quarter" idx="14"/>
          </p:nvPr>
        </p:nvSpPr>
        <p:spPr>
          <a:xfrm>
            <a:off x="2889250" y="3975099"/>
            <a:ext cx="8493125" cy="2756291"/>
          </a:xfrm>
          <a:prstGeom prst="rect">
            <a:avLst/>
          </a:prstGeom>
        </p:spPr>
        <p:txBody>
          <a:bodyPr lIns="0"/>
          <a:lstStyle>
            <a:lvl1pPr marL="0" indent="0">
              <a:buFontTx/>
              <a:buNone/>
              <a:defRPr sz="4800" b="1" i="0" cap="all" baseline="0">
                <a:ln w="19050">
                  <a:solidFill>
                    <a:schemeClr val="bg1"/>
                  </a:solidFill>
                </a:ln>
                <a:noFill/>
                <a:latin typeface="Open Sans" charset="0"/>
                <a:ea typeface="Open Sans" charset="0"/>
                <a:cs typeface="Open Sans" charset="0"/>
              </a:defRPr>
            </a:lvl1pPr>
          </a:lstStyle>
          <a:p>
            <a:pPr lvl="0"/>
            <a:r>
              <a:rPr lang="en-US"/>
              <a:t>Click to edit Master text styles</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19" name="Rectangle 18"/>
          <p:cNvSpPr/>
          <p:nvPr userDrawn="1"/>
        </p:nvSpPr>
        <p:spPr>
          <a:xfrm>
            <a:off x="1200" y="2735262"/>
            <a:ext cx="12192000" cy="4122738"/>
          </a:xfrm>
          <a:prstGeom prst="rect">
            <a:avLst/>
          </a:prstGeom>
          <a:solidFill>
            <a:srgbClr val="48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Open Sans" panose="020B0606030504020204" pitchFamily="34" charset="0"/>
            </a:endParaRPr>
          </a:p>
        </p:txBody>
      </p:sp>
      <p:sp>
        <p:nvSpPr>
          <p:cNvPr id="20" name="Rectangle 19"/>
          <p:cNvSpPr/>
          <p:nvPr userDrawn="1"/>
        </p:nvSpPr>
        <p:spPr>
          <a:xfrm>
            <a:off x="0" y="2579024"/>
            <a:ext cx="12193200" cy="156237"/>
          </a:xfrm>
          <a:prstGeom prst="rect">
            <a:avLst/>
          </a:prstGeom>
          <a:solidFill>
            <a:srgbClr val="0D2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a:latin typeface="Open Sans" panose="020B0606030504020204" pitchFamily="34" charset="0"/>
              </a:rPr>
              <a:t> </a:t>
            </a:r>
          </a:p>
        </p:txBody>
      </p:sp>
      <p:sp>
        <p:nvSpPr>
          <p:cNvPr id="23" name="Rectangle 22"/>
          <p:cNvSpPr/>
          <p:nvPr userDrawn="1"/>
        </p:nvSpPr>
        <p:spPr>
          <a:xfrm>
            <a:off x="1200" y="-263611"/>
            <a:ext cx="12192000" cy="2842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a:latin typeface="Open Sans" panose="020B0606030504020204" pitchFamily="34" charset="0"/>
              </a:rPr>
              <a:t> </a:t>
            </a:r>
          </a:p>
        </p:txBody>
      </p:sp>
      <p:sp>
        <p:nvSpPr>
          <p:cNvPr id="18" name="Titre 17"/>
          <p:cNvSpPr>
            <a:spLocks noGrp="1"/>
          </p:cNvSpPr>
          <p:nvPr>
            <p:ph type="title"/>
          </p:nvPr>
        </p:nvSpPr>
        <p:spPr>
          <a:xfrm>
            <a:off x="2891481" y="-263612"/>
            <a:ext cx="8490517" cy="2842635"/>
          </a:xfrm>
          <a:prstGeom prst="rect">
            <a:avLst/>
          </a:prstGeom>
        </p:spPr>
        <p:txBody>
          <a:bodyPr lIns="0" anchor="ctr" anchorCtr="0"/>
          <a:lstStyle>
            <a:lvl1pPr>
              <a:defRPr sz="3600" baseline="0">
                <a:latin typeface="Open Sans" charset="0"/>
                <a:ea typeface="Open Sans" charset="0"/>
                <a:cs typeface="Open Sans" charset="0"/>
              </a:defRPr>
            </a:lvl1pPr>
          </a:lstStyle>
          <a:p>
            <a:r>
              <a:rPr lang="en-US"/>
              <a:t>Click to edit Master title style</a:t>
            </a:r>
            <a:endParaRPr lang="fr-FR"/>
          </a:p>
        </p:txBody>
      </p:sp>
      <p:pic>
        <p:nvPicPr>
          <p:cNvPr id="21" name="Imag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801" y="279072"/>
            <a:ext cx="1164336" cy="1847088"/>
          </a:xfrm>
          <a:prstGeom prst="rect">
            <a:avLst/>
          </a:prstGeom>
        </p:spPr>
      </p:pic>
      <p:sp>
        <p:nvSpPr>
          <p:cNvPr id="35" name="Espace réservé du texte 17"/>
          <p:cNvSpPr>
            <a:spLocks noGrp="1"/>
          </p:cNvSpPr>
          <p:nvPr>
            <p:ph type="body" sz="quarter" idx="13"/>
          </p:nvPr>
        </p:nvSpPr>
        <p:spPr>
          <a:xfrm>
            <a:off x="2889542" y="2792437"/>
            <a:ext cx="8492456" cy="1028754"/>
          </a:xfrm>
          <a:prstGeom prst="rect">
            <a:avLst/>
          </a:prstGeom>
        </p:spPr>
        <p:txBody>
          <a:bodyPr lIns="0" anchor="b" anchorCtr="0"/>
          <a:lstStyle>
            <a:lvl1pPr marL="0" indent="0">
              <a:buFontTx/>
              <a:buNone/>
              <a:defRPr b="1" i="0" cap="all" baseline="0">
                <a:latin typeface="Open Sans" charset="0"/>
                <a:ea typeface="Open Sans" charset="0"/>
                <a:cs typeface="Open Sans" charset="0"/>
              </a:defRPr>
            </a:lvl1pPr>
          </a:lstStyle>
          <a:p>
            <a:pPr lvl="0"/>
            <a:r>
              <a:rPr lang="en-US"/>
              <a:t>Click to edit Master text styles</a:t>
            </a:r>
          </a:p>
        </p:txBody>
      </p:sp>
      <p:sp>
        <p:nvSpPr>
          <p:cNvPr id="37" name="Espace réservé du texte 36"/>
          <p:cNvSpPr>
            <a:spLocks noGrp="1"/>
          </p:cNvSpPr>
          <p:nvPr>
            <p:ph type="body" sz="quarter" idx="14"/>
          </p:nvPr>
        </p:nvSpPr>
        <p:spPr>
          <a:xfrm>
            <a:off x="2889250" y="3975099"/>
            <a:ext cx="8493125" cy="2756291"/>
          </a:xfrm>
          <a:prstGeom prst="rect">
            <a:avLst/>
          </a:prstGeom>
        </p:spPr>
        <p:txBody>
          <a:bodyPr lIns="0"/>
          <a:lstStyle>
            <a:lvl1pPr marL="0" indent="0">
              <a:buFontTx/>
              <a:buNone/>
              <a:defRPr sz="4800" b="1" i="0" cap="all" baseline="0">
                <a:ln w="19050">
                  <a:solidFill>
                    <a:schemeClr val="bg1"/>
                  </a:solidFill>
                </a:ln>
                <a:noFill/>
                <a:latin typeface="Open Sans" charset="0"/>
                <a:ea typeface="Open Sans" charset="0"/>
                <a:cs typeface="Open Sans" charset="0"/>
              </a:defRPr>
            </a:lvl1pPr>
          </a:lstStyle>
          <a:p>
            <a:pPr lvl="0"/>
            <a:r>
              <a:rPr lang="en-US"/>
              <a:t>Click to edit Master text styles</a:t>
            </a:r>
          </a:p>
        </p:txBody>
      </p:sp>
    </p:spTree>
    <p:extLst>
      <p:ext uri="{BB962C8B-B14F-4D97-AF65-F5344CB8AC3E}">
        <p14:creationId xmlns:p14="http://schemas.microsoft.com/office/powerpoint/2010/main" val="246556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hapt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48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Open Sans" panose="020B0606030504020204" pitchFamily="34" charset="0"/>
            </a:endParaRPr>
          </a:p>
        </p:txBody>
      </p:sp>
      <p:sp>
        <p:nvSpPr>
          <p:cNvPr id="2" name="Title 1"/>
          <p:cNvSpPr>
            <a:spLocks noGrp="1"/>
          </p:cNvSpPr>
          <p:nvPr>
            <p:ph type="title"/>
          </p:nvPr>
        </p:nvSpPr>
        <p:spPr>
          <a:xfrm>
            <a:off x="1046204" y="2935014"/>
            <a:ext cx="10335794" cy="2888152"/>
          </a:xfrm>
          <a:prstGeom prst="rect">
            <a:avLst/>
          </a:prstGeom>
        </p:spPr>
        <p:txBody>
          <a:bodyPr lIns="0" anchor="t" anchorCtr="0"/>
          <a:lstStyle>
            <a:lvl1pPr>
              <a:defRPr sz="4000" b="1" i="0" cap="all" baseline="0">
                <a:ln w="19050">
                  <a:solidFill>
                    <a:schemeClr val="bg1"/>
                  </a:solidFill>
                </a:ln>
                <a:noFill/>
                <a:latin typeface="Open Sans" charset="0"/>
                <a:ea typeface="Open Sans" charset="0"/>
                <a:cs typeface="Open Sans" charset="0"/>
              </a:defRPr>
            </a:lvl1pPr>
          </a:lstStyle>
          <a:p>
            <a:r>
              <a:rPr lang="en-US"/>
              <a:t>Click to edit Master title style</a:t>
            </a:r>
          </a:p>
        </p:txBody>
      </p:sp>
      <p:sp>
        <p:nvSpPr>
          <p:cNvPr id="18" name="Espace réservé du texte 17"/>
          <p:cNvSpPr>
            <a:spLocks noGrp="1"/>
          </p:cNvSpPr>
          <p:nvPr>
            <p:ph type="body" sz="quarter" idx="13"/>
          </p:nvPr>
        </p:nvSpPr>
        <p:spPr>
          <a:xfrm>
            <a:off x="1046204" y="949930"/>
            <a:ext cx="10335794" cy="1766888"/>
          </a:xfrm>
          <a:prstGeom prst="rect">
            <a:avLst/>
          </a:prstGeom>
        </p:spPr>
        <p:txBody>
          <a:bodyPr lIns="0" anchor="b" anchorCtr="0"/>
          <a:lstStyle>
            <a:lvl1pPr marL="0" indent="0">
              <a:buFontTx/>
              <a:buNone/>
              <a:defRPr b="1" i="0" cap="all" baseline="0">
                <a:latin typeface="Open Sans" charset="0"/>
                <a:ea typeface="Open Sans" charset="0"/>
                <a:cs typeface="Open Sans" charset="0"/>
              </a:defRPr>
            </a:lvl1pPr>
          </a:lstStyle>
          <a:p>
            <a:pPr lvl="0"/>
            <a:r>
              <a:rPr lang="en-US"/>
              <a:t>Click to edit Master text styles</a:t>
            </a:r>
          </a:p>
        </p:txBody>
      </p:sp>
    </p:spTree>
    <p:extLst>
      <p:ext uri="{BB962C8B-B14F-4D97-AF65-F5344CB8AC3E}">
        <p14:creationId xmlns:p14="http://schemas.microsoft.com/office/powerpoint/2010/main" val="37251888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72299"/>
          </a:xfrm>
        </p:spPr>
        <p:txBody>
          <a:bodyPr anchor="t" anchorCtr="0"/>
          <a:lstStyle/>
          <a:p>
            <a:endParaRPr lang="en-US"/>
          </a:p>
        </p:txBody>
      </p:sp>
      <p:sp>
        <p:nvSpPr>
          <p:cNvPr id="3" name="Content Placeholder 2"/>
          <p:cNvSpPr>
            <a:spLocks noGrp="1"/>
          </p:cNvSpPr>
          <p:nvPr>
            <p:ph sz="half" idx="1"/>
          </p:nvPr>
        </p:nvSpPr>
        <p:spPr>
          <a:xfrm>
            <a:off x="818712" y="1892299"/>
            <a:ext cx="5185873" cy="3968751"/>
          </a:xfrm>
          <a:prstGeom prst="rect">
            <a:avLst/>
          </a:prstGeom>
        </p:spPr>
        <p:txBody>
          <a:bodyPr>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a:t>Cliquez pour modifier les styles du texte du masque</a:t>
            </a:r>
          </a:p>
          <a:p>
            <a:pPr marL="742950" lvl="1" indent="-285750">
              <a:buClr>
                <a:srgbClr val="0D29F9"/>
              </a:buClr>
              <a:buFont typeface="Courier New" charset="0"/>
              <a:buChar char="o"/>
            </a:pPr>
            <a:r>
              <a:rPr lang="fr-FR"/>
              <a:t>Deuxième niveau</a:t>
            </a:r>
          </a:p>
          <a:p>
            <a:pPr marL="1143000" lvl="2" indent="-228600">
              <a:buClr>
                <a:srgbClr val="48B9FF"/>
              </a:buClr>
              <a:buFont typeface="Wingdings" charset="2"/>
              <a:buChar char="§"/>
            </a:pPr>
            <a:r>
              <a:rPr lang="fr-FR"/>
              <a:t>Troisième niveau</a:t>
            </a:r>
          </a:p>
          <a:p>
            <a:pPr marL="1600200" lvl="3" indent="-228600">
              <a:buClr>
                <a:srgbClr val="0D29F9"/>
              </a:buClr>
              <a:buFont typeface="Wingdings" charset="2"/>
              <a:buChar char="q"/>
            </a:pPr>
            <a:r>
              <a:rPr lang="fr-FR"/>
              <a:t>Quatrième niveau</a:t>
            </a:r>
          </a:p>
          <a:p>
            <a:pPr marL="2057400" lvl="4" indent="-228600">
              <a:buClr>
                <a:srgbClr val="48B9FF"/>
              </a:buClr>
              <a:buFont typeface="Arial" charset="0"/>
              <a:buChar char="•"/>
            </a:pPr>
            <a:r>
              <a:rPr lang="fr-FR"/>
              <a:t>Cinquième niveau</a:t>
            </a:r>
            <a:endParaRPr lang="en-US"/>
          </a:p>
        </p:txBody>
      </p:sp>
      <p:sp>
        <p:nvSpPr>
          <p:cNvPr id="4" name="Content Placeholder 3"/>
          <p:cNvSpPr>
            <a:spLocks noGrp="1"/>
          </p:cNvSpPr>
          <p:nvPr>
            <p:ph sz="half" idx="2"/>
          </p:nvPr>
        </p:nvSpPr>
        <p:spPr>
          <a:xfrm>
            <a:off x="6187415" y="1892299"/>
            <a:ext cx="5194583" cy="3968752"/>
          </a:xfrm>
          <a:prstGeom prst="rect">
            <a:avLst/>
          </a:prstGeom>
        </p:spPr>
        <p:txBody>
          <a:bodyPr>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a:t>Cliquez pour modifier les styles du texte du masque</a:t>
            </a:r>
          </a:p>
          <a:p>
            <a:pPr marL="742950" lvl="1" indent="-285750">
              <a:buClr>
                <a:srgbClr val="0D29F9"/>
              </a:buClr>
              <a:buFont typeface="Courier New" charset="0"/>
              <a:buChar char="o"/>
            </a:pPr>
            <a:r>
              <a:rPr lang="fr-FR"/>
              <a:t>Deuxième niveau</a:t>
            </a:r>
          </a:p>
          <a:p>
            <a:pPr marL="1143000" lvl="2" indent="-228600">
              <a:buClr>
                <a:srgbClr val="48B9FF"/>
              </a:buClr>
              <a:buFont typeface="Wingdings" charset="2"/>
              <a:buChar char="§"/>
            </a:pPr>
            <a:r>
              <a:rPr lang="fr-FR"/>
              <a:t>Troisième niveau</a:t>
            </a:r>
          </a:p>
          <a:p>
            <a:pPr marL="1600200" lvl="3" indent="-228600">
              <a:buClr>
                <a:srgbClr val="0D29F9"/>
              </a:buClr>
              <a:buFont typeface="Wingdings" charset="2"/>
              <a:buChar char="q"/>
            </a:pPr>
            <a:r>
              <a:rPr lang="fr-FR"/>
              <a:t>Quatrième niveau</a:t>
            </a:r>
          </a:p>
          <a:p>
            <a:pPr marL="2057400" lvl="4" indent="-228600">
              <a:buClr>
                <a:srgbClr val="48B9FF"/>
              </a:buClr>
              <a:buFont typeface="Arial" charset="0"/>
              <a:buChar char="•"/>
            </a:pPr>
            <a:r>
              <a:rPr lang="fr-FR"/>
              <a:t>Cinquième niveau</a:t>
            </a:r>
            <a:endParaRPr lang="en-US"/>
          </a:p>
        </p:txBody>
      </p:sp>
      <p:sp>
        <p:nvSpPr>
          <p:cNvPr id="6" name="Footer Placeholder 5"/>
          <p:cNvSpPr>
            <a:spLocks noGrp="1"/>
          </p:cNvSpPr>
          <p:nvPr>
            <p:ph type="ftr" sz="quarter" idx="11"/>
          </p:nvPr>
        </p:nvSpPr>
        <p:spPr/>
        <p:txBody>
          <a:bodyPr/>
          <a:lstStyle/>
          <a:p>
            <a:endParaRPr lang="en-US"/>
          </a:p>
        </p:txBody>
      </p:sp>
      <p:sp>
        <p:nvSpPr>
          <p:cNvPr id="9" name="Slide Number Placeholder 5"/>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72299"/>
          </a:xfrm>
        </p:spPr>
        <p:txBody>
          <a:bodyPr lIns="90000" anchor="t" anchorCtr="0"/>
          <a:lstStyle/>
          <a:p>
            <a:endParaRPr lang="en-US"/>
          </a:p>
        </p:txBody>
      </p:sp>
      <p:sp>
        <p:nvSpPr>
          <p:cNvPr id="3" name="Content Placeholder 2"/>
          <p:cNvSpPr>
            <a:spLocks noGrp="1"/>
          </p:cNvSpPr>
          <p:nvPr>
            <p:ph idx="1"/>
          </p:nvPr>
        </p:nvSpPr>
        <p:spPr>
          <a:xfrm>
            <a:off x="818712" y="1892299"/>
            <a:ext cx="10554574" cy="3966499"/>
          </a:xfrm>
          <a:prstGeom prst="rect">
            <a:avLst/>
          </a:prstGeom>
        </p:spPr>
        <p:txBody>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a:t>Cliquez pour modifier les styles du texte du masque</a:t>
            </a:r>
          </a:p>
          <a:p>
            <a:pPr marL="742950" lvl="1" indent="-285750">
              <a:buClr>
                <a:srgbClr val="0D29F9"/>
              </a:buClr>
              <a:buFont typeface="Courier New" charset="0"/>
              <a:buChar char="o"/>
            </a:pPr>
            <a:r>
              <a:rPr lang="fr-FR"/>
              <a:t>Deuxième niveau</a:t>
            </a:r>
          </a:p>
          <a:p>
            <a:pPr marL="1143000" lvl="2" indent="-228600">
              <a:buClr>
                <a:srgbClr val="48B9FF"/>
              </a:buClr>
              <a:buFont typeface="Wingdings" charset="2"/>
              <a:buChar char="§"/>
            </a:pPr>
            <a:r>
              <a:rPr lang="fr-FR"/>
              <a:t>Troisième niveau</a:t>
            </a:r>
          </a:p>
          <a:p>
            <a:pPr marL="1600200" lvl="3" indent="-228600">
              <a:buClr>
                <a:srgbClr val="0D29F9"/>
              </a:buClr>
              <a:buFont typeface="Wingdings" charset="2"/>
              <a:buChar char="q"/>
            </a:pPr>
            <a:r>
              <a:rPr lang="fr-FR"/>
              <a:t>Quatrième niveau</a:t>
            </a:r>
          </a:p>
          <a:p>
            <a:pPr marL="2057400" lvl="4" indent="-228600">
              <a:buClr>
                <a:srgbClr val="48B9FF"/>
              </a:buClr>
              <a:buFont typeface="Arial" charset="0"/>
              <a:buChar char="•"/>
            </a:pPr>
            <a:r>
              <a:rPr lang="fr-FR"/>
              <a:t>Cinquième niveau</a:t>
            </a:r>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0C3EA1D6-2DF7-C647-9915-9698C6C0D9C8}"/>
              </a:ext>
            </a:extLst>
          </p:cNvPr>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A68701-CA0C-E1C8-0E9D-3B713EE96F17}"/>
              </a:ext>
            </a:extLst>
          </p:cNvPr>
          <p:cNvSpPr>
            <a:spLocks noGrp="1"/>
          </p:cNvSpPr>
          <p:nvPr>
            <p:ph type="title" hasCustomPrompt="1"/>
          </p:nvPr>
        </p:nvSpPr>
        <p:spPr/>
        <p:txBody>
          <a:bodyPr>
            <a:normAutofit/>
          </a:bodyPr>
          <a:lstStyle>
            <a:lvl1pPr>
              <a:defRPr sz="3000" u="none">
                <a:solidFill>
                  <a:schemeClr val="bg1"/>
                </a:solidFill>
                <a:latin typeface="Raleway SemiBold" pitchFamily="2" charset="0"/>
              </a:defRPr>
            </a:lvl1pPr>
          </a:lstStyle>
          <a:p>
            <a:r>
              <a:rPr lang="fr-FR" dirty="0"/>
              <a:t>« </a:t>
            </a:r>
            <a:r>
              <a:rPr lang="fr-FR" dirty="0" err="1"/>
              <a:t>Here</a:t>
            </a:r>
            <a:r>
              <a:rPr lang="fr-FR" dirty="0"/>
              <a:t> </a:t>
            </a:r>
            <a:r>
              <a:rPr lang="fr-FR" dirty="0" err="1"/>
              <a:t>is</a:t>
            </a:r>
            <a:r>
              <a:rPr lang="fr-FR" dirty="0"/>
              <a:t> a </a:t>
            </a:r>
            <a:r>
              <a:rPr lang="fr-FR" dirty="0" err="1"/>
              <a:t>quote</a:t>
            </a:r>
            <a:r>
              <a:rPr lang="fr-FR" dirty="0"/>
              <a:t> »</a:t>
            </a:r>
            <a:endParaRPr lang="en-BE" dirty="0"/>
          </a:p>
        </p:txBody>
      </p:sp>
    </p:spTree>
    <p:extLst>
      <p:ext uri="{BB962C8B-B14F-4D97-AF65-F5344CB8AC3E}">
        <p14:creationId xmlns:p14="http://schemas.microsoft.com/office/powerpoint/2010/main" val="3593948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1F11AA-17B9-17E8-864C-D69BE3D8E781}"/>
              </a:ext>
            </a:extLst>
          </p:cNvPr>
          <p:cNvSpPr/>
          <p:nvPr userDrawn="1"/>
        </p:nvSpPr>
        <p:spPr>
          <a:xfrm>
            <a:off x="0" y="-2858"/>
            <a:ext cx="12192000" cy="6860858"/>
          </a:xfrm>
          <a:prstGeom prst="rect">
            <a:avLst/>
          </a:prstGeom>
          <a:solidFill>
            <a:srgbClr val="003399"/>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Titre 1">
            <a:extLst>
              <a:ext uri="{FF2B5EF4-FFF2-40B4-BE49-F238E27FC236}">
                <a16:creationId xmlns:a16="http://schemas.microsoft.com/office/drawing/2014/main" id="{35A24804-CF4E-405D-AB44-695E02366A13}"/>
              </a:ext>
            </a:extLst>
          </p:cNvPr>
          <p:cNvSpPr>
            <a:spLocks noGrp="1"/>
          </p:cNvSpPr>
          <p:nvPr>
            <p:ph type="title" hasCustomPrompt="1"/>
          </p:nvPr>
        </p:nvSpPr>
        <p:spPr>
          <a:xfrm>
            <a:off x="838200" y="233150"/>
            <a:ext cx="5257800" cy="1325563"/>
          </a:xfrm>
        </p:spPr>
        <p:txBody>
          <a:bodyPr>
            <a:normAutofit/>
          </a:bodyPr>
          <a:lstStyle>
            <a:lvl1pPr>
              <a:defRPr sz="3000" i="0">
                <a:solidFill>
                  <a:schemeClr val="bg1"/>
                </a:solidFill>
                <a:latin typeface="Montserrat Black" panose="00000A00000000000000" pitchFamily="2" charset="0"/>
              </a:defRPr>
            </a:lvl1pPr>
          </a:lstStyle>
          <a:p>
            <a:r>
              <a:rPr lang="fr-FR" dirty="0"/>
              <a:t>TITLE</a:t>
            </a:r>
            <a:endParaRPr lang="en-BE" dirty="0"/>
          </a:p>
        </p:txBody>
      </p:sp>
      <p:sp>
        <p:nvSpPr>
          <p:cNvPr id="8" name="Espace réservé du contenu 2">
            <a:extLst>
              <a:ext uri="{FF2B5EF4-FFF2-40B4-BE49-F238E27FC236}">
                <a16:creationId xmlns:a16="http://schemas.microsoft.com/office/drawing/2014/main" id="{16516F34-03AB-008F-D634-0CE4836EC86B}"/>
              </a:ext>
            </a:extLst>
          </p:cNvPr>
          <p:cNvSpPr>
            <a:spLocks noGrp="1"/>
          </p:cNvSpPr>
          <p:nvPr>
            <p:ph idx="1"/>
          </p:nvPr>
        </p:nvSpPr>
        <p:spPr>
          <a:xfrm>
            <a:off x="838200" y="1693650"/>
            <a:ext cx="5257800" cy="4351338"/>
          </a:xfrm>
        </p:spPr>
        <p:txBody>
          <a:bodyPr/>
          <a:lstStyle>
            <a:lvl1pPr>
              <a:defRPr>
                <a:solidFill>
                  <a:schemeClr val="bg1"/>
                </a:solidFill>
                <a:latin typeface="Raleway Light" pitchFamily="2" charset="0"/>
              </a:defRPr>
            </a:lvl1pPr>
            <a:lvl2pPr>
              <a:defRPr>
                <a:solidFill>
                  <a:schemeClr val="bg1"/>
                </a:solidFill>
                <a:latin typeface="Raleway Light" pitchFamily="2" charset="0"/>
              </a:defRPr>
            </a:lvl2pPr>
            <a:lvl3pPr>
              <a:defRPr>
                <a:solidFill>
                  <a:schemeClr val="bg1"/>
                </a:solidFill>
                <a:latin typeface="Raleway Light" pitchFamily="2" charset="0"/>
              </a:defRPr>
            </a:lvl3pPr>
            <a:lvl4pPr>
              <a:defRPr>
                <a:solidFill>
                  <a:schemeClr val="bg1"/>
                </a:solidFill>
                <a:latin typeface="Raleway Light" pitchFamily="2" charset="0"/>
              </a:defRPr>
            </a:lvl4pPr>
            <a:lvl5pPr>
              <a:defRPr>
                <a:solidFill>
                  <a:schemeClr val="bg1"/>
                </a:solidFill>
                <a:latin typeface="Raleway Light" pitchFamily="2"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BE" dirty="0"/>
          </a:p>
        </p:txBody>
      </p:sp>
      <p:pic>
        <p:nvPicPr>
          <p:cNvPr id="10" name="Image 9" descr="Une image contenant texte, Graphique, Police, graphisme&#10;&#10;Description générée automatiquement">
            <a:extLst>
              <a:ext uri="{FF2B5EF4-FFF2-40B4-BE49-F238E27FC236}">
                <a16:creationId xmlns:a16="http://schemas.microsoft.com/office/drawing/2014/main" id="{9A36B64D-5D45-5765-A7A9-CD2044D14BC2}"/>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470762" y="5175935"/>
            <a:ext cx="781071" cy="1187779"/>
          </a:xfrm>
          <a:prstGeom prst="rect">
            <a:avLst/>
          </a:prstGeom>
        </p:spPr>
      </p:pic>
    </p:spTree>
    <p:extLst>
      <p:ext uri="{BB962C8B-B14F-4D97-AF65-F5344CB8AC3E}">
        <p14:creationId xmlns:p14="http://schemas.microsoft.com/office/powerpoint/2010/main" val="86655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0C72B329-1030-2431-F8F6-D191A8144981}"/>
              </a:ext>
            </a:extLst>
          </p:cNvPr>
          <p:cNvSpPr/>
          <p:nvPr userDrawn="1"/>
        </p:nvSpPr>
        <p:spPr>
          <a:xfrm>
            <a:off x="4072573" y="1816100"/>
            <a:ext cx="4046854" cy="3225800"/>
          </a:xfrm>
          <a:custGeom>
            <a:avLst/>
            <a:gdLst/>
            <a:ahLst/>
            <a:cxnLst/>
            <a:rect l="l" t="t" r="r" b="b"/>
            <a:pathLst>
              <a:path w="4046854" h="3225800">
                <a:moveTo>
                  <a:pt x="1821002" y="2222500"/>
                </a:moveTo>
                <a:lnTo>
                  <a:pt x="1618665" y="2222500"/>
                </a:lnTo>
                <a:lnTo>
                  <a:pt x="1618665" y="2425700"/>
                </a:lnTo>
                <a:lnTo>
                  <a:pt x="1621392" y="2476500"/>
                </a:lnTo>
                <a:lnTo>
                  <a:pt x="1629368" y="2514600"/>
                </a:lnTo>
                <a:lnTo>
                  <a:pt x="1642289" y="2565400"/>
                </a:lnTo>
                <a:lnTo>
                  <a:pt x="1659848" y="2603500"/>
                </a:lnTo>
                <a:lnTo>
                  <a:pt x="1681740" y="2641600"/>
                </a:lnTo>
                <a:lnTo>
                  <a:pt x="1707659" y="2679700"/>
                </a:lnTo>
                <a:lnTo>
                  <a:pt x="1737301" y="2705100"/>
                </a:lnTo>
                <a:lnTo>
                  <a:pt x="1770359" y="2743200"/>
                </a:lnTo>
                <a:lnTo>
                  <a:pt x="1806527" y="2768600"/>
                </a:lnTo>
                <a:lnTo>
                  <a:pt x="1845501" y="2781300"/>
                </a:lnTo>
                <a:lnTo>
                  <a:pt x="1886975" y="2806700"/>
                </a:lnTo>
                <a:lnTo>
                  <a:pt x="1930642" y="2819400"/>
                </a:lnTo>
                <a:lnTo>
                  <a:pt x="1976199" y="2819400"/>
                </a:lnTo>
                <a:lnTo>
                  <a:pt x="2023338" y="2832100"/>
                </a:lnTo>
                <a:lnTo>
                  <a:pt x="2765018" y="2832100"/>
                </a:lnTo>
                <a:lnTo>
                  <a:pt x="3277819" y="3213100"/>
                </a:lnTo>
                <a:lnTo>
                  <a:pt x="3302683" y="3225800"/>
                </a:lnTo>
                <a:lnTo>
                  <a:pt x="3384042" y="3225800"/>
                </a:lnTo>
                <a:lnTo>
                  <a:pt x="3407142" y="3200400"/>
                </a:lnTo>
                <a:lnTo>
                  <a:pt x="3424667" y="3187700"/>
                </a:lnTo>
                <a:lnTo>
                  <a:pt x="3435789" y="3162300"/>
                </a:lnTo>
                <a:lnTo>
                  <a:pt x="3439680" y="3136900"/>
                </a:lnTo>
                <a:lnTo>
                  <a:pt x="3439680" y="2933700"/>
                </a:lnTo>
                <a:lnTo>
                  <a:pt x="3237344" y="2933700"/>
                </a:lnTo>
                <a:lnTo>
                  <a:pt x="2886430" y="2667000"/>
                </a:lnTo>
                <a:lnTo>
                  <a:pt x="2858921" y="2654300"/>
                </a:lnTo>
                <a:lnTo>
                  <a:pt x="2829044" y="2641600"/>
                </a:lnTo>
                <a:lnTo>
                  <a:pt x="2797506" y="2628900"/>
                </a:lnTo>
                <a:lnTo>
                  <a:pt x="2023338" y="2628900"/>
                </a:lnTo>
                <a:lnTo>
                  <a:pt x="1976892" y="2616200"/>
                </a:lnTo>
                <a:lnTo>
                  <a:pt x="1934283" y="2603500"/>
                </a:lnTo>
                <a:lnTo>
                  <a:pt x="1896718" y="2578100"/>
                </a:lnTo>
                <a:lnTo>
                  <a:pt x="1865401" y="2552700"/>
                </a:lnTo>
                <a:lnTo>
                  <a:pt x="1841539" y="2514600"/>
                </a:lnTo>
                <a:lnTo>
                  <a:pt x="1826337" y="2463800"/>
                </a:lnTo>
                <a:lnTo>
                  <a:pt x="1821002" y="2425700"/>
                </a:lnTo>
                <a:lnTo>
                  <a:pt x="1821002" y="2222500"/>
                </a:lnTo>
                <a:close/>
              </a:path>
              <a:path w="4046854" h="3225800">
                <a:moveTo>
                  <a:pt x="3642017" y="800100"/>
                </a:moveTo>
                <a:lnTo>
                  <a:pt x="2832684" y="800100"/>
                </a:lnTo>
                <a:lnTo>
                  <a:pt x="2832684" y="1003300"/>
                </a:lnTo>
                <a:lnTo>
                  <a:pt x="3642017" y="1003300"/>
                </a:lnTo>
                <a:lnTo>
                  <a:pt x="3688462" y="1016000"/>
                </a:lnTo>
                <a:lnTo>
                  <a:pt x="3731071" y="1028700"/>
                </a:lnTo>
                <a:lnTo>
                  <a:pt x="3768637" y="1054100"/>
                </a:lnTo>
                <a:lnTo>
                  <a:pt x="3799954" y="1079500"/>
                </a:lnTo>
                <a:lnTo>
                  <a:pt x="3823816" y="1117600"/>
                </a:lnTo>
                <a:lnTo>
                  <a:pt x="3839018" y="1168400"/>
                </a:lnTo>
                <a:lnTo>
                  <a:pt x="3844353" y="1206500"/>
                </a:lnTo>
                <a:lnTo>
                  <a:pt x="3844353" y="2425700"/>
                </a:lnTo>
                <a:lnTo>
                  <a:pt x="3839018" y="2463800"/>
                </a:lnTo>
                <a:lnTo>
                  <a:pt x="3823816" y="2514600"/>
                </a:lnTo>
                <a:lnTo>
                  <a:pt x="3799954" y="2552700"/>
                </a:lnTo>
                <a:lnTo>
                  <a:pt x="3768637" y="2578100"/>
                </a:lnTo>
                <a:lnTo>
                  <a:pt x="3731071" y="2603500"/>
                </a:lnTo>
                <a:lnTo>
                  <a:pt x="3688462" y="2616200"/>
                </a:lnTo>
                <a:lnTo>
                  <a:pt x="3642017" y="2628900"/>
                </a:lnTo>
                <a:lnTo>
                  <a:pt x="3393234" y="2628900"/>
                </a:lnTo>
                <a:lnTo>
                  <a:pt x="3350626" y="2641600"/>
                </a:lnTo>
                <a:lnTo>
                  <a:pt x="3313060" y="2667000"/>
                </a:lnTo>
                <a:lnTo>
                  <a:pt x="3281743" y="2705100"/>
                </a:lnTo>
                <a:lnTo>
                  <a:pt x="3257881" y="2743200"/>
                </a:lnTo>
                <a:lnTo>
                  <a:pt x="3242679" y="2781300"/>
                </a:lnTo>
                <a:lnTo>
                  <a:pt x="3237344" y="2832100"/>
                </a:lnTo>
                <a:lnTo>
                  <a:pt x="3237344" y="2933700"/>
                </a:lnTo>
                <a:lnTo>
                  <a:pt x="3439680" y="2933700"/>
                </a:lnTo>
                <a:lnTo>
                  <a:pt x="3439680" y="2832100"/>
                </a:lnTo>
                <a:lnTo>
                  <a:pt x="3642017" y="2832100"/>
                </a:lnTo>
                <a:lnTo>
                  <a:pt x="3689156" y="2819400"/>
                </a:lnTo>
                <a:lnTo>
                  <a:pt x="3734712" y="2819400"/>
                </a:lnTo>
                <a:lnTo>
                  <a:pt x="3778380" y="2806700"/>
                </a:lnTo>
                <a:lnTo>
                  <a:pt x="3819854" y="2781300"/>
                </a:lnTo>
                <a:lnTo>
                  <a:pt x="3858828" y="2768600"/>
                </a:lnTo>
                <a:lnTo>
                  <a:pt x="3894996" y="2743200"/>
                </a:lnTo>
                <a:lnTo>
                  <a:pt x="3928054" y="2705100"/>
                </a:lnTo>
                <a:lnTo>
                  <a:pt x="3957695" y="2679700"/>
                </a:lnTo>
                <a:lnTo>
                  <a:pt x="3983615" y="2641600"/>
                </a:lnTo>
                <a:lnTo>
                  <a:pt x="4005507" y="2603500"/>
                </a:lnTo>
                <a:lnTo>
                  <a:pt x="4023066" y="2565400"/>
                </a:lnTo>
                <a:lnTo>
                  <a:pt x="4035986" y="2514600"/>
                </a:lnTo>
                <a:lnTo>
                  <a:pt x="4043963" y="2476500"/>
                </a:lnTo>
                <a:lnTo>
                  <a:pt x="4046689" y="2425700"/>
                </a:lnTo>
                <a:lnTo>
                  <a:pt x="4046689" y="1206500"/>
                </a:lnTo>
                <a:lnTo>
                  <a:pt x="4043963" y="1168400"/>
                </a:lnTo>
                <a:lnTo>
                  <a:pt x="4035986" y="1117600"/>
                </a:lnTo>
                <a:lnTo>
                  <a:pt x="4023066" y="1066800"/>
                </a:lnTo>
                <a:lnTo>
                  <a:pt x="4005507" y="1028700"/>
                </a:lnTo>
                <a:lnTo>
                  <a:pt x="3983615" y="990600"/>
                </a:lnTo>
                <a:lnTo>
                  <a:pt x="3957695" y="952500"/>
                </a:lnTo>
                <a:lnTo>
                  <a:pt x="3928054" y="927100"/>
                </a:lnTo>
                <a:lnTo>
                  <a:pt x="3894996" y="889000"/>
                </a:lnTo>
                <a:lnTo>
                  <a:pt x="3858828" y="863600"/>
                </a:lnTo>
                <a:lnTo>
                  <a:pt x="3819854" y="850900"/>
                </a:lnTo>
                <a:lnTo>
                  <a:pt x="3778380" y="825500"/>
                </a:lnTo>
                <a:lnTo>
                  <a:pt x="3734712" y="812800"/>
                </a:lnTo>
                <a:lnTo>
                  <a:pt x="3689156" y="812800"/>
                </a:lnTo>
                <a:lnTo>
                  <a:pt x="3642017" y="800100"/>
                </a:lnTo>
                <a:close/>
              </a:path>
              <a:path w="4046854" h="3225800">
                <a:moveTo>
                  <a:pt x="2318370" y="0"/>
                </a:moveTo>
                <a:lnTo>
                  <a:pt x="311965" y="0"/>
                </a:lnTo>
                <a:lnTo>
                  <a:pt x="268298" y="12700"/>
                </a:lnTo>
                <a:lnTo>
                  <a:pt x="226825" y="38100"/>
                </a:lnTo>
                <a:lnTo>
                  <a:pt x="187852" y="63500"/>
                </a:lnTo>
                <a:lnTo>
                  <a:pt x="151685" y="88900"/>
                </a:lnTo>
                <a:lnTo>
                  <a:pt x="118629" y="114300"/>
                </a:lnTo>
                <a:lnTo>
                  <a:pt x="88989" y="152400"/>
                </a:lnTo>
                <a:lnTo>
                  <a:pt x="63070" y="177800"/>
                </a:lnTo>
                <a:lnTo>
                  <a:pt x="41179" y="215900"/>
                </a:lnTo>
                <a:lnTo>
                  <a:pt x="23621" y="266700"/>
                </a:lnTo>
                <a:lnTo>
                  <a:pt x="10702" y="304800"/>
                </a:lnTo>
                <a:lnTo>
                  <a:pt x="2726" y="355600"/>
                </a:lnTo>
                <a:lnTo>
                  <a:pt x="0" y="393700"/>
                </a:lnTo>
                <a:lnTo>
                  <a:pt x="0" y="1612900"/>
                </a:lnTo>
                <a:lnTo>
                  <a:pt x="2726" y="1663700"/>
                </a:lnTo>
                <a:lnTo>
                  <a:pt x="10702" y="1701800"/>
                </a:lnTo>
                <a:lnTo>
                  <a:pt x="23621" y="1752600"/>
                </a:lnTo>
                <a:lnTo>
                  <a:pt x="41179" y="1790700"/>
                </a:lnTo>
                <a:lnTo>
                  <a:pt x="63070" y="1828800"/>
                </a:lnTo>
                <a:lnTo>
                  <a:pt x="88989" y="1866900"/>
                </a:lnTo>
                <a:lnTo>
                  <a:pt x="118629" y="1905000"/>
                </a:lnTo>
                <a:lnTo>
                  <a:pt x="151685" y="1930400"/>
                </a:lnTo>
                <a:lnTo>
                  <a:pt x="187852" y="1955800"/>
                </a:lnTo>
                <a:lnTo>
                  <a:pt x="226825" y="1981200"/>
                </a:lnTo>
                <a:lnTo>
                  <a:pt x="268298" y="1993900"/>
                </a:lnTo>
                <a:lnTo>
                  <a:pt x="311965" y="2006600"/>
                </a:lnTo>
                <a:lnTo>
                  <a:pt x="357520" y="2019300"/>
                </a:lnTo>
                <a:lnTo>
                  <a:pt x="606996" y="2019300"/>
                </a:lnTo>
                <a:lnTo>
                  <a:pt x="606996" y="2324100"/>
                </a:lnTo>
                <a:lnTo>
                  <a:pt x="621776" y="2374900"/>
                </a:lnTo>
                <a:lnTo>
                  <a:pt x="662635" y="2413000"/>
                </a:lnTo>
                <a:lnTo>
                  <a:pt x="689641" y="2425700"/>
                </a:lnTo>
                <a:lnTo>
                  <a:pt x="717415" y="2425700"/>
                </a:lnTo>
                <a:lnTo>
                  <a:pt x="744357" y="2413000"/>
                </a:lnTo>
                <a:lnTo>
                  <a:pt x="768870" y="2400300"/>
                </a:lnTo>
                <a:lnTo>
                  <a:pt x="1144915" y="2120900"/>
                </a:lnTo>
                <a:lnTo>
                  <a:pt x="809332" y="2120900"/>
                </a:lnTo>
                <a:lnTo>
                  <a:pt x="809332" y="2019300"/>
                </a:lnTo>
                <a:lnTo>
                  <a:pt x="803998" y="1968500"/>
                </a:lnTo>
                <a:lnTo>
                  <a:pt x="788798" y="1930400"/>
                </a:lnTo>
                <a:lnTo>
                  <a:pt x="764937" y="1892300"/>
                </a:lnTo>
                <a:lnTo>
                  <a:pt x="733622" y="1866900"/>
                </a:lnTo>
                <a:lnTo>
                  <a:pt x="696056" y="1841500"/>
                </a:lnTo>
                <a:lnTo>
                  <a:pt x="653446" y="1816100"/>
                </a:lnTo>
                <a:lnTo>
                  <a:pt x="358214" y="1816100"/>
                </a:lnTo>
                <a:lnTo>
                  <a:pt x="315605" y="1790700"/>
                </a:lnTo>
                <a:lnTo>
                  <a:pt x="278039" y="1778000"/>
                </a:lnTo>
                <a:lnTo>
                  <a:pt x="246722" y="1739900"/>
                </a:lnTo>
                <a:lnTo>
                  <a:pt x="222860" y="1701800"/>
                </a:lnTo>
                <a:lnTo>
                  <a:pt x="207658" y="1663700"/>
                </a:lnTo>
                <a:lnTo>
                  <a:pt x="202323" y="1612900"/>
                </a:lnTo>
                <a:lnTo>
                  <a:pt x="202323" y="393700"/>
                </a:lnTo>
                <a:lnTo>
                  <a:pt x="207658" y="355600"/>
                </a:lnTo>
                <a:lnTo>
                  <a:pt x="222860" y="304800"/>
                </a:lnTo>
                <a:lnTo>
                  <a:pt x="246722" y="279400"/>
                </a:lnTo>
                <a:lnTo>
                  <a:pt x="278039" y="241300"/>
                </a:lnTo>
                <a:lnTo>
                  <a:pt x="315605" y="215900"/>
                </a:lnTo>
                <a:lnTo>
                  <a:pt x="358214" y="203200"/>
                </a:lnTo>
                <a:lnTo>
                  <a:pt x="2581867" y="203200"/>
                </a:lnTo>
                <a:lnTo>
                  <a:pt x="2567273" y="177800"/>
                </a:lnTo>
                <a:lnTo>
                  <a:pt x="2541353" y="152400"/>
                </a:lnTo>
                <a:lnTo>
                  <a:pt x="2511712" y="114300"/>
                </a:lnTo>
                <a:lnTo>
                  <a:pt x="2478654" y="88900"/>
                </a:lnTo>
                <a:lnTo>
                  <a:pt x="2442485" y="63500"/>
                </a:lnTo>
                <a:lnTo>
                  <a:pt x="2403512" y="38100"/>
                </a:lnTo>
                <a:lnTo>
                  <a:pt x="2362038" y="12700"/>
                </a:lnTo>
                <a:lnTo>
                  <a:pt x="2318370" y="0"/>
                </a:lnTo>
                <a:close/>
              </a:path>
              <a:path w="4046854" h="3225800">
                <a:moveTo>
                  <a:pt x="2581867" y="203200"/>
                </a:moveTo>
                <a:lnTo>
                  <a:pt x="2272120" y="203200"/>
                </a:lnTo>
                <a:lnTo>
                  <a:pt x="2314729" y="215900"/>
                </a:lnTo>
                <a:lnTo>
                  <a:pt x="2352295" y="241300"/>
                </a:lnTo>
                <a:lnTo>
                  <a:pt x="2383612" y="279400"/>
                </a:lnTo>
                <a:lnTo>
                  <a:pt x="2407474" y="304800"/>
                </a:lnTo>
                <a:lnTo>
                  <a:pt x="2422676" y="355600"/>
                </a:lnTo>
                <a:lnTo>
                  <a:pt x="2428011" y="393700"/>
                </a:lnTo>
                <a:lnTo>
                  <a:pt x="2428011" y="1612900"/>
                </a:lnTo>
                <a:lnTo>
                  <a:pt x="2422676" y="1663700"/>
                </a:lnTo>
                <a:lnTo>
                  <a:pt x="2407474" y="1701800"/>
                </a:lnTo>
                <a:lnTo>
                  <a:pt x="2383612" y="1739900"/>
                </a:lnTo>
                <a:lnTo>
                  <a:pt x="2352295" y="1778000"/>
                </a:lnTo>
                <a:lnTo>
                  <a:pt x="2314729" y="1790700"/>
                </a:lnTo>
                <a:lnTo>
                  <a:pt x="2272120" y="1816100"/>
                </a:lnTo>
                <a:lnTo>
                  <a:pt x="1249175" y="1816100"/>
                </a:lnTo>
                <a:lnTo>
                  <a:pt x="1217639" y="1828800"/>
                </a:lnTo>
                <a:lnTo>
                  <a:pt x="1187762" y="1841500"/>
                </a:lnTo>
                <a:lnTo>
                  <a:pt x="1160259" y="1854200"/>
                </a:lnTo>
                <a:lnTo>
                  <a:pt x="809332" y="2120900"/>
                </a:lnTo>
                <a:lnTo>
                  <a:pt x="1144915" y="2120900"/>
                </a:lnTo>
                <a:lnTo>
                  <a:pt x="1281658" y="2019300"/>
                </a:lnTo>
                <a:lnTo>
                  <a:pt x="2272814" y="2019300"/>
                </a:lnTo>
                <a:lnTo>
                  <a:pt x="2318370" y="2006600"/>
                </a:lnTo>
                <a:lnTo>
                  <a:pt x="2362038" y="1993900"/>
                </a:lnTo>
                <a:lnTo>
                  <a:pt x="2403512" y="1981200"/>
                </a:lnTo>
                <a:lnTo>
                  <a:pt x="2442485" y="1955800"/>
                </a:lnTo>
                <a:lnTo>
                  <a:pt x="2478654" y="1930400"/>
                </a:lnTo>
                <a:lnTo>
                  <a:pt x="2511712" y="1905000"/>
                </a:lnTo>
                <a:lnTo>
                  <a:pt x="2541353" y="1866900"/>
                </a:lnTo>
                <a:lnTo>
                  <a:pt x="2567273" y="1828800"/>
                </a:lnTo>
                <a:lnTo>
                  <a:pt x="2589165" y="1790700"/>
                </a:lnTo>
                <a:lnTo>
                  <a:pt x="2606724" y="1752600"/>
                </a:lnTo>
                <a:lnTo>
                  <a:pt x="2619644" y="1701800"/>
                </a:lnTo>
                <a:lnTo>
                  <a:pt x="2627621" y="1663700"/>
                </a:lnTo>
                <a:lnTo>
                  <a:pt x="2630347" y="1612900"/>
                </a:lnTo>
                <a:lnTo>
                  <a:pt x="2630347" y="393700"/>
                </a:lnTo>
                <a:lnTo>
                  <a:pt x="2627621" y="355600"/>
                </a:lnTo>
                <a:lnTo>
                  <a:pt x="2619644" y="304800"/>
                </a:lnTo>
                <a:lnTo>
                  <a:pt x="2606724" y="266700"/>
                </a:lnTo>
                <a:lnTo>
                  <a:pt x="2589165" y="215900"/>
                </a:lnTo>
                <a:lnTo>
                  <a:pt x="2581867" y="203200"/>
                </a:lnTo>
                <a:close/>
              </a:path>
              <a:path w="4046854" h="3225800">
                <a:moveTo>
                  <a:pt x="1334770" y="1295400"/>
                </a:moveTo>
                <a:lnTo>
                  <a:pt x="1270087" y="1295400"/>
                </a:lnTo>
                <a:lnTo>
                  <a:pt x="1229436" y="1320800"/>
                </a:lnTo>
                <a:lnTo>
                  <a:pt x="1196343" y="1346200"/>
                </a:lnTo>
                <a:lnTo>
                  <a:pt x="1173297" y="1384300"/>
                </a:lnTo>
                <a:lnTo>
                  <a:pt x="1162786" y="1422400"/>
                </a:lnTo>
                <a:lnTo>
                  <a:pt x="1167133" y="1473200"/>
                </a:lnTo>
                <a:lnTo>
                  <a:pt x="1184803" y="1511300"/>
                </a:lnTo>
                <a:lnTo>
                  <a:pt x="1213640" y="1549400"/>
                </a:lnTo>
                <a:lnTo>
                  <a:pt x="1251491" y="1574800"/>
                </a:lnTo>
                <a:lnTo>
                  <a:pt x="1360889" y="1574800"/>
                </a:lnTo>
                <a:lnTo>
                  <a:pt x="1401536" y="1562100"/>
                </a:lnTo>
                <a:lnTo>
                  <a:pt x="1434627" y="1524000"/>
                </a:lnTo>
                <a:lnTo>
                  <a:pt x="1457672" y="1485900"/>
                </a:lnTo>
                <a:lnTo>
                  <a:pt x="1468183" y="1447800"/>
                </a:lnTo>
                <a:lnTo>
                  <a:pt x="1463836" y="1397000"/>
                </a:lnTo>
                <a:lnTo>
                  <a:pt x="1446166" y="1358900"/>
                </a:lnTo>
                <a:lnTo>
                  <a:pt x="1417329" y="1333500"/>
                </a:lnTo>
                <a:lnTo>
                  <a:pt x="1379478" y="1308100"/>
                </a:lnTo>
                <a:lnTo>
                  <a:pt x="1334770" y="1295400"/>
                </a:lnTo>
                <a:close/>
              </a:path>
              <a:path w="4046854" h="3225800">
                <a:moveTo>
                  <a:pt x="1692514" y="647700"/>
                </a:moveTo>
                <a:lnTo>
                  <a:pt x="1455348" y="647700"/>
                </a:lnTo>
                <a:lnTo>
                  <a:pt x="1478851" y="660400"/>
                </a:lnTo>
                <a:lnTo>
                  <a:pt x="1494649" y="685800"/>
                </a:lnTo>
                <a:lnTo>
                  <a:pt x="1500428" y="711200"/>
                </a:lnTo>
                <a:lnTo>
                  <a:pt x="1497890" y="736600"/>
                </a:lnTo>
                <a:lnTo>
                  <a:pt x="1490551" y="749300"/>
                </a:lnTo>
                <a:lnTo>
                  <a:pt x="1478826" y="774700"/>
                </a:lnTo>
                <a:lnTo>
                  <a:pt x="1463128" y="774700"/>
                </a:lnTo>
                <a:lnTo>
                  <a:pt x="1264589" y="889000"/>
                </a:lnTo>
                <a:lnTo>
                  <a:pt x="1243345" y="914400"/>
                </a:lnTo>
                <a:lnTo>
                  <a:pt x="1227439" y="927100"/>
                </a:lnTo>
                <a:lnTo>
                  <a:pt x="1217462" y="952500"/>
                </a:lnTo>
                <a:lnTo>
                  <a:pt x="1214005" y="977900"/>
                </a:lnTo>
                <a:lnTo>
                  <a:pt x="1214005" y="1041400"/>
                </a:lnTo>
                <a:lnTo>
                  <a:pt x="1221987" y="1079500"/>
                </a:lnTo>
                <a:lnTo>
                  <a:pt x="1243720" y="1117600"/>
                </a:lnTo>
                <a:lnTo>
                  <a:pt x="1275888" y="1130300"/>
                </a:lnTo>
                <a:lnTo>
                  <a:pt x="1315173" y="1143000"/>
                </a:lnTo>
                <a:lnTo>
                  <a:pt x="1354454" y="1130300"/>
                </a:lnTo>
                <a:lnTo>
                  <a:pt x="1386622" y="1117600"/>
                </a:lnTo>
                <a:lnTo>
                  <a:pt x="1408358" y="1079500"/>
                </a:lnTo>
                <a:lnTo>
                  <a:pt x="1416342" y="1041400"/>
                </a:lnTo>
                <a:lnTo>
                  <a:pt x="1564297" y="952500"/>
                </a:lnTo>
                <a:lnTo>
                  <a:pt x="1604459" y="927100"/>
                </a:lnTo>
                <a:lnTo>
                  <a:pt x="1638579" y="889000"/>
                </a:lnTo>
                <a:lnTo>
                  <a:pt x="1666095" y="850900"/>
                </a:lnTo>
                <a:lnTo>
                  <a:pt x="1686445" y="812800"/>
                </a:lnTo>
                <a:lnTo>
                  <a:pt x="1699067" y="762000"/>
                </a:lnTo>
                <a:lnTo>
                  <a:pt x="1703400" y="711200"/>
                </a:lnTo>
                <a:lnTo>
                  <a:pt x="1698941" y="673100"/>
                </a:lnTo>
                <a:lnTo>
                  <a:pt x="1692514" y="647700"/>
                </a:lnTo>
                <a:close/>
              </a:path>
              <a:path w="4046854" h="3225800">
                <a:moveTo>
                  <a:pt x="1476697" y="444500"/>
                </a:moveTo>
                <a:lnTo>
                  <a:pt x="1114631" y="444500"/>
                </a:lnTo>
                <a:lnTo>
                  <a:pt x="1067144" y="457200"/>
                </a:lnTo>
                <a:lnTo>
                  <a:pt x="1024154" y="482600"/>
                </a:lnTo>
                <a:lnTo>
                  <a:pt x="986961" y="520700"/>
                </a:lnTo>
                <a:lnTo>
                  <a:pt x="956864" y="558800"/>
                </a:lnTo>
                <a:lnTo>
                  <a:pt x="935164" y="596900"/>
                </a:lnTo>
                <a:lnTo>
                  <a:pt x="933259" y="609600"/>
                </a:lnTo>
                <a:lnTo>
                  <a:pt x="927463" y="647700"/>
                </a:lnTo>
                <a:lnTo>
                  <a:pt x="937136" y="685800"/>
                </a:lnTo>
                <a:lnTo>
                  <a:pt x="960205" y="711200"/>
                </a:lnTo>
                <a:lnTo>
                  <a:pt x="994600" y="736600"/>
                </a:lnTo>
                <a:lnTo>
                  <a:pt x="1071892" y="736600"/>
                </a:lnTo>
                <a:lnTo>
                  <a:pt x="1103071" y="711200"/>
                </a:lnTo>
                <a:lnTo>
                  <a:pt x="1123581" y="673100"/>
                </a:lnTo>
                <a:lnTo>
                  <a:pt x="1125486" y="673100"/>
                </a:lnTo>
                <a:lnTo>
                  <a:pt x="1131620" y="660400"/>
                </a:lnTo>
                <a:lnTo>
                  <a:pt x="1140894" y="647700"/>
                </a:lnTo>
                <a:lnTo>
                  <a:pt x="1692514" y="647700"/>
                </a:lnTo>
                <a:lnTo>
                  <a:pt x="1686088" y="622300"/>
                </a:lnTo>
                <a:lnTo>
                  <a:pt x="1665627" y="571500"/>
                </a:lnTo>
                <a:lnTo>
                  <a:pt x="1638343" y="533400"/>
                </a:lnTo>
                <a:lnTo>
                  <a:pt x="1605022" y="508000"/>
                </a:lnTo>
                <a:lnTo>
                  <a:pt x="1566450" y="482600"/>
                </a:lnTo>
                <a:lnTo>
                  <a:pt x="1523413" y="457200"/>
                </a:lnTo>
                <a:lnTo>
                  <a:pt x="1476697" y="44450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391973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05BD999-6A08-C6BA-D1E6-119E3EDEBE38}"/>
              </a:ext>
            </a:extLst>
          </p:cNvPr>
          <p:cNvSpPr/>
          <p:nvPr userDrawn="1"/>
        </p:nvSpPr>
        <p:spPr>
          <a:xfrm>
            <a:off x="0" y="-2858"/>
            <a:ext cx="12192000" cy="6860858"/>
          </a:xfrm>
          <a:prstGeom prst="rect">
            <a:avLst/>
          </a:prstGeom>
          <a:solidFill>
            <a:srgbClr val="003399"/>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5" name="object 3">
            <a:extLst>
              <a:ext uri="{FF2B5EF4-FFF2-40B4-BE49-F238E27FC236}">
                <a16:creationId xmlns:a16="http://schemas.microsoft.com/office/drawing/2014/main" id="{92753B8F-3EAC-C026-0241-E63FA42B9A83}"/>
              </a:ext>
            </a:extLst>
          </p:cNvPr>
          <p:cNvSpPr txBox="1">
            <a:spLocks/>
          </p:cNvSpPr>
          <p:nvPr userDrawn="1"/>
        </p:nvSpPr>
        <p:spPr>
          <a:xfrm>
            <a:off x="452225" y="3171099"/>
            <a:ext cx="9322663" cy="289823"/>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fr-BE" spc="-10" dirty="0">
                <a:solidFill>
                  <a:srgbClr val="FFFFFF"/>
                </a:solidFill>
                <a:latin typeface="Montserrat Black" panose="00000A00000000000000" pitchFamily="2" charset="0"/>
              </a:rPr>
              <a:t>FOLLOW US ON OUR SOCIAL MEDIA</a:t>
            </a:r>
          </a:p>
        </p:txBody>
      </p:sp>
      <p:sp>
        <p:nvSpPr>
          <p:cNvPr id="6" name="object 4">
            <a:extLst>
              <a:ext uri="{FF2B5EF4-FFF2-40B4-BE49-F238E27FC236}">
                <a16:creationId xmlns:a16="http://schemas.microsoft.com/office/drawing/2014/main" id="{54455DEB-DFF7-36E7-028B-138E0ABA98EF}"/>
              </a:ext>
            </a:extLst>
          </p:cNvPr>
          <p:cNvSpPr txBox="1"/>
          <p:nvPr userDrawn="1"/>
        </p:nvSpPr>
        <p:spPr>
          <a:xfrm>
            <a:off x="888554" y="3622710"/>
            <a:ext cx="8839199" cy="2780889"/>
          </a:xfrm>
          <a:prstGeom prst="rect">
            <a:avLst/>
          </a:prstGeom>
        </p:spPr>
        <p:txBody>
          <a:bodyPr vert="horz" wrap="square" lIns="0" tIns="163195" rIns="0" bIns="0" rtlCol="0">
            <a:spAutoFit/>
          </a:bodyPr>
          <a:lstStyle/>
          <a:p>
            <a:pPr marL="12700">
              <a:spcBef>
                <a:spcPts val="1285"/>
              </a:spcBef>
              <a:tabLst>
                <a:tab pos="165735" algn="l"/>
              </a:tabLst>
            </a:pPr>
            <a:r>
              <a:rPr lang="fr-BE" sz="1500" b="0" i="0" dirty="0">
                <a:solidFill>
                  <a:srgbClr val="F3F5F7"/>
                </a:solidFill>
                <a:effectLst/>
                <a:latin typeface="Raleway Light" pitchFamily="2" charset="0"/>
              </a:rPr>
              <a:t>@belgiumineu</a:t>
            </a:r>
            <a:endParaRPr lang="fr-BE" sz="1500" dirty="0">
              <a:solidFill>
                <a:schemeClr val="bg1"/>
              </a:solidFill>
              <a:latin typeface="Raleway Light" pitchFamily="2" charset="0"/>
              <a:cs typeface="Raleway Light"/>
            </a:endParaRPr>
          </a:p>
          <a:p>
            <a:pPr marL="12700">
              <a:spcBef>
                <a:spcPts val="1285"/>
              </a:spcBef>
              <a:tabLst>
                <a:tab pos="165735" algn="l"/>
              </a:tabLst>
            </a:pPr>
            <a:r>
              <a:rPr lang="fr-BE" sz="1500" dirty="0">
                <a:solidFill>
                  <a:schemeClr val="bg1"/>
                </a:solidFill>
                <a:latin typeface="Raleway Light"/>
                <a:cs typeface="Raleway Light"/>
              </a:rPr>
              <a:t>@EU2024BE </a:t>
            </a:r>
          </a:p>
          <a:p>
            <a:pPr marL="12700">
              <a:spcBef>
                <a:spcPts val="1285"/>
              </a:spcBef>
              <a:tabLst>
                <a:tab pos="165735" algn="l"/>
              </a:tabLst>
            </a:pPr>
            <a:r>
              <a:rPr lang="fr-BE" sz="1500" dirty="0">
                <a:solidFill>
                  <a:schemeClr val="bg1"/>
                </a:solidFill>
                <a:latin typeface="Raleway Light"/>
                <a:cs typeface="Raleway Light"/>
              </a:rPr>
              <a:t>Permanent </a:t>
            </a:r>
            <a:r>
              <a:rPr lang="fr-BE" sz="1500" dirty="0" err="1">
                <a:solidFill>
                  <a:schemeClr val="bg1"/>
                </a:solidFill>
                <a:latin typeface="Raleway Light"/>
                <a:cs typeface="Raleway Light"/>
              </a:rPr>
              <a:t>Representation</a:t>
            </a:r>
            <a:r>
              <a:rPr lang="fr-BE" sz="1500" dirty="0">
                <a:solidFill>
                  <a:schemeClr val="bg1"/>
                </a:solidFill>
                <a:latin typeface="Raleway Light"/>
                <a:cs typeface="Raleway Light"/>
              </a:rPr>
              <a:t> of Belgium to the EU</a:t>
            </a:r>
          </a:p>
          <a:p>
            <a:pPr marL="12700">
              <a:spcBef>
                <a:spcPts val="1285"/>
              </a:spcBef>
              <a:tabLst>
                <a:tab pos="165735" algn="l"/>
              </a:tabLst>
            </a:pPr>
            <a:r>
              <a:rPr lang="fr-BE" sz="1500" dirty="0">
                <a:solidFill>
                  <a:schemeClr val="bg1"/>
                </a:solidFill>
                <a:latin typeface="Raleway Light"/>
                <a:cs typeface="Raleway Light"/>
              </a:rPr>
              <a:t>@EU2024BE </a:t>
            </a:r>
          </a:p>
          <a:p>
            <a:pPr marL="12700">
              <a:spcBef>
                <a:spcPts val="1285"/>
              </a:spcBef>
              <a:tabLst>
                <a:tab pos="165735" algn="l"/>
              </a:tabLst>
            </a:pPr>
            <a:r>
              <a:rPr lang="fr-BE" sz="1500" dirty="0">
                <a:solidFill>
                  <a:schemeClr val="bg1"/>
                </a:solidFill>
                <a:latin typeface="Raleway Light"/>
                <a:cs typeface="Raleway Light"/>
              </a:rPr>
              <a:t>@EU2024BE </a:t>
            </a:r>
          </a:p>
          <a:p>
            <a:pPr marL="12700">
              <a:spcBef>
                <a:spcPts val="1285"/>
              </a:spcBef>
              <a:tabLst>
                <a:tab pos="165735" algn="l"/>
              </a:tabLst>
            </a:pPr>
            <a:r>
              <a:rPr lang="fr-BE" sz="1500" dirty="0">
                <a:solidFill>
                  <a:schemeClr val="bg1"/>
                </a:solidFill>
                <a:latin typeface="Raleway Light"/>
                <a:cs typeface="Raleway Light"/>
              </a:rPr>
              <a:t>@EU2024BE </a:t>
            </a:r>
          </a:p>
          <a:p>
            <a:pPr marL="12700">
              <a:spcBef>
                <a:spcPts val="1285"/>
              </a:spcBef>
              <a:tabLst>
                <a:tab pos="165735" algn="l"/>
              </a:tabLst>
            </a:pPr>
            <a:r>
              <a:rPr lang="fr-BE" sz="1500" dirty="0">
                <a:solidFill>
                  <a:schemeClr val="bg1"/>
                </a:solidFill>
                <a:latin typeface="Raleway Light"/>
                <a:cs typeface="Raleway Light"/>
              </a:rPr>
              <a:t>www.belgium24.eu</a:t>
            </a:r>
          </a:p>
        </p:txBody>
      </p:sp>
      <p:pic>
        <p:nvPicPr>
          <p:cNvPr id="7" name="Graphique 6">
            <a:extLst>
              <a:ext uri="{FF2B5EF4-FFF2-40B4-BE49-F238E27FC236}">
                <a16:creationId xmlns:a16="http://schemas.microsoft.com/office/drawing/2014/main" id="{ACDFC34D-5E92-78B6-FBA7-394FAB9C81B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909" y="5629375"/>
            <a:ext cx="277139" cy="316730"/>
          </a:xfrm>
          <a:prstGeom prst="rect">
            <a:avLst/>
          </a:prstGeom>
        </p:spPr>
      </p:pic>
      <p:pic>
        <p:nvPicPr>
          <p:cNvPr id="8" name="Graphique 7">
            <a:extLst>
              <a:ext uri="{FF2B5EF4-FFF2-40B4-BE49-F238E27FC236}">
                <a16:creationId xmlns:a16="http://schemas.microsoft.com/office/drawing/2014/main" id="{26B72BAA-48AF-D543-9A0E-48E9C187705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4909" y="6143136"/>
            <a:ext cx="277139" cy="277139"/>
          </a:xfrm>
          <a:prstGeom prst="rect">
            <a:avLst/>
          </a:prstGeom>
        </p:spPr>
      </p:pic>
      <p:pic>
        <p:nvPicPr>
          <p:cNvPr id="9" name="Graphique 8">
            <a:extLst>
              <a:ext uri="{FF2B5EF4-FFF2-40B4-BE49-F238E27FC236}">
                <a16:creationId xmlns:a16="http://schemas.microsoft.com/office/drawing/2014/main" id="{1F8EDB95-D8FD-3F92-186D-30DFEF3FEED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2225" y="4489408"/>
            <a:ext cx="289823" cy="289823"/>
          </a:xfrm>
          <a:prstGeom prst="rect">
            <a:avLst/>
          </a:prstGeom>
        </p:spPr>
      </p:pic>
      <p:pic>
        <p:nvPicPr>
          <p:cNvPr id="10" name="Graphique 9">
            <a:extLst>
              <a:ext uri="{FF2B5EF4-FFF2-40B4-BE49-F238E27FC236}">
                <a16:creationId xmlns:a16="http://schemas.microsoft.com/office/drawing/2014/main" id="{8813C5E3-CC9C-EA0A-93FA-F4D87E414B7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2225" y="4088281"/>
            <a:ext cx="289823" cy="289823"/>
          </a:xfrm>
          <a:prstGeom prst="rect">
            <a:avLst/>
          </a:prstGeom>
        </p:spPr>
      </p:pic>
      <p:pic>
        <p:nvPicPr>
          <p:cNvPr id="11" name="Graphique 10">
            <a:extLst>
              <a:ext uri="{FF2B5EF4-FFF2-40B4-BE49-F238E27FC236}">
                <a16:creationId xmlns:a16="http://schemas.microsoft.com/office/drawing/2014/main" id="{DB79A5D0-3ACD-BECB-EADC-E24F10FC3EE2}"/>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4909" y="4867375"/>
            <a:ext cx="277139" cy="316730"/>
          </a:xfrm>
          <a:prstGeom prst="rect">
            <a:avLst/>
          </a:prstGeom>
        </p:spPr>
      </p:pic>
      <p:pic>
        <p:nvPicPr>
          <p:cNvPr id="12" name="Graphique 11">
            <a:extLst>
              <a:ext uri="{FF2B5EF4-FFF2-40B4-BE49-F238E27FC236}">
                <a16:creationId xmlns:a16="http://schemas.microsoft.com/office/drawing/2014/main" id="{4DFCFF33-764D-AA8B-5A1D-FE979BFDEEDD}"/>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4909" y="5248375"/>
            <a:ext cx="277139" cy="316730"/>
          </a:xfrm>
          <a:prstGeom prst="rect">
            <a:avLst/>
          </a:prstGeom>
        </p:spPr>
      </p:pic>
      <p:pic>
        <p:nvPicPr>
          <p:cNvPr id="13" name="Graphique 12">
            <a:extLst>
              <a:ext uri="{FF2B5EF4-FFF2-40B4-BE49-F238E27FC236}">
                <a16:creationId xmlns:a16="http://schemas.microsoft.com/office/drawing/2014/main" id="{24EA2037-A76D-C49C-7019-D7C67AB388A4}"/>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2224" y="3658162"/>
            <a:ext cx="289823" cy="342541"/>
          </a:xfrm>
          <a:prstGeom prst="rect">
            <a:avLst/>
          </a:prstGeom>
        </p:spPr>
      </p:pic>
      <p:pic>
        <p:nvPicPr>
          <p:cNvPr id="15" name="Image 14" descr="Une image contenant texte, Graphique, Police, graphisme&#10;&#10;Description générée automatiquement">
            <a:extLst>
              <a:ext uri="{FF2B5EF4-FFF2-40B4-BE49-F238E27FC236}">
                <a16:creationId xmlns:a16="http://schemas.microsoft.com/office/drawing/2014/main" id="{9204FFD5-7EEB-8902-505E-E1D71A7CC9DC}"/>
              </a:ext>
            </a:extLst>
          </p:cNvPr>
          <p:cNvPicPr/>
          <p:nvPr userDrawn="1"/>
        </p:nvPicPr>
        <p:blipFill>
          <a:blip r:embed="rId16" cstate="print">
            <a:extLst>
              <a:ext uri="{28A0092B-C50C-407E-A947-70E740481C1C}">
                <a14:useLocalDpi xmlns:a14="http://schemas.microsoft.com/office/drawing/2010/main" val="0"/>
              </a:ext>
            </a:extLst>
          </a:blip>
          <a:stretch>
            <a:fillRect/>
          </a:stretch>
        </p:blipFill>
        <p:spPr>
          <a:xfrm>
            <a:off x="10958705" y="5175935"/>
            <a:ext cx="781071" cy="1187779"/>
          </a:xfrm>
          <a:prstGeom prst="rect">
            <a:avLst/>
          </a:prstGeom>
        </p:spPr>
      </p:pic>
      <p:pic>
        <p:nvPicPr>
          <p:cNvPr id="16" name="object 4">
            <a:extLst>
              <a:ext uri="{FF2B5EF4-FFF2-40B4-BE49-F238E27FC236}">
                <a16:creationId xmlns:a16="http://schemas.microsoft.com/office/drawing/2014/main" id="{60A350F1-203A-4D60-2967-D3C437185B9C}"/>
              </a:ext>
            </a:extLst>
          </p:cNvPr>
          <p:cNvPicPr/>
          <p:nvPr userDrawn="1"/>
        </p:nvPicPr>
        <p:blipFill>
          <a:blip r:embed="rId17" cstate="print"/>
          <a:stretch>
            <a:fillRect/>
          </a:stretch>
        </p:blipFill>
        <p:spPr>
          <a:xfrm>
            <a:off x="9686409" y="0"/>
            <a:ext cx="2505591" cy="2465992"/>
          </a:xfrm>
          <a:prstGeom prst="rect">
            <a:avLst/>
          </a:prstGeom>
        </p:spPr>
      </p:pic>
    </p:spTree>
    <p:extLst>
      <p:ext uri="{BB962C8B-B14F-4D97-AF65-F5344CB8AC3E}">
        <p14:creationId xmlns:p14="http://schemas.microsoft.com/office/powerpoint/2010/main" val="40607562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11.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31.jpe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33.emf"/><Relationship Id="rId5" Type="http://schemas.openxmlformats.org/officeDocument/2006/relationships/theme" Target="../theme/theme13.xml"/><Relationship Id="rId4"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5.xml"/><Relationship Id="rId4"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6.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9.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4F5AFAB-3ACA-3C80-2368-41A45BD2B0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BE"/>
          </a:p>
        </p:txBody>
      </p:sp>
      <p:sp>
        <p:nvSpPr>
          <p:cNvPr id="3" name="Espace réservé du texte 2">
            <a:extLst>
              <a:ext uri="{FF2B5EF4-FFF2-40B4-BE49-F238E27FC236}">
                <a16:creationId xmlns:a16="http://schemas.microsoft.com/office/drawing/2014/main" id="{0390BA78-41A1-D26E-F809-44D13A959D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BE"/>
          </a:p>
        </p:txBody>
      </p:sp>
      <p:sp>
        <p:nvSpPr>
          <p:cNvPr id="7" name="object 3">
            <a:extLst>
              <a:ext uri="{FF2B5EF4-FFF2-40B4-BE49-F238E27FC236}">
                <a16:creationId xmlns:a16="http://schemas.microsoft.com/office/drawing/2014/main" id="{1A40335A-CEE4-E730-5AE8-25997F273C50}"/>
              </a:ext>
            </a:extLst>
          </p:cNvPr>
          <p:cNvSpPr/>
          <p:nvPr userDrawn="1"/>
        </p:nvSpPr>
        <p:spPr>
          <a:xfrm>
            <a:off x="615950" y="644351"/>
            <a:ext cx="0" cy="588645"/>
          </a:xfrm>
          <a:custGeom>
            <a:avLst/>
            <a:gdLst/>
            <a:ahLst/>
            <a:cxnLst/>
            <a:rect l="l" t="t" r="r" b="b"/>
            <a:pathLst>
              <a:path h="588644">
                <a:moveTo>
                  <a:pt x="0" y="0"/>
                </a:moveTo>
                <a:lnTo>
                  <a:pt x="0" y="588505"/>
                </a:lnTo>
              </a:path>
            </a:pathLst>
          </a:custGeom>
          <a:ln w="63500">
            <a:solidFill>
              <a:srgbClr val="003399"/>
            </a:solidFill>
          </a:ln>
        </p:spPr>
        <p:txBody>
          <a:bodyPr wrap="square" lIns="0" tIns="0" rIns="0" bIns="0" rtlCol="0"/>
          <a:lstStyle/>
          <a:p>
            <a:endParaRPr/>
          </a:p>
        </p:txBody>
      </p:sp>
      <p:pic>
        <p:nvPicPr>
          <p:cNvPr id="8" name="object 4">
            <a:extLst>
              <a:ext uri="{FF2B5EF4-FFF2-40B4-BE49-F238E27FC236}">
                <a16:creationId xmlns:a16="http://schemas.microsoft.com/office/drawing/2014/main" id="{56E2A57A-5675-9EB4-1936-DF37E3A5E8F0}"/>
              </a:ext>
            </a:extLst>
          </p:cNvPr>
          <p:cNvPicPr/>
          <p:nvPr userDrawn="1"/>
        </p:nvPicPr>
        <p:blipFill>
          <a:blip r:embed="rId3" cstate="print"/>
          <a:stretch>
            <a:fillRect/>
          </a:stretch>
        </p:blipFill>
        <p:spPr>
          <a:xfrm>
            <a:off x="9686409" y="0"/>
            <a:ext cx="2505591" cy="2465992"/>
          </a:xfrm>
          <a:prstGeom prst="rect">
            <a:avLst/>
          </a:prstGeom>
        </p:spPr>
      </p:pic>
      <p:pic>
        <p:nvPicPr>
          <p:cNvPr id="9" name="Image 8" descr="Une image contenant texte, Graphique, Police, graphisme&#10;&#10;Description générée automatiquement">
            <a:extLst>
              <a:ext uri="{FF2B5EF4-FFF2-40B4-BE49-F238E27FC236}">
                <a16:creationId xmlns:a16="http://schemas.microsoft.com/office/drawing/2014/main" id="{5A5BFAF6-8DD4-20AB-B333-AFAEB4062485}"/>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10939204" y="5175935"/>
            <a:ext cx="820074" cy="1247090"/>
          </a:xfrm>
          <a:prstGeom prst="rect">
            <a:avLst/>
          </a:prstGeom>
        </p:spPr>
      </p:pic>
    </p:spTree>
    <p:extLst>
      <p:ext uri="{BB962C8B-B14F-4D97-AF65-F5344CB8AC3E}">
        <p14:creationId xmlns:p14="http://schemas.microsoft.com/office/powerpoint/2010/main" val="3203063804"/>
      </p:ext>
    </p:extLst>
  </p:cSld>
  <p:clrMap bg1="lt1" tx1="dk1" bg2="lt2" tx2="dk2" accent1="accent1" accent2="accent2" accent3="accent3" accent4="accent4" accent5="accent5" accent6="accent6" hlink="hlink" folHlink="folHlink"/>
  <p:sldLayoutIdLst>
    <p:sldLayoutId id="21474856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55985"/>
      </p:ext>
    </p:extLst>
  </p:cSld>
  <p:clrMap bg1="lt1" tx1="dk1" bg2="lt2" tx2="dk2" accent1="accent1" accent2="accent2" accent3="accent3" accent4="accent4" accent5="accent5" accent6="accent6" hlink="hlink" folHlink="folHlink"/>
  <p:sldLayoutIdLst>
    <p:sldLayoutId id="21474839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338656C-CE09-AD4D-B10E-3FDCAE53EE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AC106498-655B-034C-B5F4-9CD44A6D76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endParaRPr lang="en-US"/>
          </a:p>
        </p:txBody>
      </p:sp>
      <p:sp>
        <p:nvSpPr>
          <p:cNvPr id="4" name="Espace réservé de la date 3">
            <a:extLst>
              <a:ext uri="{FF2B5EF4-FFF2-40B4-BE49-F238E27FC236}">
                <a16:creationId xmlns:a16="http://schemas.microsoft.com/office/drawing/2014/main" id="{350B4F83-20E7-B04B-82C6-8412658003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FA9EF-A4B4-4944-9DDA-C72863A3601A}" type="datetime1">
              <a:rPr lang="fr-FR" smtClean="0"/>
              <a:t>27/05/2024</a:t>
            </a:fld>
            <a:endParaRPr lang="en-US"/>
          </a:p>
        </p:txBody>
      </p:sp>
      <p:sp>
        <p:nvSpPr>
          <p:cNvPr id="5" name="Espace réservé du pied de page 4">
            <a:extLst>
              <a:ext uri="{FF2B5EF4-FFF2-40B4-BE49-F238E27FC236}">
                <a16:creationId xmlns:a16="http://schemas.microsoft.com/office/drawing/2014/main" id="{32EF40B6-DF88-3C40-8232-1AA375D3A9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Jean-Eric Aubert, EIPM May 7 2024</a:t>
            </a:r>
          </a:p>
        </p:txBody>
      </p:sp>
      <p:sp>
        <p:nvSpPr>
          <p:cNvPr id="6" name="Espace réservé du numéro de diapositive 5">
            <a:extLst>
              <a:ext uri="{FF2B5EF4-FFF2-40B4-BE49-F238E27FC236}">
                <a16:creationId xmlns:a16="http://schemas.microsoft.com/office/drawing/2014/main" id="{A88ABBD9-45E8-C74C-8D47-CCAED26D5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77146-FABA-6C46-80A1-D6AD3F0E811F}" type="slidenum">
              <a:rPr lang="en-US" smtClean="0"/>
              <a:t>‹#›</a:t>
            </a:fld>
            <a:endParaRPr lang="en-US"/>
          </a:p>
        </p:txBody>
      </p:sp>
    </p:spTree>
    <p:extLst>
      <p:ext uri="{BB962C8B-B14F-4D97-AF65-F5344CB8AC3E}">
        <p14:creationId xmlns:p14="http://schemas.microsoft.com/office/powerpoint/2010/main" val="2449547825"/>
      </p:ext>
    </p:extLst>
  </p:cSld>
  <p:clrMap bg1="lt1" tx1="dk1" bg2="lt2" tx2="dk2" accent1="accent1" accent2="accent2" accent3="accent3" accent4="accent4" accent5="accent5" accent6="accent6" hlink="hlink" folHlink="folHlink"/>
  <p:sldLayoutIdLst>
    <p:sldLayoutId id="2147485620" r:id="rId1"/>
    <p:sldLayoutId id="2147485623" r:id="rId2"/>
    <p:sldLayoutId id="2147483651" r:id="rId3"/>
    <p:sldLayoutId id="2147485624" r:id="rId4"/>
    <p:sldLayoutId id="2147483653" r:id="rId5"/>
    <p:sldLayoutId id="2147485621"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65AF5E85-9184-7E4A-B179-B5D44678A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073080459"/>
      </p:ext>
    </p:extLst>
  </p:cSld>
  <p:clrMap bg1="lt1" tx1="dk1" bg2="lt2" tx2="dk2" accent1="accent1" accent2="accent2" accent3="accent3" accent4="accent4" accent5="accent5" accent6="accent6" hlink="hlink" folHlink="folHlink"/>
  <p:sldLayoutIdLst>
    <p:sldLayoutId id="2147483654" r:id="rId1"/>
    <p:sldLayoutId id="2147483649" r:id="rId2"/>
  </p:sldLayoutIdLst>
  <p:hf hdr="0" dt="0"/>
  <p:txStyles>
    <p:titleStyle>
      <a:lvl1pPr algn="l" defTabSz="914400" rtl="0" eaLnBrk="1" latinLnBrk="0" hangingPunct="1">
        <a:lnSpc>
          <a:spcPct val="90000"/>
        </a:lnSpc>
        <a:spcBef>
          <a:spcPct val="0"/>
        </a:spcBef>
        <a:buNone/>
        <a:defRPr sz="4400" b="1" i="0" kern="1200" cap="all" baseline="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Image 15"/>
          <p:cNvPicPr/>
          <p:nvPr userDrawn="1"/>
        </p:nvPicPr>
        <p:blipFill>
          <a:blip r:embed="rId6"/>
          <a:stretch>
            <a:fillRect/>
          </a:stretch>
        </p:blipFill>
        <p:spPr>
          <a:xfrm>
            <a:off x="0" y="-189470"/>
            <a:ext cx="4330700" cy="3517900"/>
          </a:xfrm>
          <a:prstGeom prst="rect">
            <a:avLst/>
          </a:prstGeom>
        </p:spPr>
      </p:pic>
      <p:sp>
        <p:nvSpPr>
          <p:cNvPr id="2" name="Title Placeholder 1"/>
          <p:cNvSpPr>
            <a:spLocks noGrp="1"/>
          </p:cNvSpPr>
          <p:nvPr>
            <p:ph type="title"/>
          </p:nvPr>
        </p:nvSpPr>
        <p:spPr>
          <a:xfrm>
            <a:off x="810000" y="719999"/>
            <a:ext cx="10571998" cy="1473011"/>
          </a:xfrm>
          <a:prstGeom prst="rect">
            <a:avLst/>
          </a:prstGeom>
          <a:effectLst/>
        </p:spPr>
        <p:txBody>
          <a:bodyPr vert="horz" lIns="91440" tIns="45720" rIns="91440" bIns="45720" rtlCol="0" anchor="t" anchorCtr="0">
            <a:noAutofit/>
          </a:bodyPr>
          <a:lstStyle/>
          <a:p>
            <a:endParaRPr lang="en-US"/>
          </a:p>
        </p:txBody>
      </p:sp>
      <p:sp>
        <p:nvSpPr>
          <p:cNvPr id="5" name="Footer Placeholder 4"/>
          <p:cNvSpPr>
            <a:spLocks noGrp="1"/>
          </p:cNvSpPr>
          <p:nvPr>
            <p:ph type="ftr" sz="quarter" idx="3"/>
          </p:nvPr>
        </p:nvSpPr>
        <p:spPr>
          <a:xfrm>
            <a:off x="1084304" y="6041362"/>
            <a:ext cx="9951996" cy="365125"/>
          </a:xfrm>
          <a:prstGeom prst="rect">
            <a:avLst/>
          </a:prstGeom>
        </p:spPr>
        <p:txBody>
          <a:bodyPr vert="horz" lIns="91440" tIns="45720" rIns="91440" bIns="45720" rtlCol="0" anchor="b"/>
          <a:lstStyle>
            <a:lvl1pPr algn="l">
              <a:defRPr sz="900" baseline="0">
                <a:solidFill>
                  <a:schemeClr val="tx1"/>
                </a:solidFill>
                <a:latin typeface="Open Sans" charset="0"/>
              </a:defRPr>
            </a:lvl1pPr>
          </a:lstStyle>
          <a:p>
            <a:endParaRPr lang="en-US"/>
          </a:p>
        </p:txBody>
      </p:sp>
      <p:sp>
        <p:nvSpPr>
          <p:cNvPr id="14" name="Rectangle 13"/>
          <p:cNvSpPr/>
          <p:nvPr userDrawn="1"/>
        </p:nvSpPr>
        <p:spPr>
          <a:xfrm>
            <a:off x="11382000" y="6726194"/>
            <a:ext cx="810000" cy="131806"/>
          </a:xfrm>
          <a:prstGeom prst="rect">
            <a:avLst/>
          </a:prstGeom>
          <a:solidFill>
            <a:srgbClr val="0D2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9" name="Imag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1189" y="5764814"/>
            <a:ext cx="578811" cy="918219"/>
          </a:xfrm>
          <a:prstGeom prst="rect">
            <a:avLst/>
          </a:prstGeom>
        </p:spPr>
      </p:pic>
      <p:sp>
        <p:nvSpPr>
          <p:cNvPr id="20" name="Rectangle 19"/>
          <p:cNvSpPr/>
          <p:nvPr userDrawn="1"/>
        </p:nvSpPr>
        <p:spPr>
          <a:xfrm>
            <a:off x="-2589" y="1200150"/>
            <a:ext cx="609455" cy="48174"/>
          </a:xfrm>
          <a:prstGeom prst="rect">
            <a:avLst/>
          </a:prstGeom>
          <a:solidFill>
            <a:srgbClr val="0D2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lide Number Placeholder 5">
            <a:extLst>
              <a:ext uri="{FF2B5EF4-FFF2-40B4-BE49-F238E27FC236}">
                <a16:creationId xmlns:a16="http://schemas.microsoft.com/office/drawing/2014/main" id="{7AFB2AB3-142C-6E47-AAB6-ED694BA82257}"/>
              </a:ext>
            </a:extLst>
          </p:cNvPr>
          <p:cNvSpPr>
            <a:spLocks noGrp="1"/>
          </p:cNvSpPr>
          <p:nvPr>
            <p:ph type="sldNum" sz="quarter" idx="4"/>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52" r:id="rId3"/>
    <p:sldLayoutId id="2147483650" r:id="rId4"/>
  </p:sldLayoutIdLst>
  <p:hf hdr="0" dt="0"/>
  <p:txStyles>
    <p:titleStyle>
      <a:lvl1pPr algn="l" defTabSz="457200" rtl="0" eaLnBrk="1" latinLnBrk="0" hangingPunct="1">
        <a:spcBef>
          <a:spcPct val="0"/>
        </a:spcBef>
        <a:buNone/>
        <a:defRPr sz="4000" b="1" kern="1200" cap="all" baseline="0">
          <a:solidFill>
            <a:schemeClr val="bg2">
              <a:lumMod val="50000"/>
            </a:schemeClr>
          </a:solidFill>
          <a:latin typeface="Open Sans"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baseline="0">
          <a:solidFill>
            <a:schemeClr val="tx1"/>
          </a:solidFill>
          <a:effectLst/>
          <a:latin typeface="Open Sans" charset="0"/>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baseline="0">
          <a:solidFill>
            <a:schemeClr val="tx1"/>
          </a:solidFill>
          <a:effectLst/>
          <a:latin typeface="Open Sans" charset="0"/>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baseline="0">
          <a:solidFill>
            <a:schemeClr val="tx1"/>
          </a:solidFill>
          <a:effectLst/>
          <a:latin typeface="Open Sans" charset="0"/>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baseline="0">
          <a:solidFill>
            <a:schemeClr val="tx1"/>
          </a:solidFill>
          <a:effectLst/>
          <a:latin typeface="Open Sans" charset="0"/>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baseline="0">
          <a:solidFill>
            <a:schemeClr val="tx1"/>
          </a:solidFill>
          <a:effectLst/>
          <a:latin typeface="Open Sans" charset="0"/>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2BB1F4-AF8B-007C-F60D-31E35114E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BE"/>
          </a:p>
        </p:txBody>
      </p:sp>
      <p:sp>
        <p:nvSpPr>
          <p:cNvPr id="3" name="Espace réservé du texte 2">
            <a:extLst>
              <a:ext uri="{FF2B5EF4-FFF2-40B4-BE49-F238E27FC236}">
                <a16:creationId xmlns:a16="http://schemas.microsoft.com/office/drawing/2014/main" id="{5E4CD8F9-579A-9BE5-3749-1CACF054B9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BE"/>
          </a:p>
        </p:txBody>
      </p:sp>
      <p:sp>
        <p:nvSpPr>
          <p:cNvPr id="4" name="Espace réservé de la date 3">
            <a:extLst>
              <a:ext uri="{FF2B5EF4-FFF2-40B4-BE49-F238E27FC236}">
                <a16:creationId xmlns:a16="http://schemas.microsoft.com/office/drawing/2014/main" id="{AC58A358-EBF7-86C0-A6BE-BB4EA0B6B2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EDCA2-DC52-40DC-BEC3-06B373A66EF4}" type="datetimeFigureOut">
              <a:rPr lang="en-BE" smtClean="0"/>
              <a:t>05/27/2024</a:t>
            </a:fld>
            <a:endParaRPr lang="en-BE"/>
          </a:p>
        </p:txBody>
      </p:sp>
      <p:sp>
        <p:nvSpPr>
          <p:cNvPr id="5" name="Espace réservé du pied de page 4">
            <a:extLst>
              <a:ext uri="{FF2B5EF4-FFF2-40B4-BE49-F238E27FC236}">
                <a16:creationId xmlns:a16="http://schemas.microsoft.com/office/drawing/2014/main" id="{0E088D87-E0A6-57DF-BC7B-1DA5A65415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Espace réservé du numéro de diapositive 5">
            <a:extLst>
              <a:ext uri="{FF2B5EF4-FFF2-40B4-BE49-F238E27FC236}">
                <a16:creationId xmlns:a16="http://schemas.microsoft.com/office/drawing/2014/main" id="{1F863EC0-3365-C963-FE55-74D62A8E8B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5BB3A-8CB3-4989-BD34-D818B1814310}" type="slidenum">
              <a:rPr lang="en-BE" smtClean="0"/>
              <a:t>‹#›</a:t>
            </a:fld>
            <a:endParaRPr lang="en-BE"/>
          </a:p>
        </p:txBody>
      </p:sp>
    </p:spTree>
    <p:extLst>
      <p:ext uri="{BB962C8B-B14F-4D97-AF65-F5344CB8AC3E}">
        <p14:creationId xmlns:p14="http://schemas.microsoft.com/office/powerpoint/2010/main" val="1197682740"/>
      </p:ext>
    </p:extLst>
  </p:cSld>
  <p:clrMap bg1="lt1" tx1="dk1" bg2="lt2" tx2="dk2" accent1="accent1" accent2="accent2" accent3="accent3" accent4="accent4" accent5="accent5" accent6="accent6" hlink="hlink" folHlink="folHlink"/>
  <p:sldLayoutIdLst>
    <p:sldLayoutId id="21474856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67A2143-1ACD-7B4F-70E1-C8B8BFC58A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BE"/>
          </a:p>
        </p:txBody>
      </p:sp>
      <p:sp>
        <p:nvSpPr>
          <p:cNvPr id="3" name="Espace réservé du texte 2">
            <a:extLst>
              <a:ext uri="{FF2B5EF4-FFF2-40B4-BE49-F238E27FC236}">
                <a16:creationId xmlns:a16="http://schemas.microsoft.com/office/drawing/2014/main" id="{82F94C52-CD9F-79F9-FFBC-1A3D44BFF8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BE"/>
          </a:p>
        </p:txBody>
      </p:sp>
      <p:sp>
        <p:nvSpPr>
          <p:cNvPr id="4" name="Espace réservé de la date 3">
            <a:extLst>
              <a:ext uri="{FF2B5EF4-FFF2-40B4-BE49-F238E27FC236}">
                <a16:creationId xmlns:a16="http://schemas.microsoft.com/office/drawing/2014/main" id="{69185D71-75D1-1B3F-00A6-B1A381C21D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726A7-670B-44F9-91B6-A8424A565E55}" type="datetimeFigureOut">
              <a:rPr lang="en-BE" smtClean="0"/>
              <a:t>05/27/2024</a:t>
            </a:fld>
            <a:endParaRPr lang="en-BE"/>
          </a:p>
        </p:txBody>
      </p:sp>
      <p:sp>
        <p:nvSpPr>
          <p:cNvPr id="5" name="Espace réservé du pied de page 4">
            <a:extLst>
              <a:ext uri="{FF2B5EF4-FFF2-40B4-BE49-F238E27FC236}">
                <a16:creationId xmlns:a16="http://schemas.microsoft.com/office/drawing/2014/main" id="{031B21AD-8164-85F7-6A2A-DD0465DA16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Espace réservé du numéro de diapositive 5">
            <a:extLst>
              <a:ext uri="{FF2B5EF4-FFF2-40B4-BE49-F238E27FC236}">
                <a16:creationId xmlns:a16="http://schemas.microsoft.com/office/drawing/2014/main" id="{9431D830-C18C-C7F2-96F8-27CF9CB087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16B8A-5E30-4FFF-895A-923790DC63A0}" type="slidenum">
              <a:rPr lang="en-BE" smtClean="0"/>
              <a:t>‹#›</a:t>
            </a:fld>
            <a:endParaRPr lang="en-BE"/>
          </a:p>
        </p:txBody>
      </p:sp>
    </p:spTree>
    <p:extLst>
      <p:ext uri="{BB962C8B-B14F-4D97-AF65-F5344CB8AC3E}">
        <p14:creationId xmlns:p14="http://schemas.microsoft.com/office/powerpoint/2010/main" val="3464034969"/>
      </p:ext>
    </p:extLst>
  </p:cSld>
  <p:clrMap bg1="lt1" tx1="dk1" bg2="lt2" tx2="dk2" accent1="accent1" accent2="accent2" accent3="accent3" accent4="accent4" accent5="accent5" accent6="accent6" hlink="hlink" folHlink="folHlink"/>
  <p:sldLayoutIdLst>
    <p:sldLayoutId id="21474856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EEB7BB-2B9B-9EA4-A220-B2AD9265F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BE"/>
          </a:p>
        </p:txBody>
      </p:sp>
      <p:sp>
        <p:nvSpPr>
          <p:cNvPr id="3" name="Espace réservé du texte 2">
            <a:extLst>
              <a:ext uri="{FF2B5EF4-FFF2-40B4-BE49-F238E27FC236}">
                <a16:creationId xmlns:a16="http://schemas.microsoft.com/office/drawing/2014/main" id="{93BC9719-E862-F3AF-2C9D-C98EB1D6E7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BE"/>
          </a:p>
        </p:txBody>
      </p:sp>
      <p:sp>
        <p:nvSpPr>
          <p:cNvPr id="4" name="Espace réservé de la date 3">
            <a:extLst>
              <a:ext uri="{FF2B5EF4-FFF2-40B4-BE49-F238E27FC236}">
                <a16:creationId xmlns:a16="http://schemas.microsoft.com/office/drawing/2014/main" id="{FDF671EC-5457-9474-C7BC-3A38A27E61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32F6D-0ED0-4E46-BF16-1B0C95E3A7F8}" type="datetimeFigureOut">
              <a:rPr lang="en-BE" smtClean="0"/>
              <a:t>05/27/2024</a:t>
            </a:fld>
            <a:endParaRPr lang="en-BE"/>
          </a:p>
        </p:txBody>
      </p:sp>
      <p:sp>
        <p:nvSpPr>
          <p:cNvPr id="5" name="Espace réservé du pied de page 4">
            <a:extLst>
              <a:ext uri="{FF2B5EF4-FFF2-40B4-BE49-F238E27FC236}">
                <a16:creationId xmlns:a16="http://schemas.microsoft.com/office/drawing/2014/main" id="{D40E2F79-E0FE-8C0E-FA49-9E2758D9F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Espace réservé du numéro de diapositive 5">
            <a:extLst>
              <a:ext uri="{FF2B5EF4-FFF2-40B4-BE49-F238E27FC236}">
                <a16:creationId xmlns:a16="http://schemas.microsoft.com/office/drawing/2014/main" id="{69C37749-C449-79CF-6BB4-D85F61F27A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74A896-4265-4856-BE56-664C85830F54}" type="slidenum">
              <a:rPr lang="en-BE" smtClean="0"/>
              <a:t>‹#›</a:t>
            </a:fld>
            <a:endParaRPr lang="en-BE"/>
          </a:p>
        </p:txBody>
      </p:sp>
      <p:sp>
        <p:nvSpPr>
          <p:cNvPr id="7" name="Rectangle 6">
            <a:extLst>
              <a:ext uri="{FF2B5EF4-FFF2-40B4-BE49-F238E27FC236}">
                <a16:creationId xmlns:a16="http://schemas.microsoft.com/office/drawing/2014/main" id="{BA1EC1A2-8EA6-456D-14A7-3B6EC96C5486}"/>
              </a:ext>
            </a:extLst>
          </p:cNvPr>
          <p:cNvSpPr/>
          <p:nvPr userDrawn="1"/>
        </p:nvSpPr>
        <p:spPr>
          <a:xfrm>
            <a:off x="0" y="0"/>
            <a:ext cx="12192000" cy="6857988"/>
          </a:xfrm>
          <a:prstGeom prst="rect">
            <a:avLst/>
          </a:prstGeom>
          <a:solidFill>
            <a:srgbClr val="003399"/>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8" name="object 4">
            <a:extLst>
              <a:ext uri="{FF2B5EF4-FFF2-40B4-BE49-F238E27FC236}">
                <a16:creationId xmlns:a16="http://schemas.microsoft.com/office/drawing/2014/main" id="{9D91DC0A-F564-F382-EF16-F39C6BC7FDBE}"/>
              </a:ext>
            </a:extLst>
          </p:cNvPr>
          <p:cNvPicPr/>
          <p:nvPr userDrawn="1"/>
        </p:nvPicPr>
        <p:blipFill>
          <a:blip r:embed="rId8" cstate="print"/>
          <a:stretch>
            <a:fillRect/>
          </a:stretch>
        </p:blipFill>
        <p:spPr>
          <a:xfrm>
            <a:off x="9686409" y="0"/>
            <a:ext cx="2505591" cy="2465992"/>
          </a:xfrm>
          <a:prstGeom prst="rect">
            <a:avLst/>
          </a:prstGeom>
        </p:spPr>
      </p:pic>
      <p:pic>
        <p:nvPicPr>
          <p:cNvPr id="9" name="object 5">
            <a:extLst>
              <a:ext uri="{FF2B5EF4-FFF2-40B4-BE49-F238E27FC236}">
                <a16:creationId xmlns:a16="http://schemas.microsoft.com/office/drawing/2014/main" id="{1711400C-8AFA-A769-1BE6-C3542810FB6B}"/>
              </a:ext>
            </a:extLst>
          </p:cNvPr>
          <p:cNvPicPr/>
          <p:nvPr userDrawn="1"/>
        </p:nvPicPr>
        <p:blipFill>
          <a:blip r:embed="rId9" cstate="print"/>
          <a:stretch>
            <a:fillRect/>
          </a:stretch>
        </p:blipFill>
        <p:spPr>
          <a:xfrm>
            <a:off x="0" y="4392005"/>
            <a:ext cx="2505591" cy="2465995"/>
          </a:xfrm>
          <a:prstGeom prst="rect">
            <a:avLst/>
          </a:prstGeom>
        </p:spPr>
      </p:pic>
      <p:pic>
        <p:nvPicPr>
          <p:cNvPr id="10" name="Image 9" descr="Une image contenant texte, Graphique, Police, graphisme&#10;&#10;Description générée automatiquement">
            <a:extLst>
              <a:ext uri="{FF2B5EF4-FFF2-40B4-BE49-F238E27FC236}">
                <a16:creationId xmlns:a16="http://schemas.microsoft.com/office/drawing/2014/main" id="{47EF96AB-FA61-110F-0E7C-2FCBC656E3C3}"/>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a:xfrm>
            <a:off x="10958705" y="5175935"/>
            <a:ext cx="781071" cy="1187779"/>
          </a:xfrm>
          <a:prstGeom prst="rect">
            <a:avLst/>
          </a:prstGeom>
        </p:spPr>
      </p:pic>
    </p:spTree>
    <p:extLst>
      <p:ext uri="{BB962C8B-B14F-4D97-AF65-F5344CB8AC3E}">
        <p14:creationId xmlns:p14="http://schemas.microsoft.com/office/powerpoint/2010/main" val="400862694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74" r:id="rId3"/>
    <p:sldLayoutId id="2147483663" r:id="rId4"/>
    <p:sldLayoutId id="2147483664" r:id="rId5"/>
    <p:sldLayoutId id="214748561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AE0EF8C-489B-2F54-2223-D13CFE4FBC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BE"/>
          </a:p>
        </p:txBody>
      </p:sp>
      <p:sp>
        <p:nvSpPr>
          <p:cNvPr id="3" name="Espace réservé du texte 2">
            <a:extLst>
              <a:ext uri="{FF2B5EF4-FFF2-40B4-BE49-F238E27FC236}">
                <a16:creationId xmlns:a16="http://schemas.microsoft.com/office/drawing/2014/main" id="{809C9A06-5FF7-DA05-4293-040F3895A0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BE"/>
          </a:p>
        </p:txBody>
      </p:sp>
      <p:sp>
        <p:nvSpPr>
          <p:cNvPr id="4" name="Espace réservé de la date 3">
            <a:extLst>
              <a:ext uri="{FF2B5EF4-FFF2-40B4-BE49-F238E27FC236}">
                <a16:creationId xmlns:a16="http://schemas.microsoft.com/office/drawing/2014/main" id="{D9451593-D555-AEF8-FA29-0559879A0B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F59FB-538C-41B2-83CC-3ADEBB5AF5AD}" type="datetimeFigureOut">
              <a:rPr lang="en-BE" smtClean="0"/>
              <a:t>05/27/2024</a:t>
            </a:fld>
            <a:endParaRPr lang="en-BE"/>
          </a:p>
        </p:txBody>
      </p:sp>
      <p:sp>
        <p:nvSpPr>
          <p:cNvPr id="5" name="Espace réservé du pied de page 4">
            <a:extLst>
              <a:ext uri="{FF2B5EF4-FFF2-40B4-BE49-F238E27FC236}">
                <a16:creationId xmlns:a16="http://schemas.microsoft.com/office/drawing/2014/main" id="{E80E8B01-6192-B8E7-24C9-9007F5C7A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Espace réservé du numéro de diapositive 5">
            <a:extLst>
              <a:ext uri="{FF2B5EF4-FFF2-40B4-BE49-F238E27FC236}">
                <a16:creationId xmlns:a16="http://schemas.microsoft.com/office/drawing/2014/main" id="{701B6B08-A57F-DE04-546C-EF1B1E7B7C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78874-FF70-4AF2-8B5C-524E8D7C1352}" type="slidenum">
              <a:rPr lang="en-BE" smtClean="0"/>
              <a:t>‹#›</a:t>
            </a:fld>
            <a:endParaRPr lang="en-BE"/>
          </a:p>
        </p:txBody>
      </p:sp>
    </p:spTree>
    <p:extLst>
      <p:ext uri="{BB962C8B-B14F-4D97-AF65-F5344CB8AC3E}">
        <p14:creationId xmlns:p14="http://schemas.microsoft.com/office/powerpoint/2010/main" val="2169320504"/>
      </p:ext>
    </p:extLst>
  </p:cSld>
  <p:clrMap bg1="lt1" tx1="dk1" bg2="lt2" tx2="dk2" accent1="accent1" accent2="accent2" accent3="accent3" accent4="accent4" accent5="accent5" accent6="accent6" hlink="hlink" folHlink="folHlink"/>
  <p:sldLayoutIdLst>
    <p:sldLayoutId id="2147485626" r:id="rId1"/>
    <p:sldLayoutId id="2147485625" r:id="rId2"/>
    <p:sldLayoutId id="2147483673" r:id="rId3"/>
    <p:sldLayoutId id="214748367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50589-9088-42EA-BCF5-E65314CA8C6E}" type="datetimeFigureOut">
              <a:rPr lang="sv-SE" smtClean="0"/>
              <a:t>2024-05-27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4B53E-2B79-4D1D-BCB2-6B25BB5F17CC}" type="slidenum">
              <a:rPr lang="sv-SE" smtClean="0"/>
              <a:t>‹#›</a:t>
            </a:fld>
            <a:endParaRPr lang="sv-SE"/>
          </a:p>
        </p:txBody>
      </p:sp>
    </p:spTree>
    <p:extLst>
      <p:ext uri="{BB962C8B-B14F-4D97-AF65-F5344CB8AC3E}">
        <p14:creationId xmlns:p14="http://schemas.microsoft.com/office/powerpoint/2010/main" val="21111038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5612" r:id="rId10"/>
    <p:sldLayoutId id="2147483686" r:id="rId11"/>
    <p:sldLayoutId id="2147483687" r:id="rId12"/>
    <p:sldLayoutId id="2147483688"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4809300-5515-48A2-A8F0-BB0676E33753}" type="datetimeFigureOut">
              <a:rPr lang="en-US" smtClean="0"/>
              <a:t>5/27/2024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DE10160-2E2D-4C2A-BF55-74FDC81028D0}" type="slidenum">
              <a:rPr lang="en-US" smtClean="0"/>
              <a:t>‹#›</a:t>
            </a:fld>
            <a:endParaRPr lang="en-US"/>
          </a:p>
        </p:txBody>
      </p:sp>
    </p:spTree>
    <p:extLst>
      <p:ext uri="{BB962C8B-B14F-4D97-AF65-F5344CB8AC3E}">
        <p14:creationId xmlns:p14="http://schemas.microsoft.com/office/powerpoint/2010/main" val="1710987367"/>
      </p:ext>
    </p:extLst>
  </p:cSld>
  <p:clrMap bg1="lt1" tx1="dk1" bg2="lt2" tx2="dk2" accent1="accent1" accent2="accent2" accent3="accent3" accent4="accent4" accent5="accent5" accent6="accent6" hlink="hlink" folHlink="folHlink"/>
  <p:sldLayoutIdLst>
    <p:sldLayoutId id="2147483662" r:id="rId1"/>
    <p:sldLayoutId id="2147483661" r:id="rId2"/>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986196"/>
      </p:ext>
    </p:extLst>
  </p:cSld>
  <p:clrMap bg1="lt1" tx1="dk1" bg2="lt2" tx2="dk2" accent1="accent1" accent2="accent2" accent3="accent3" accent4="accent4" accent5="accent5" accent6="accent6" hlink="hlink" folHlink="folHlink"/>
  <p:sldLayoutIdLst>
    <p:sldLayoutId id="2147483685" r:id="rId1"/>
    <p:sldLayoutId id="2147483795" r:id="rId2"/>
    <p:sldLayoutId id="2147485575" r:id="rId3"/>
    <p:sldLayoutId id="2147483776" r:id="rId4"/>
    <p:sldLayoutId id="2147483792" r:id="rId5"/>
    <p:sldLayoutId id="2147483777" r:id="rId6"/>
    <p:sldLayoutId id="2147485574" r:id="rId7"/>
  </p:sldLayoutIdLst>
  <p:txStyles>
    <p:title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663791"/>
      </p:ext>
    </p:extLst>
  </p:cSld>
  <p:clrMap bg1="lt1" tx1="dk1" bg2="lt2" tx2="dk2" accent1="accent1" accent2="accent2" accent3="accent3" accent4="accent4" accent5="accent5" accent6="accent6" hlink="hlink" folHlink="folHlink"/>
  <p:sldLayoutIdLst>
    <p:sldLayoutId id="2147485274" r:id="rId1"/>
    <p:sldLayoutId id="2147485290" r:id="rId2"/>
    <p:sldLayoutId id="2147485611" r:id="rId3"/>
    <p:sldLayoutId id="2147484546" r:id="rId4"/>
  </p:sldLayoutIdLst>
  <p:hf hdr="0" dt="0"/>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fif"/><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23.png"/><Relationship Id="rId7"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38.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59.png"/><Relationship Id="rId4" Type="http://schemas.openxmlformats.org/officeDocument/2006/relationships/image" Target="../media/image126.svg"/><Relationship Id="rId9" Type="http://schemas.openxmlformats.org/officeDocument/2006/relationships/image" Target="../media/image148.png"/></Relationships>
</file>

<file path=ppt/slides/_rels/slide10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4.xml"/><Relationship Id="rId1" Type="http://schemas.openxmlformats.org/officeDocument/2006/relationships/slideLayout" Target="../slideLayouts/slideLayout31.xml"/><Relationship Id="rId5" Type="http://schemas.openxmlformats.org/officeDocument/2006/relationships/image" Target="../media/image59.png"/><Relationship Id="rId4" Type="http://schemas.openxmlformats.org/officeDocument/2006/relationships/image" Target="../media/image15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3.xml"/></Relationships>
</file>

<file path=ppt/slides/_rels/slide10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10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cid:18f4a180b8028139a351" TargetMode="External"/><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hyperlink" Target="https://www.fct.pt/en/fct-celebra-protocolos-com-ces-e-acm-para-investigacao-em-areas-sociais/" TargetMode="External"/><Relationship Id="rId7" Type="http://schemas.openxmlformats.org/officeDocument/2006/relationships/image" Target="../media/image40.png"/><Relationship Id="rId2" Type="http://schemas.openxmlformats.org/officeDocument/2006/relationships/hyperlink" Target="https://www.fct.pt/en/sobre/politicas-e-estrategias/agendas-tematicas/" TargetMode="External"/><Relationship Id="rId1" Type="http://schemas.openxmlformats.org/officeDocument/2006/relationships/slideLayout" Target="../slideLayouts/slideLayout59.xml"/><Relationship Id="rId6" Type="http://schemas.openxmlformats.org/officeDocument/2006/relationships/image" Target="../media/image151.png"/><Relationship Id="rId5" Type="http://schemas.openxmlformats.org/officeDocument/2006/relationships/hyperlink" Target="https://www.fct.pt/en/fct-e-gee-e-lancam-premio-impacto-da-ciencia-na-economia-e-na-sociedade-em-portugal/" TargetMode="External"/><Relationship Id="rId4" Type="http://schemas.openxmlformats.org/officeDocument/2006/relationships/hyperlink" Target="https://www.fct.pt/en/science4policy-concurso-de-estudos-de-ciencias-para-as-politicas-publicas/"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2.png"/><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energy-shifts.eu/wp-content/uploads/2019/11/Energy-SHIFTS_D1.4_SET-Plan_Scoping-guide.pdf" TargetMode="External"/><Relationship Id="rId1" Type="http://schemas.openxmlformats.org/officeDocument/2006/relationships/slideLayout" Target="../slideLayouts/slideLayout58.xml"/></Relationships>
</file>

<file path=ppt/slides/_rels/slide11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9.xml"/><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1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5.png"/><Relationship Id="rId1" Type="http://schemas.openxmlformats.org/officeDocument/2006/relationships/slideLayout" Target="../slideLayouts/slideLayout58.xml"/></Relationships>
</file>

<file path=ppt/slides/_rels/slide11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svg"/><Relationship Id="rId7" Type="http://schemas.openxmlformats.org/officeDocument/2006/relationships/image" Target="../media/image161.svg"/><Relationship Id="rId2" Type="http://schemas.openxmlformats.org/officeDocument/2006/relationships/image" Target="../media/image156.png"/><Relationship Id="rId1" Type="http://schemas.openxmlformats.org/officeDocument/2006/relationships/slideLayout" Target="../slideLayouts/slideLayout58.xml"/><Relationship Id="rId6" Type="http://schemas.openxmlformats.org/officeDocument/2006/relationships/image" Target="../media/image160.png"/><Relationship Id="rId5" Type="http://schemas.openxmlformats.org/officeDocument/2006/relationships/image" Target="../media/image159.svg"/><Relationship Id="rId10" Type="http://schemas.openxmlformats.org/officeDocument/2006/relationships/image" Target="../media/image40.png"/><Relationship Id="rId4" Type="http://schemas.openxmlformats.org/officeDocument/2006/relationships/image" Target="../media/image158.png"/><Relationship Id="rId9" Type="http://schemas.openxmlformats.org/officeDocument/2006/relationships/image" Target="../media/image163.svg"/></Relationships>
</file>

<file path=ppt/slides/_rels/slide11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64.png"/><Relationship Id="rId1" Type="http://schemas.openxmlformats.org/officeDocument/2006/relationships/slideLayout" Target="../slideLayouts/slideLayout59.xml"/><Relationship Id="rId4" Type="http://schemas.openxmlformats.org/officeDocument/2006/relationships/image" Target="../media/image40.png"/></Relationships>
</file>

<file path=ppt/slides/_rels/slide118.xml.rels><?xml version="1.0" encoding="UTF-8" standalone="yes"?>
<Relationships xmlns="http://schemas.openxmlformats.org/package/2006/relationships"><Relationship Id="rId8" Type="http://schemas.openxmlformats.org/officeDocument/2006/relationships/hyperlink" Target="https://scieur.org/maap" TargetMode="External"/><Relationship Id="rId3" Type="http://schemas.openxmlformats.org/officeDocument/2006/relationships/image" Target="../media/image165.png"/><Relationship Id="rId7" Type="http://schemas.openxmlformats.org/officeDocument/2006/relationships/hyperlink" Target="https://scieur.org/strategy" TargetMode="External"/><Relationship Id="rId2" Type="http://schemas.openxmlformats.org/officeDocument/2006/relationships/notesSlide" Target="../notesSlides/notesSlide37.xml"/><Relationship Id="rId1" Type="http://schemas.openxmlformats.org/officeDocument/2006/relationships/slideLayout" Target="../slideLayouts/slideLayout59.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 Id="rId9" Type="http://schemas.openxmlformats.org/officeDocument/2006/relationships/image" Target="../media/image40.png"/></Relationships>
</file>

<file path=ppt/slides/_rels/slide1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8" Type="http://schemas.openxmlformats.org/officeDocument/2006/relationships/image" Target="../media/image174.svg"/><Relationship Id="rId13" Type="http://schemas.openxmlformats.org/officeDocument/2006/relationships/image" Target="../media/image40.png"/><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8.svg"/><Relationship Id="rId2" Type="http://schemas.openxmlformats.org/officeDocument/2006/relationships/hyperlink" Target="https://data.consilium.europa.eu/doc/document/ST-16450-2023-INIT/en/pdf" TargetMode="External"/><Relationship Id="rId1" Type="http://schemas.openxmlformats.org/officeDocument/2006/relationships/slideLayout" Target="../slideLayouts/slideLayout59.xml"/><Relationship Id="rId6" Type="http://schemas.openxmlformats.org/officeDocument/2006/relationships/image" Target="../media/image172.svg"/><Relationship Id="rId11" Type="http://schemas.openxmlformats.org/officeDocument/2006/relationships/image" Target="../media/image177.png"/><Relationship Id="rId5" Type="http://schemas.openxmlformats.org/officeDocument/2006/relationships/image" Target="../media/image171.png"/><Relationship Id="rId10" Type="http://schemas.openxmlformats.org/officeDocument/2006/relationships/image" Target="../media/image176.svg"/><Relationship Id="rId4" Type="http://schemas.openxmlformats.org/officeDocument/2006/relationships/image" Target="../media/image170.svg"/><Relationship Id="rId9" Type="http://schemas.openxmlformats.org/officeDocument/2006/relationships/image" Target="../media/image175.png"/></Relationships>
</file>

<file path=ppt/slides/_rels/slide121.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svg"/><Relationship Id="rId7" Type="http://schemas.openxmlformats.org/officeDocument/2006/relationships/image" Target="../media/image161.svg"/><Relationship Id="rId2" Type="http://schemas.openxmlformats.org/officeDocument/2006/relationships/image" Target="../media/image156.png"/><Relationship Id="rId1" Type="http://schemas.openxmlformats.org/officeDocument/2006/relationships/slideLayout" Target="../slideLayouts/slideLayout58.xml"/><Relationship Id="rId6" Type="http://schemas.openxmlformats.org/officeDocument/2006/relationships/image" Target="../media/image160.png"/><Relationship Id="rId5" Type="http://schemas.openxmlformats.org/officeDocument/2006/relationships/image" Target="../media/image159.svg"/><Relationship Id="rId10" Type="http://schemas.openxmlformats.org/officeDocument/2006/relationships/image" Target="../media/image40.png"/><Relationship Id="rId4" Type="http://schemas.openxmlformats.org/officeDocument/2006/relationships/image" Target="../media/image158.png"/><Relationship Id="rId9" Type="http://schemas.openxmlformats.org/officeDocument/2006/relationships/image" Target="../media/image163.svg"/></Relationships>
</file>

<file path=ppt/slides/_rels/slide1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hyperlink" Target="https://www.hrb.ie/data-collections-evidence/hrb-evidence-centre/" TargetMode="External"/><Relationship Id="rId1" Type="http://schemas.openxmlformats.org/officeDocument/2006/relationships/slideLayout" Target="../slideLayouts/slideLayout58.xml"/><Relationship Id="rId4" Type="http://schemas.openxmlformats.org/officeDocument/2006/relationships/image" Target="../media/image40.png"/></Relationships>
</file>

<file path=ppt/slides/_rels/slide124.xml.rels><?xml version="1.0" encoding="UTF-8" standalone="yes"?>
<Relationships xmlns="http://schemas.openxmlformats.org/package/2006/relationships"><Relationship Id="rId3" Type="http://schemas.openxmlformats.org/officeDocument/2006/relationships/hyperlink" Target="https://www.csic.es/es/actualidad-del-csic/el-csic-lanza-el-programa-ciceron-para-mostrar-la-investigacion-de-sus-laboratorios-al-servicio-de-la-sociedad" TargetMode="External"/><Relationship Id="rId7" Type="http://schemas.openxmlformats.org/officeDocument/2006/relationships/image" Target="../media/image40.png"/><Relationship Id="rId2" Type="http://schemas.openxmlformats.org/officeDocument/2006/relationships/hyperlink" Target="https://digital.csic.es/" TargetMode="External"/><Relationship Id="rId1" Type="http://schemas.openxmlformats.org/officeDocument/2006/relationships/slideLayout" Target="../slideLayouts/slideLayout58.xml"/><Relationship Id="rId6" Type="http://schemas.openxmlformats.org/officeDocument/2006/relationships/image" Target="../media/image180.png"/><Relationship Id="rId5" Type="http://schemas.openxmlformats.org/officeDocument/2006/relationships/hyperlink" Target="https://www.csic.es/es/investigacion/conexiones-csic-y-libros-blancos-desafios-2030/conexiones-csic" TargetMode="External"/><Relationship Id="rId4" Type="http://schemas.openxmlformats.org/officeDocument/2006/relationships/hyperlink" Target="https://www.csic.es/es/investigacion/plataformas-tematicas-interdisciplinares"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ukri.org/what-we-offer/supporting-collaboration/partnerships-nerc/ride-forum/" TargetMode="External"/><Relationship Id="rId2" Type="http://schemas.openxmlformats.org/officeDocument/2006/relationships/hyperlink" Target="https://www.cecan.ac.uk/" TargetMode="External"/><Relationship Id="rId1" Type="http://schemas.openxmlformats.org/officeDocument/2006/relationships/slideLayout" Target="../slideLayouts/slideLayout59.xml"/><Relationship Id="rId5" Type="http://schemas.openxmlformats.org/officeDocument/2006/relationships/image" Target="../media/image40.png"/><Relationship Id="rId4" Type="http://schemas.openxmlformats.org/officeDocument/2006/relationships/image" Target="../media/image181.png"/></Relationships>
</file>

<file path=ppt/slides/_rels/slide1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127.xml.rels><?xml version="1.0" encoding="UTF-8" standalone="yes"?>
<Relationships xmlns="http://schemas.openxmlformats.org/package/2006/relationships"><Relationship Id="rId3" Type="http://schemas.openxmlformats.org/officeDocument/2006/relationships/hyperlink" Target="https://environmentalevidence.org/information-for-authors/guidelines-for-authors/" TargetMode="External"/><Relationship Id="rId2" Type="http://schemas.openxmlformats.org/officeDocument/2006/relationships/hyperlink" Target="https://formas.se/en/start-page/about-formas/how-formas-is-governed/the-council-for-evidence-based-environmental-analysis.html" TargetMode="External"/><Relationship Id="rId1" Type="http://schemas.openxmlformats.org/officeDocument/2006/relationships/slideLayout" Target="../slideLayouts/slideLayout58.xml"/><Relationship Id="rId5" Type="http://schemas.openxmlformats.org/officeDocument/2006/relationships/image" Target="../media/image40.png"/><Relationship Id="rId4" Type="http://schemas.openxmlformats.org/officeDocument/2006/relationships/image" Target="../media/image182.png"/></Relationships>
</file>

<file path=ppt/slides/_rels/slide1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scienceeurope.org/media/kwlklp0o/2021nov08_sci4net0_calltoaction.pdf" TargetMode="External"/><Relationship Id="rId7" Type="http://schemas.openxmlformats.org/officeDocument/2006/relationships/hyperlink" Target="https://www.scienceeurope.org/media/kyqmg1rg/202404_se_guidance_on_science_for_policy.pdf" TargetMode="External"/><Relationship Id="rId2" Type="http://schemas.openxmlformats.org/officeDocument/2006/relationships/hyperlink" Target="https://scienceeurope.org/media/z5gmrp15/se_sac_symposium_report_2016_final.pdf" TargetMode="External"/><Relationship Id="rId1" Type="http://schemas.openxmlformats.org/officeDocument/2006/relationships/slideLayout" Target="../slideLayouts/slideLayout58.xml"/><Relationship Id="rId6" Type="http://schemas.openxmlformats.org/officeDocument/2006/relationships/hyperlink" Target="https://scienceeurope.org/our-resources/interdisciplinarity-for-net-zero/" TargetMode="External"/><Relationship Id="rId5" Type="http://schemas.openxmlformats.org/officeDocument/2006/relationships/hyperlink" Target="https://www.scienceeurope.org/our-resources/science-policy-in-action-insights-for-the-green-and-digital-transition/" TargetMode="External"/><Relationship Id="rId4" Type="http://schemas.openxmlformats.org/officeDocument/2006/relationships/hyperlink" Target="https://scienceeurope.org/media/a0ln0eqm/202302-position-horizon-europe.pdf"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mailto:Lidia.Borrell-Damian@scienceeurope.org" TargetMode="Externa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tiff"/><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8.tiff"/></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tiff"/></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40.png"/><Relationship Id="rId2" Type="http://schemas.openxmlformats.org/officeDocument/2006/relationships/image" Target="../media/image66.png"/><Relationship Id="rId1" Type="http://schemas.openxmlformats.org/officeDocument/2006/relationships/slideLayout" Target="../slideLayouts/slideLayout15.xml"/><Relationship Id="rId6" Type="http://schemas.openxmlformats.org/officeDocument/2006/relationships/image" Target="../media/image70.jpeg"/><Relationship Id="rId5" Type="http://schemas.openxmlformats.org/officeDocument/2006/relationships/image" Target="../media/image69.tiff"/><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1.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png"/><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73.jpeg"/><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75.png"/><Relationship Id="rId4" Type="http://schemas.microsoft.com/office/2007/relationships/hdphoto" Target="../media/hdphoto1.wdp"/><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9.png"/><Relationship Id="rId7"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3.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85.png"/><Relationship Id="rId5" Type="http://schemas.openxmlformats.org/officeDocument/2006/relationships/image" Target="../media/image84.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7.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tiff"/><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png"/><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1.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10.xml"/><Relationship Id="rId2" Type="http://schemas.openxmlformats.org/officeDocument/2006/relationships/image" Target="../media/image93.tiff"/><Relationship Id="rId1" Type="http://schemas.openxmlformats.org/officeDocument/2006/relationships/slideLayout" Target="../slideLayouts/slideLayout15.xml"/><Relationship Id="rId6" Type="http://schemas.openxmlformats.org/officeDocument/2006/relationships/chart" Target="../charts/chart4.xml"/><Relationship Id="rId11" Type="http://schemas.openxmlformats.org/officeDocument/2006/relationships/chart" Target="../charts/chart9.xml"/><Relationship Id="rId5" Type="http://schemas.openxmlformats.org/officeDocument/2006/relationships/chart" Target="../charts/chart3.xml"/><Relationship Id="rId15" Type="http://schemas.openxmlformats.org/officeDocument/2006/relationships/image" Target="../media/image59.png"/><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 Id="rId14" Type="http://schemas.openxmlformats.org/officeDocument/2006/relationships/chart" Target="../charts/char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tiff"/><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6.xml"/><Relationship Id="rId6" Type="http://schemas.openxmlformats.org/officeDocument/2006/relationships/image" Target="../media/image40.png"/><Relationship Id="rId5" Type="http://schemas.openxmlformats.org/officeDocument/2006/relationships/image" Target="../media/image64.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7.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8.tiff"/><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mapping-humanities.dk/" TargetMode="External"/><Relationship Id="rId7" Type="http://schemas.openxmlformats.org/officeDocument/2006/relationships/image" Target="../media/image40.png"/><Relationship Id="rId2" Type="http://schemas.openxmlformats.org/officeDocument/2006/relationships/hyperlink" Target="mailto:davidp@hum.aau.dk" TargetMode="External"/><Relationship Id="rId1" Type="http://schemas.openxmlformats.org/officeDocument/2006/relationships/slideLayout" Target="../slideLayouts/slideLayout1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cid:18f4a180b8028139a351" TargetMode="External"/><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fif"/><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i2insights.org/2021/01/05/cross-disciplinarity-illuminates-unknown-unknowns/comment-page-1/#comment-30503" TargetMode="Externa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9.xml"/><Relationship Id="rId5" Type="http://schemas.openxmlformats.org/officeDocument/2006/relationships/image" Target="../media/image40.png"/><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cid:18f4a180b8028139a351" TargetMode="External"/><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40.png"/><Relationship Id="rId5" Type="http://schemas.openxmlformats.org/officeDocument/2006/relationships/image" Target="../media/image107.svg"/><Relationship Id="rId4" Type="http://schemas.openxmlformats.org/officeDocument/2006/relationships/image" Target="../media/image106.png"/></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40.png"/><Relationship Id="rId5" Type="http://schemas.openxmlformats.org/officeDocument/2006/relationships/image" Target="../media/image107.svg"/><Relationship Id="rId4" Type="http://schemas.openxmlformats.org/officeDocument/2006/relationships/image" Target="../media/image106.png"/></Relationships>
</file>

<file path=ppt/slides/_rels/slide7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40.png"/><Relationship Id="rId4" Type="http://schemas.openxmlformats.org/officeDocument/2006/relationships/image" Target="../media/image110.jpg"/></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40.png"/><Relationship Id="rId5" Type="http://schemas.openxmlformats.org/officeDocument/2006/relationships/image" Target="../media/image113.svg"/><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4.jpeg"/><Relationship Id="rId7" Type="http://schemas.openxmlformats.org/officeDocument/2006/relationships/image" Target="../media/image116.sv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115.png"/><Relationship Id="rId5" Type="http://schemas.openxmlformats.org/officeDocument/2006/relationships/image" Target="../media/image113.svg"/><Relationship Id="rId4" Type="http://schemas.openxmlformats.org/officeDocument/2006/relationships/image" Target="../media/image112.png"/></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59.png"/><Relationship Id="rId4" Type="http://schemas.openxmlformats.org/officeDocument/2006/relationships/image" Target="../media/image118.jpeg"/></Relationships>
</file>

<file path=ppt/slides/_rels/slide8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19.jpeg"/><Relationship Id="rId7" Type="http://schemas.openxmlformats.org/officeDocument/2006/relationships/image" Target="../media/image116.sv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115.png"/><Relationship Id="rId5" Type="http://schemas.openxmlformats.org/officeDocument/2006/relationships/image" Target="../media/image113.svg"/><Relationship Id="rId10" Type="http://schemas.openxmlformats.org/officeDocument/2006/relationships/image" Target="../media/image40.png"/><Relationship Id="rId4" Type="http://schemas.openxmlformats.org/officeDocument/2006/relationships/image" Target="../media/image112.png"/><Relationship Id="rId9" Type="http://schemas.openxmlformats.org/officeDocument/2006/relationships/image" Target="../media/image107.svg"/></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40.png"/><Relationship Id="rId5" Type="http://schemas.openxmlformats.org/officeDocument/2006/relationships/image" Target="../media/image107.svg"/><Relationship Id="rId4" Type="http://schemas.openxmlformats.org/officeDocument/2006/relationships/image" Target="../media/image106.png"/></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59.png"/><Relationship Id="rId5" Type="http://schemas.openxmlformats.org/officeDocument/2006/relationships/image" Target="../media/image121.jpeg"/><Relationship Id="rId4" Type="http://schemas.openxmlformats.org/officeDocument/2006/relationships/image" Target="../media/image107.svg"/></Relationships>
</file>

<file path=ppt/slides/_rels/slide8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22.jpeg"/><Relationship Id="rId7" Type="http://schemas.openxmlformats.org/officeDocument/2006/relationships/image" Target="../media/image113.sv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112.png"/><Relationship Id="rId5" Type="http://schemas.openxmlformats.org/officeDocument/2006/relationships/image" Target="../media/image107.svg"/><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9.xml"/><Relationship Id="rId1" Type="http://schemas.openxmlformats.org/officeDocument/2006/relationships/slideLayout" Target="../slideLayouts/slideLayout41.xml"/><Relationship Id="rId5" Type="http://schemas.openxmlformats.org/officeDocument/2006/relationships/image" Target="../media/image40.png"/><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6.png"/><Relationship Id="rId7" Type="http://schemas.openxmlformats.org/officeDocument/2006/relationships/image" Target="../media/image125.jpe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40.png"/><Relationship Id="rId4" Type="http://schemas.openxmlformats.org/officeDocument/2006/relationships/image" Target="../media/image107.svg"/><Relationship Id="rId9" Type="http://schemas.openxmlformats.org/officeDocument/2006/relationships/image" Target="../media/image126.svg"/></Relationships>
</file>

<file path=ppt/slides/_rels/slide8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image" Target="../media/image40.png"/><Relationship Id="rId5" Type="http://schemas.openxmlformats.org/officeDocument/2006/relationships/image" Target="../media/image107.svg"/><Relationship Id="rId4" Type="http://schemas.openxmlformats.org/officeDocument/2006/relationships/image" Target="../media/image106.png"/></Relationships>
</file>

<file path=ppt/slides/_rels/slide8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2.xml"/><Relationship Id="rId1" Type="http://schemas.openxmlformats.org/officeDocument/2006/relationships/slideLayout" Target="../slideLayouts/slideLayout40.xml"/><Relationship Id="rId5" Type="http://schemas.openxmlformats.org/officeDocument/2006/relationships/image" Target="../media/image40.png"/><Relationship Id="rId4" Type="http://schemas.openxmlformats.org/officeDocument/2006/relationships/image" Target="../media/image1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30.jpeg"/><Relationship Id="rId7" Type="http://schemas.openxmlformats.org/officeDocument/2006/relationships/image" Target="../media/image107.svg"/><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image" Target="../media/image106.png"/><Relationship Id="rId5" Type="http://schemas.openxmlformats.org/officeDocument/2006/relationships/image" Target="../media/image113.svg"/><Relationship Id="rId4" Type="http://schemas.openxmlformats.org/officeDocument/2006/relationships/image" Target="../media/image112.png"/></Relationships>
</file>

<file path=ppt/slides/_rels/slide9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31.jpeg"/><Relationship Id="rId7" Type="http://schemas.openxmlformats.org/officeDocument/2006/relationships/image" Target="../media/image113.sv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112.png"/><Relationship Id="rId5" Type="http://schemas.openxmlformats.org/officeDocument/2006/relationships/image" Target="../media/image126.svg"/><Relationship Id="rId10" Type="http://schemas.openxmlformats.org/officeDocument/2006/relationships/image" Target="../media/image59.png"/><Relationship Id="rId4" Type="http://schemas.openxmlformats.org/officeDocument/2006/relationships/image" Target="../media/image23.png"/><Relationship Id="rId9" Type="http://schemas.openxmlformats.org/officeDocument/2006/relationships/image" Target="../media/image107.svg"/></Relationships>
</file>

<file path=ppt/slides/_rels/slide92.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135.jpeg"/><Relationship Id="rId5" Type="http://schemas.openxmlformats.org/officeDocument/2006/relationships/image" Target="../media/image134.png"/><Relationship Id="rId4" Type="http://schemas.openxmlformats.org/officeDocument/2006/relationships/image" Target="../media/image133.jpeg"/></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37.png"/></Relationships>
</file>

<file path=ppt/slides/_rels/slide94.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38.png"/><Relationship Id="rId7"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39.jpeg"/><Relationship Id="rId9" Type="http://schemas.openxmlformats.org/officeDocument/2006/relationships/image" Target="../media/image40.png"/></Relationships>
</file>

<file path=ppt/slides/_rels/slide9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0.png"/><Relationship Id="rId7" Type="http://schemas.openxmlformats.org/officeDocument/2006/relationships/image" Target="../media/image113.svg"/><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openxmlformats.org/officeDocument/2006/relationships/image" Target="../media/image112.png"/><Relationship Id="rId11" Type="http://schemas.openxmlformats.org/officeDocument/2006/relationships/image" Target="../media/image40.png"/><Relationship Id="rId5" Type="http://schemas.openxmlformats.org/officeDocument/2006/relationships/image" Target="../media/image107.svg"/><Relationship Id="rId10" Type="http://schemas.openxmlformats.org/officeDocument/2006/relationships/image" Target="../media/image141.png"/><Relationship Id="rId4" Type="http://schemas.openxmlformats.org/officeDocument/2006/relationships/image" Target="../media/image106.png"/><Relationship Id="rId9" Type="http://schemas.openxmlformats.org/officeDocument/2006/relationships/image" Target="../media/image126.svg"/></Relationships>
</file>

<file path=ppt/slides/_rels/slide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9.xml"/><Relationship Id="rId1" Type="http://schemas.openxmlformats.org/officeDocument/2006/relationships/slideLayout" Target="../slideLayouts/slideLayout33.xml"/><Relationship Id="rId5" Type="http://schemas.openxmlformats.org/officeDocument/2006/relationships/image" Target="../media/image40.png"/><Relationship Id="rId4" Type="http://schemas.openxmlformats.org/officeDocument/2006/relationships/image" Target="../media/image143.png"/></Relationships>
</file>

<file path=ppt/slides/_rels/slide9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image" Target="../media/image59.png"/><Relationship Id="rId5" Type="http://schemas.openxmlformats.org/officeDocument/2006/relationships/image" Target="../media/image126.svg"/><Relationship Id="rId4" Type="http://schemas.openxmlformats.org/officeDocument/2006/relationships/image" Target="../media/image23.png"/></Relationships>
</file>

<file path=ppt/slides/_rels/slide9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1.xml"/><Relationship Id="rId1" Type="http://schemas.openxmlformats.org/officeDocument/2006/relationships/slideLayout" Target="../slideLayouts/slideLayout38.xml"/><Relationship Id="rId6" Type="http://schemas.openxmlformats.org/officeDocument/2006/relationships/image" Target="../media/image59.png"/><Relationship Id="rId5" Type="http://schemas.openxmlformats.org/officeDocument/2006/relationships/image" Target="../media/image126.svg"/><Relationship Id="rId4" Type="http://schemas.openxmlformats.org/officeDocument/2006/relationships/image" Target="../media/image23.png"/></Relationships>
</file>

<file path=ppt/slides/_rels/slide9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46.jpeg"/><Relationship Id="rId7" Type="http://schemas.openxmlformats.org/officeDocument/2006/relationships/image" Target="../media/image113.svg"/><Relationship Id="rId2" Type="http://schemas.openxmlformats.org/officeDocument/2006/relationships/notesSlide" Target="../notesSlides/notesSlide32.xml"/><Relationship Id="rId1" Type="http://schemas.openxmlformats.org/officeDocument/2006/relationships/slideLayout" Target="../slideLayouts/slideLayout38.xml"/><Relationship Id="rId6" Type="http://schemas.openxmlformats.org/officeDocument/2006/relationships/image" Target="../media/image112.png"/><Relationship Id="rId5" Type="http://schemas.openxmlformats.org/officeDocument/2006/relationships/image" Target="../media/image126.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7D289B-A9CE-1349-AFDA-2DD98F194FA6}"/>
              </a:ext>
            </a:extLst>
          </p:cNvPr>
          <p:cNvSpPr>
            <a:spLocks noGrp="1"/>
          </p:cNvSpPr>
          <p:nvPr>
            <p:ph type="title"/>
          </p:nvPr>
        </p:nvSpPr>
        <p:spPr>
          <a:xfrm>
            <a:off x="-206188" y="1455796"/>
            <a:ext cx="12604376" cy="3946408"/>
          </a:xfrm>
        </p:spPr>
        <p:txBody>
          <a:bodyPr>
            <a:normAutofit/>
          </a:bodyPr>
          <a:lstStyle/>
          <a:p>
            <a:r>
              <a:rPr lang="en-US" dirty="0"/>
              <a:t>#StrongerTogether: </a:t>
            </a:r>
            <a:br>
              <a:rPr lang="en-US" dirty="0"/>
            </a:br>
            <a:r>
              <a:rPr lang="en-US" dirty="0"/>
              <a:t>SSAH and the future of evidence-informed policymaking</a:t>
            </a:r>
            <a:br>
              <a:rPr lang="en-US" dirty="0"/>
            </a:br>
            <a:br>
              <a:rPr lang="en-US" dirty="0"/>
            </a:br>
            <a:r>
              <a:rPr lang="en-US" sz="4000" dirty="0">
                <a:latin typeface="Montserrat SemiBold" panose="00000700000000000000" pitchFamily="2" charset="0"/>
              </a:rPr>
              <a:t>DAY 1</a:t>
            </a:r>
            <a:endParaRPr lang="en-GB" dirty="0">
              <a:latin typeface="Montserrat SemiBold" panose="00000700000000000000" pitchFamily="2" charset="0"/>
            </a:endParaRPr>
          </a:p>
        </p:txBody>
      </p:sp>
      <p:sp>
        <p:nvSpPr>
          <p:cNvPr id="2" name="TextBox 1">
            <a:extLst>
              <a:ext uri="{FF2B5EF4-FFF2-40B4-BE49-F238E27FC236}">
                <a16:creationId xmlns:a16="http://schemas.microsoft.com/office/drawing/2014/main" id="{90CEE8A4-68A2-A61D-AA0D-E71F55FD012C}"/>
              </a:ext>
            </a:extLst>
          </p:cNvPr>
          <p:cNvSpPr txBox="1"/>
          <p:nvPr/>
        </p:nvSpPr>
        <p:spPr>
          <a:xfrm>
            <a:off x="517584" y="362308"/>
            <a:ext cx="4484721" cy="400110"/>
          </a:xfrm>
          <a:prstGeom prst="rect">
            <a:avLst/>
          </a:prstGeom>
          <a:noFill/>
        </p:spPr>
        <p:txBody>
          <a:bodyPr wrap="square" rtlCol="0">
            <a:spAutoFit/>
          </a:bodyPr>
          <a:lstStyle/>
          <a:p>
            <a:r>
              <a:rPr lang="en-US" sz="2000" dirty="0">
                <a:solidFill>
                  <a:schemeClr val="accent4"/>
                </a:solidFill>
                <a:latin typeface="Montserrat SemiBold" panose="00000700000000000000" pitchFamily="2" charset="0"/>
              </a:rPr>
              <a:t>#StrongerTogether: SSAH</a:t>
            </a:r>
            <a:endParaRPr lang="en-GB" sz="2000" dirty="0">
              <a:solidFill>
                <a:schemeClr val="accent4"/>
              </a:solidFill>
              <a:latin typeface="Montserrat SemiBold" panose="00000700000000000000" pitchFamily="2" charset="0"/>
            </a:endParaRPr>
          </a:p>
        </p:txBody>
      </p:sp>
      <p:grpSp>
        <p:nvGrpSpPr>
          <p:cNvPr id="13" name="Group 12">
            <a:extLst>
              <a:ext uri="{FF2B5EF4-FFF2-40B4-BE49-F238E27FC236}">
                <a16:creationId xmlns:a16="http://schemas.microsoft.com/office/drawing/2014/main" id="{17B66256-A010-33B5-8DD9-E3CA61C7DD79}"/>
              </a:ext>
            </a:extLst>
          </p:cNvPr>
          <p:cNvGrpSpPr/>
          <p:nvPr/>
        </p:nvGrpSpPr>
        <p:grpSpPr>
          <a:xfrm>
            <a:off x="710630" y="762418"/>
            <a:ext cx="1194370" cy="372567"/>
            <a:chOff x="769897" y="690544"/>
            <a:chExt cx="1194370" cy="372567"/>
          </a:xfrm>
        </p:grpSpPr>
        <p:grpSp>
          <p:nvGrpSpPr>
            <p:cNvPr id="12" name="Group 11">
              <a:extLst>
                <a:ext uri="{FF2B5EF4-FFF2-40B4-BE49-F238E27FC236}">
                  <a16:creationId xmlns:a16="http://schemas.microsoft.com/office/drawing/2014/main" id="{B46FDD3D-AA39-5BC3-75FE-F6C725C892E4}"/>
                </a:ext>
              </a:extLst>
            </p:cNvPr>
            <p:cNvGrpSpPr/>
            <p:nvPr/>
          </p:nvGrpSpPr>
          <p:grpSpPr>
            <a:xfrm>
              <a:off x="769897" y="731639"/>
              <a:ext cx="701276" cy="290375"/>
              <a:chOff x="769897" y="731639"/>
              <a:chExt cx="701276" cy="290375"/>
            </a:xfrm>
          </p:grpSpPr>
          <p:pic>
            <p:nvPicPr>
              <p:cNvPr id="7" name="Picture 6" descr="A black square with a white letter f in it&#10;&#10;Description automatically generated">
                <a:extLst>
                  <a:ext uri="{FF2B5EF4-FFF2-40B4-BE49-F238E27FC236}">
                    <a16:creationId xmlns:a16="http://schemas.microsoft.com/office/drawing/2014/main" id="{2B37CB7D-2003-0EF3-7D48-B240F67BF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799" y="731640"/>
                <a:ext cx="290374" cy="290374"/>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7D681017-5C61-2733-7D43-E133EC286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97" y="731639"/>
                <a:ext cx="290375" cy="290375"/>
              </a:xfrm>
              <a:prstGeom prst="rect">
                <a:avLst/>
              </a:prstGeom>
            </p:spPr>
          </p:pic>
        </p:grpSp>
        <p:pic>
          <p:nvPicPr>
            <p:cNvPr id="11" name="Picture 10" descr="A black background with a black square&#10;&#10;Description automatically generated with medium confidence">
              <a:extLst>
                <a:ext uri="{FF2B5EF4-FFF2-40B4-BE49-F238E27FC236}">
                  <a16:creationId xmlns:a16="http://schemas.microsoft.com/office/drawing/2014/main" id="{739338B4-2759-7D3F-FF2B-E30BCD5146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700" y="690544"/>
              <a:ext cx="372567" cy="372567"/>
            </a:xfrm>
            <a:prstGeom prst="rect">
              <a:avLst/>
            </a:prstGeom>
          </p:spPr>
        </p:pic>
      </p:grpSp>
    </p:spTree>
    <p:extLst>
      <p:ext uri="{BB962C8B-B14F-4D97-AF65-F5344CB8AC3E}">
        <p14:creationId xmlns:p14="http://schemas.microsoft.com/office/powerpoint/2010/main" val="314971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5">
            <a:extLst>
              <a:ext uri="{FF2B5EF4-FFF2-40B4-BE49-F238E27FC236}">
                <a16:creationId xmlns:a16="http://schemas.microsoft.com/office/drawing/2014/main" id="{16F60D9B-D5C3-29E7-146D-6E04D826A5E6}"/>
              </a:ext>
            </a:extLst>
          </p:cNvPr>
          <p:cNvSpPr txBox="1">
            <a:spLocks/>
          </p:cNvSpPr>
          <p:nvPr/>
        </p:nvSpPr>
        <p:spPr>
          <a:xfrm>
            <a:off x="1524000" y="206337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u="none" kern="1200">
                <a:solidFill>
                  <a:schemeClr val="bg1"/>
                </a:solidFill>
                <a:latin typeface="Raleway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3399"/>
                </a:solidFill>
                <a:effectLst/>
                <a:uLnTx/>
                <a:uFillTx/>
                <a:latin typeface="Montserrat SemiBold" panose="00000700000000000000" pitchFamily="2" charset="0"/>
                <a:ea typeface="+mj-ea"/>
                <a:cs typeface="+mj-cs"/>
              </a:rPr>
              <a:t>Chief Editor of The Conversation France</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rPr>
              <a:t>Fabrice Rousselot</a:t>
            </a:r>
            <a:endParaRPr kumimoji="0" lang="en-BE"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endParaRPr>
          </a:p>
        </p:txBody>
      </p:sp>
      <p:sp>
        <p:nvSpPr>
          <p:cNvPr id="2" name="Sous-titre 6">
            <a:extLst>
              <a:ext uri="{FF2B5EF4-FFF2-40B4-BE49-F238E27FC236}">
                <a16:creationId xmlns:a16="http://schemas.microsoft.com/office/drawing/2014/main" id="{FB78B5DE-735C-E070-A300-F4C2D1F017C2}"/>
              </a:ext>
            </a:extLst>
          </p:cNvPr>
          <p:cNvSpPr txBox="1">
            <a:spLocks/>
          </p:cNvSpPr>
          <p:nvPr/>
        </p:nvSpPr>
        <p:spPr>
          <a:xfrm>
            <a:off x="1290918" y="4714336"/>
            <a:ext cx="9660316" cy="9513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a:solidFill>
                  <a:srgbClr val="003399"/>
                </a:solidFill>
                <a:latin typeface="Montserrat Light" panose="00000400000000000000" pitchFamily="2" charset="0"/>
              </a:rPr>
              <a:t>The viewpoint of a journalist on the EIPM ecosystem</a:t>
            </a:r>
          </a:p>
          <a:p>
            <a:endParaRPr lang="en-US" dirty="0">
              <a:solidFill>
                <a:srgbClr val="003399"/>
              </a:solidFill>
            </a:endParaRPr>
          </a:p>
        </p:txBody>
      </p:sp>
    </p:spTree>
    <p:extLst>
      <p:ext uri="{BB962C8B-B14F-4D97-AF65-F5344CB8AC3E}">
        <p14:creationId xmlns:p14="http://schemas.microsoft.com/office/powerpoint/2010/main" val="32342136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rgbClr val="0D2654"/>
        </a:solidFill>
        <a:effectLst/>
      </p:bgPr>
    </p:bg>
    <p:spTree>
      <p:nvGrpSpPr>
        <p:cNvPr id="1" name=""/>
        <p:cNvGrpSpPr/>
        <p:nvPr/>
      </p:nvGrpSpPr>
      <p:grpSpPr>
        <a:xfrm>
          <a:off x="0" y="0"/>
          <a:ext cx="0" cy="0"/>
          <a:chOff x="0" y="0"/>
          <a:chExt cx="0" cy="0"/>
        </a:xfrm>
      </p:grpSpPr>
      <p:sp>
        <p:nvSpPr>
          <p:cNvPr id="41" name="Полилиния 40"/>
          <p:cNvSpPr/>
          <p:nvPr/>
        </p:nvSpPr>
        <p:spPr>
          <a:xfrm>
            <a:off x="4332698" y="2133271"/>
            <a:ext cx="1221359" cy="2565004"/>
          </a:xfrm>
          <a:custGeom>
            <a:avLst/>
            <a:gdLst>
              <a:gd name="connsiteX0" fmla="*/ 1832039 w 1832321"/>
              <a:gd name="connsiteY0" fmla="*/ 0 h 3848100"/>
              <a:gd name="connsiteX1" fmla="*/ 1832321 w 1832321"/>
              <a:gd name="connsiteY1" fmla="*/ 0 h 3848100"/>
              <a:gd name="connsiteX2" fmla="*/ 1832321 w 1832321"/>
              <a:gd name="connsiteY2" fmla="*/ 191506 h 3848100"/>
              <a:gd name="connsiteX3" fmla="*/ 1832040 w 1832321"/>
              <a:gd name="connsiteY3" fmla="*/ 191519 h 3848100"/>
              <a:gd name="connsiteX4" fmla="*/ 1832040 w 1832321"/>
              <a:gd name="connsiteY4" fmla="*/ 3696270 h 3848100"/>
              <a:gd name="connsiteX5" fmla="*/ 1832321 w 1832321"/>
              <a:gd name="connsiteY5" fmla="*/ 3696284 h 3848100"/>
              <a:gd name="connsiteX6" fmla="*/ 1832321 w 1832321"/>
              <a:gd name="connsiteY6" fmla="*/ 3848100 h 3848100"/>
              <a:gd name="connsiteX7" fmla="*/ 1832039 w 1832321"/>
              <a:gd name="connsiteY7" fmla="*/ 3848100 h 3848100"/>
              <a:gd name="connsiteX8" fmla="*/ 1832039 w 1832321"/>
              <a:gd name="connsiteY8" fmla="*/ 3696269 h 3848100"/>
              <a:gd name="connsiteX9" fmla="*/ 1825675 w 1832321"/>
              <a:gd name="connsiteY9" fmla="*/ 3696578 h 3848100"/>
              <a:gd name="connsiteX10" fmla="*/ 0 w 1832321"/>
              <a:gd name="connsiteY10" fmla="*/ 1943894 h 3848100"/>
              <a:gd name="connsiteX11" fmla="*/ 1825675 w 1832321"/>
              <a:gd name="connsiteY11" fmla="*/ 191210 h 3848100"/>
              <a:gd name="connsiteX12" fmla="*/ 1832039 w 1832321"/>
              <a:gd name="connsiteY12" fmla="*/ 191518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321" h="3848100">
                <a:moveTo>
                  <a:pt x="1832039" y="0"/>
                </a:moveTo>
                <a:lnTo>
                  <a:pt x="1832321" y="0"/>
                </a:lnTo>
                <a:lnTo>
                  <a:pt x="1832321" y="191506"/>
                </a:lnTo>
                <a:lnTo>
                  <a:pt x="1832040" y="191519"/>
                </a:lnTo>
                <a:lnTo>
                  <a:pt x="1832040" y="3696270"/>
                </a:lnTo>
                <a:lnTo>
                  <a:pt x="1832321" y="3696284"/>
                </a:lnTo>
                <a:lnTo>
                  <a:pt x="1832321" y="3848100"/>
                </a:lnTo>
                <a:lnTo>
                  <a:pt x="1832039" y="3848100"/>
                </a:lnTo>
                <a:lnTo>
                  <a:pt x="1832039" y="3696269"/>
                </a:lnTo>
                <a:lnTo>
                  <a:pt x="1825675" y="3696578"/>
                </a:lnTo>
                <a:cubicBezTo>
                  <a:pt x="817383" y="3696578"/>
                  <a:pt x="0" y="2911875"/>
                  <a:pt x="0" y="1943894"/>
                </a:cubicBezTo>
                <a:cubicBezTo>
                  <a:pt x="0" y="975913"/>
                  <a:pt x="817383" y="191210"/>
                  <a:pt x="1825675" y="191210"/>
                </a:cubicBezTo>
                <a:lnTo>
                  <a:pt x="1832039" y="191518"/>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23" name="Titel 13">
            <a:extLst>
              <a:ext uri="{FF2B5EF4-FFF2-40B4-BE49-F238E27FC236}">
                <a16:creationId xmlns:a16="http://schemas.microsoft.com/office/drawing/2014/main" id="{EF02C113-6866-97CA-D6FD-763A72747374}"/>
              </a:ext>
            </a:extLst>
          </p:cNvPr>
          <p:cNvSpPr txBox="1">
            <a:spLocks/>
          </p:cNvSpPr>
          <p:nvPr/>
        </p:nvSpPr>
        <p:spPr>
          <a:xfrm>
            <a:off x="7003488" y="615388"/>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FFFFFF"/>
                </a:solidFill>
                <a:effectLst/>
                <a:uLnTx/>
                <a:uFillTx/>
                <a:latin typeface="TT Firs Neue Trl DemiBold" panose="02000503030000020004" pitchFamily="2" charset="0"/>
                <a:ea typeface="+mj-ea"/>
                <a:cs typeface="+mj-cs"/>
              </a:rPr>
              <a:t>Lessons</a:t>
            </a:r>
            <a:endParaRPr kumimoji="0" lang="nl-BE" sz="8000" b="1" i="0" u="none" strike="noStrike" kern="1200" cap="none" spc="0" normalizeH="0" baseline="0" noProof="0" dirty="0">
              <a:ln>
                <a:noFill/>
              </a:ln>
              <a:solidFill>
                <a:srgbClr val="FFFFFF"/>
              </a:solidFill>
              <a:effectLst/>
              <a:uLnTx/>
              <a:uFillTx/>
              <a:latin typeface="TT Firs Neue Trl DemiBold" panose="02000503030000020004" pitchFamily="2" charset="0"/>
              <a:ea typeface="+mj-ea"/>
              <a:cs typeface="+mj-cs"/>
            </a:endParaRPr>
          </a:p>
        </p:txBody>
      </p:sp>
      <p:sp>
        <p:nvSpPr>
          <p:cNvPr id="24" name="Tekstvak 23">
            <a:extLst>
              <a:ext uri="{FF2B5EF4-FFF2-40B4-BE49-F238E27FC236}">
                <a16:creationId xmlns:a16="http://schemas.microsoft.com/office/drawing/2014/main" id="{555A30EC-2DC7-B604-790B-AB32A21D4EA4}"/>
              </a:ext>
            </a:extLst>
          </p:cNvPr>
          <p:cNvSpPr txBox="1"/>
          <p:nvPr/>
        </p:nvSpPr>
        <p:spPr>
          <a:xfrm>
            <a:off x="7048936" y="1534655"/>
            <a:ext cx="5665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Any</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advice</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from</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us</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a:t>
            </a:r>
            <a:endParaRPr kumimoji="0" lang="nl-BE"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endParaRPr>
          </a:p>
        </p:txBody>
      </p:sp>
      <p:grpSp>
        <p:nvGrpSpPr>
          <p:cNvPr id="29" name="Groep 28">
            <a:extLst>
              <a:ext uri="{FF2B5EF4-FFF2-40B4-BE49-F238E27FC236}">
                <a16:creationId xmlns:a16="http://schemas.microsoft.com/office/drawing/2014/main" id="{8B50C92C-5CFD-1AF5-9818-E3002CF35B40}"/>
              </a:ext>
            </a:extLst>
          </p:cNvPr>
          <p:cNvGrpSpPr/>
          <p:nvPr/>
        </p:nvGrpSpPr>
        <p:grpSpPr>
          <a:xfrm>
            <a:off x="7109394" y="2586905"/>
            <a:ext cx="6775144" cy="755387"/>
            <a:chOff x="6448994" y="1970955"/>
            <a:chExt cx="6557072" cy="755387"/>
          </a:xfrm>
        </p:grpSpPr>
        <p:pic>
          <p:nvPicPr>
            <p:cNvPr id="30" name="Graphic 29">
              <a:extLst>
                <a:ext uri="{FF2B5EF4-FFF2-40B4-BE49-F238E27FC236}">
                  <a16:creationId xmlns:a16="http://schemas.microsoft.com/office/drawing/2014/main" id="{A2A0B555-E373-F245-EC7B-4CCA114674B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6448994" y="2050837"/>
              <a:ext cx="289307" cy="360536"/>
            </a:xfrm>
            <a:prstGeom prst="rect">
              <a:avLst/>
            </a:prstGeom>
          </p:spPr>
        </p:pic>
        <p:sp>
          <p:nvSpPr>
            <p:cNvPr id="31" name="Tijdelijke aanduiding voor tekst 5">
              <a:extLst>
                <a:ext uri="{FF2B5EF4-FFF2-40B4-BE49-F238E27FC236}">
                  <a16:creationId xmlns:a16="http://schemas.microsoft.com/office/drawing/2014/main" id="{C79B1472-19BE-03C4-F98F-29B0828092DA}"/>
                </a:ext>
              </a:extLst>
            </p:cNvPr>
            <p:cNvSpPr txBox="1">
              <a:spLocks/>
            </p:cNvSpPr>
            <p:nvPr/>
          </p:nvSpPr>
          <p:spPr>
            <a:xfrm>
              <a:off x="6982002" y="1970955"/>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0" i="0" u="none" strike="noStrike" kern="1200" cap="none" spc="0" normalizeH="0" baseline="0" noProof="0" dirty="0" err="1">
                  <a:ln>
                    <a:noFill/>
                  </a:ln>
                  <a:solidFill>
                    <a:srgbClr val="FFFFFF"/>
                  </a:solidFill>
                  <a:effectLst/>
                  <a:uLnTx/>
                  <a:uFillTx/>
                  <a:latin typeface="Aleo" panose="00000500000000000000" pitchFamily="2" charset="0"/>
                  <a:ea typeface="+mn-ea"/>
                  <a:cs typeface="+mn-cs"/>
                </a:rPr>
                <a:t>Growth</a:t>
              </a:r>
              <a:r>
                <a:rPr kumimoji="0" lang="nl-BE" sz="2800" b="0" i="0" u="none" strike="noStrike" kern="1200" cap="none" spc="0" normalizeH="0" baseline="0" noProof="0" dirty="0">
                  <a:ln>
                    <a:noFill/>
                  </a:ln>
                  <a:solidFill>
                    <a:srgbClr val="FFFFFF"/>
                  </a:solidFill>
                  <a:effectLst/>
                  <a:uLnTx/>
                  <a:uFillTx/>
                  <a:latin typeface="Aleo" panose="00000500000000000000" pitchFamily="2" charset="0"/>
                  <a:ea typeface="+mn-ea"/>
                  <a:cs typeface="+mn-cs"/>
                </a:rPr>
                <a:t> scenario</a:t>
              </a:r>
            </a:p>
          </p:txBody>
        </p:sp>
        <p:sp>
          <p:nvSpPr>
            <p:cNvPr id="32" name="Tekstvak 31">
              <a:extLst>
                <a:ext uri="{FF2B5EF4-FFF2-40B4-BE49-F238E27FC236}">
                  <a16:creationId xmlns:a16="http://schemas.microsoft.com/office/drawing/2014/main" id="{D16726CD-5E32-8604-9A10-736DA2CC1CB7}"/>
                </a:ext>
              </a:extLst>
            </p:cNvPr>
            <p:cNvSpPr txBox="1"/>
            <p:nvPr/>
          </p:nvSpPr>
          <p:spPr>
            <a:xfrm>
              <a:off x="6982000" y="2357010"/>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From</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small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projects</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to</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structural</a:t>
              </a:r>
              <a:endParaRPr kumimoji="0" lang="nl-BE"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endParaRPr>
            </a:p>
          </p:txBody>
        </p:sp>
      </p:grpSp>
      <p:grpSp>
        <p:nvGrpSpPr>
          <p:cNvPr id="33" name="Groep 32">
            <a:extLst>
              <a:ext uri="{FF2B5EF4-FFF2-40B4-BE49-F238E27FC236}">
                <a16:creationId xmlns:a16="http://schemas.microsoft.com/office/drawing/2014/main" id="{48BC54D8-6C92-A893-F8C3-C961ACAD2C04}"/>
              </a:ext>
            </a:extLst>
          </p:cNvPr>
          <p:cNvGrpSpPr/>
          <p:nvPr/>
        </p:nvGrpSpPr>
        <p:grpSpPr>
          <a:xfrm>
            <a:off x="7106087" y="4073512"/>
            <a:ext cx="5418995" cy="769266"/>
            <a:chOff x="6445687" y="2892188"/>
            <a:chExt cx="5418995" cy="769266"/>
          </a:xfrm>
        </p:grpSpPr>
        <p:pic>
          <p:nvPicPr>
            <p:cNvPr id="34" name="Graphic 33">
              <a:extLst>
                <a:ext uri="{FF2B5EF4-FFF2-40B4-BE49-F238E27FC236}">
                  <a16:creationId xmlns:a16="http://schemas.microsoft.com/office/drawing/2014/main" id="{EDFC9C30-3CAC-7A26-F06B-8AB485166F5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6445687" y="2932129"/>
              <a:ext cx="289307" cy="360536"/>
            </a:xfrm>
            <a:prstGeom prst="rect">
              <a:avLst/>
            </a:prstGeom>
          </p:spPr>
        </p:pic>
        <p:sp>
          <p:nvSpPr>
            <p:cNvPr id="35" name="Tijdelijke aanduiding voor tekst 5">
              <a:extLst>
                <a:ext uri="{FF2B5EF4-FFF2-40B4-BE49-F238E27FC236}">
                  <a16:creationId xmlns:a16="http://schemas.microsoft.com/office/drawing/2014/main" id="{92DC8CA1-990D-74E0-C03B-E87E87CFCDF0}"/>
                </a:ext>
              </a:extLst>
            </p:cNvPr>
            <p:cNvSpPr txBox="1">
              <a:spLocks/>
            </p:cNvSpPr>
            <p:nvPr/>
          </p:nvSpPr>
          <p:spPr>
            <a:xfrm>
              <a:off x="6982000" y="2892188"/>
              <a:ext cx="3598948"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leo" panose="00000500000000000000" pitchFamily="2" charset="0"/>
                  <a:ea typeface="+mn-ea"/>
                  <a:cs typeface="+mn-cs"/>
                </a:rPr>
                <a:t>What’s in it for them</a:t>
              </a:r>
              <a:endParaRPr kumimoji="0" lang="nl-BE" sz="2800" b="0" i="0" u="none" strike="noStrike" kern="1200" cap="none" spc="0" normalizeH="0" baseline="0" noProof="0" dirty="0">
                <a:ln>
                  <a:noFill/>
                </a:ln>
                <a:solidFill>
                  <a:srgbClr val="FFFFFF"/>
                </a:solidFill>
                <a:effectLst/>
                <a:uLnTx/>
                <a:uFillTx/>
                <a:latin typeface="Aleo" panose="00000500000000000000" pitchFamily="2" charset="0"/>
                <a:ea typeface="+mn-ea"/>
                <a:cs typeface="+mn-cs"/>
              </a:endParaRPr>
            </a:p>
          </p:txBody>
        </p:sp>
        <p:sp>
          <p:nvSpPr>
            <p:cNvPr id="36" name="Tekstvak 35">
              <a:extLst>
                <a:ext uri="{FF2B5EF4-FFF2-40B4-BE49-F238E27FC236}">
                  <a16:creationId xmlns:a16="http://schemas.microsoft.com/office/drawing/2014/main" id="{93AA0877-0435-CCFE-2FCF-79CA8326BAF7}"/>
                </a:ext>
              </a:extLst>
            </p:cNvPr>
            <p:cNvSpPr txBox="1"/>
            <p:nvPr/>
          </p:nvSpPr>
          <p:spPr>
            <a:xfrm>
              <a:off x="6981997" y="329212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Durable</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cooperation</a:t>
              </a:r>
              <a:endParaRPr kumimoji="0" lang="nl-BE"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endParaRPr>
            </a:p>
          </p:txBody>
        </p:sp>
      </p:grpSp>
      <p:grpSp>
        <p:nvGrpSpPr>
          <p:cNvPr id="2" name="Groep 1">
            <a:extLst>
              <a:ext uri="{FF2B5EF4-FFF2-40B4-BE49-F238E27FC236}">
                <a16:creationId xmlns:a16="http://schemas.microsoft.com/office/drawing/2014/main" id="{0F94802D-6F4B-9314-A52B-B1494F2A308E}"/>
              </a:ext>
            </a:extLst>
          </p:cNvPr>
          <p:cNvGrpSpPr/>
          <p:nvPr/>
        </p:nvGrpSpPr>
        <p:grpSpPr>
          <a:xfrm>
            <a:off x="7106084" y="5573998"/>
            <a:ext cx="5418998" cy="769809"/>
            <a:chOff x="6445684" y="3772937"/>
            <a:chExt cx="5418998" cy="769809"/>
          </a:xfrm>
        </p:grpSpPr>
        <p:pic>
          <p:nvPicPr>
            <p:cNvPr id="3" name="Graphic 2">
              <a:extLst>
                <a:ext uri="{FF2B5EF4-FFF2-40B4-BE49-F238E27FC236}">
                  <a16:creationId xmlns:a16="http://schemas.microsoft.com/office/drawing/2014/main" id="{5F281D34-F53D-F2E3-AEAC-D0F6E69C45B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6445684" y="3812878"/>
              <a:ext cx="289307" cy="360536"/>
            </a:xfrm>
            <a:prstGeom prst="rect">
              <a:avLst/>
            </a:prstGeom>
          </p:spPr>
        </p:pic>
        <p:sp>
          <p:nvSpPr>
            <p:cNvPr id="4" name="Tijdelijke aanduiding voor tekst 5">
              <a:extLst>
                <a:ext uri="{FF2B5EF4-FFF2-40B4-BE49-F238E27FC236}">
                  <a16:creationId xmlns:a16="http://schemas.microsoft.com/office/drawing/2014/main" id="{96231023-D23A-C5D3-7F80-F5B48889F2F6}"/>
                </a:ext>
              </a:extLst>
            </p:cNvPr>
            <p:cNvSpPr txBox="1">
              <a:spLocks/>
            </p:cNvSpPr>
            <p:nvPr/>
          </p:nvSpPr>
          <p:spPr>
            <a:xfrm>
              <a:off x="6981998" y="3772937"/>
              <a:ext cx="3598948"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leo" panose="00000500000000000000" pitchFamily="2" charset="0"/>
                  <a:ea typeface="+mn-ea"/>
                  <a:cs typeface="+mn-cs"/>
                </a:rPr>
                <a:t>It’s my job</a:t>
              </a:r>
              <a:endParaRPr kumimoji="0" lang="nl-BE" sz="2800" b="0" i="0" u="none" strike="noStrike" kern="1200" cap="none" spc="0" normalizeH="0" baseline="0" noProof="0" dirty="0">
                <a:ln>
                  <a:noFill/>
                </a:ln>
                <a:solidFill>
                  <a:srgbClr val="FFFFFF"/>
                </a:solidFill>
                <a:effectLst/>
                <a:uLnTx/>
                <a:uFillTx/>
                <a:latin typeface="Aleo" panose="00000500000000000000" pitchFamily="2" charset="0"/>
                <a:ea typeface="+mn-ea"/>
                <a:cs typeface="+mn-cs"/>
              </a:endParaRPr>
            </a:p>
          </p:txBody>
        </p:sp>
        <p:sp>
          <p:nvSpPr>
            <p:cNvPr id="5" name="Tekstvak 4">
              <a:extLst>
                <a:ext uri="{FF2B5EF4-FFF2-40B4-BE49-F238E27FC236}">
                  <a16:creationId xmlns:a16="http://schemas.microsoft.com/office/drawing/2014/main" id="{DEAE13B1-F7CB-1AEC-2177-D7FCF552B867}"/>
                </a:ext>
              </a:extLst>
            </p:cNvPr>
            <p:cNvSpPr txBox="1"/>
            <p:nvPr/>
          </p:nvSpPr>
          <p:spPr>
            <a:xfrm>
              <a:off x="6981997" y="4173414"/>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Don’t</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just</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stick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to</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your</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job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description</a:t>
              </a:r>
              <a:endParaRPr kumimoji="0" lang="nl-BE"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endParaRPr>
            </a:p>
          </p:txBody>
        </p:sp>
      </p:grpSp>
      <p:pic>
        <p:nvPicPr>
          <p:cNvPr id="9" name="Tijdelijke aanduiding voor afbeelding 8" descr="Afbeelding met kleding, tekenfilm, persoon, overdekt&#10;&#10;Automatisch gegenereerde beschrijving">
            <a:extLst>
              <a:ext uri="{FF2B5EF4-FFF2-40B4-BE49-F238E27FC236}">
                <a16:creationId xmlns:a16="http://schemas.microsoft.com/office/drawing/2014/main" id="{B331F222-7A08-1DDB-99E5-A1AE12BBC6F6}"/>
              </a:ext>
            </a:extLst>
          </p:cNvPr>
          <p:cNvPicPr>
            <a:picLocks noGrp="1" noChangeAspect="1"/>
          </p:cNvPicPr>
          <p:nvPr>
            <p:ph type="pic" sz="quarter" idx="10"/>
          </p:nvPr>
        </p:nvPicPr>
        <p:blipFill rotWithShape="1">
          <a:blip r:embed="rId9">
            <a:extLst>
              <a:ext uri="{28A0092B-C50C-407E-A947-70E740481C1C}">
                <a14:useLocalDpi xmlns:a14="http://schemas.microsoft.com/office/drawing/2010/main"/>
              </a:ext>
            </a:extLst>
          </a:blip>
          <a:srcRect/>
          <a:stretch/>
        </p:blipFill>
        <p:spPr>
          <a:xfrm>
            <a:off x="0" y="0"/>
            <a:ext cx="6775144" cy="6858000"/>
          </a:xfrm>
        </p:spPr>
      </p:pic>
      <p:pic>
        <p:nvPicPr>
          <p:cNvPr id="6" name="Picture 5" descr="A white text on a black background&#10;&#10;Description automatically generated">
            <a:extLst>
              <a:ext uri="{FF2B5EF4-FFF2-40B4-BE49-F238E27FC236}">
                <a16:creationId xmlns:a16="http://schemas.microsoft.com/office/drawing/2014/main" id="{EF7E67B4-91C5-F007-1F8C-B15061F306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759" y="5761006"/>
            <a:ext cx="584885" cy="889438"/>
          </a:xfrm>
          <a:prstGeom prst="rect">
            <a:avLst/>
          </a:prstGeom>
        </p:spPr>
      </p:pic>
    </p:spTree>
    <p:extLst>
      <p:ext uri="{BB962C8B-B14F-4D97-AF65-F5344CB8AC3E}">
        <p14:creationId xmlns:p14="http://schemas.microsoft.com/office/powerpoint/2010/main" val="160845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Tijdelijke aanduiding voor afbeelding 7" descr="Afbeelding met tekst, Lettertype, poster, grafische vormgeving&#10;&#10;Automatisch gegenereerde beschrijving">
            <a:extLst>
              <a:ext uri="{FF2B5EF4-FFF2-40B4-BE49-F238E27FC236}">
                <a16:creationId xmlns:a16="http://schemas.microsoft.com/office/drawing/2014/main" id="{D8A1BD2C-7694-9824-FEA2-1F9780063E9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145198" y="712354"/>
            <a:ext cx="2716645" cy="5433292"/>
          </a:xfrm>
        </p:spPr>
      </p:pic>
      <p:sp>
        <p:nvSpPr>
          <p:cNvPr id="3" name="Tijdelijke aanduiding voor tekst 2">
            <a:extLst>
              <a:ext uri="{FF2B5EF4-FFF2-40B4-BE49-F238E27FC236}">
                <a16:creationId xmlns:a16="http://schemas.microsoft.com/office/drawing/2014/main" id="{AC79E8A5-B55D-12E8-510D-4B6E3970287F}"/>
              </a:ext>
            </a:extLst>
          </p:cNvPr>
          <p:cNvSpPr>
            <a:spLocks noGrp="1"/>
          </p:cNvSpPr>
          <p:nvPr>
            <p:ph type="body" sz="quarter" idx="12"/>
          </p:nvPr>
        </p:nvSpPr>
        <p:spPr>
          <a:xfrm>
            <a:off x="8695266" y="2303383"/>
            <a:ext cx="2910621" cy="2251233"/>
          </a:xfrm>
        </p:spPr>
        <p:txBody>
          <a:bodyPr/>
          <a:lstStyle/>
          <a:p>
            <a:pPr marL="0" indent="0">
              <a:buNone/>
            </a:pPr>
            <a:r>
              <a:rPr lang="nl-BE" sz="2600" dirty="0"/>
              <a:t>How do </a:t>
            </a:r>
            <a:r>
              <a:rPr lang="nl-BE" sz="2600" dirty="0" err="1"/>
              <a:t>you</a:t>
            </a:r>
            <a:r>
              <a:rPr lang="nl-BE" sz="2600" dirty="0"/>
              <a:t> take </a:t>
            </a:r>
            <a:r>
              <a:rPr lang="nl-BE" sz="2600" dirty="0" err="1"/>
              <a:t>what</a:t>
            </a:r>
            <a:r>
              <a:rPr lang="nl-BE" sz="2600" dirty="0"/>
              <a:t> is happening in </a:t>
            </a:r>
            <a:r>
              <a:rPr lang="nl-BE" sz="2600" dirty="0" err="1"/>
              <a:t>the</a:t>
            </a:r>
            <a:r>
              <a:rPr lang="nl-BE" sz="2600" dirty="0"/>
              <a:t> </a:t>
            </a:r>
            <a:r>
              <a:rPr lang="nl-BE" sz="2600" dirty="0" err="1"/>
              <a:t>perifery</a:t>
            </a:r>
            <a:r>
              <a:rPr lang="nl-BE" sz="2600" dirty="0"/>
              <a:t> of </a:t>
            </a:r>
            <a:r>
              <a:rPr lang="nl-BE" sz="2600" dirty="0" err="1"/>
              <a:t>many</a:t>
            </a:r>
            <a:r>
              <a:rPr lang="nl-BE" sz="2600" dirty="0"/>
              <a:t> </a:t>
            </a:r>
            <a:r>
              <a:rPr lang="nl-BE" sz="2600" dirty="0" err="1"/>
              <a:t>universities</a:t>
            </a:r>
            <a:r>
              <a:rPr lang="nl-BE" sz="2600" dirty="0"/>
              <a:t> </a:t>
            </a:r>
            <a:r>
              <a:rPr lang="nl-BE" sz="2600" dirty="0" err="1"/>
              <a:t>and</a:t>
            </a:r>
            <a:r>
              <a:rPr lang="nl-BE" sz="2600" dirty="0"/>
              <a:t> make </a:t>
            </a:r>
            <a:r>
              <a:rPr lang="nl-BE" sz="2600" dirty="0" err="1"/>
              <a:t>it</a:t>
            </a:r>
            <a:r>
              <a:rPr lang="nl-BE" sz="2600" dirty="0"/>
              <a:t> more </a:t>
            </a:r>
            <a:r>
              <a:rPr lang="nl-BE" sz="2600" dirty="0" err="1"/>
              <a:t>central</a:t>
            </a:r>
            <a:r>
              <a:rPr lang="nl-BE" sz="2600" dirty="0"/>
              <a:t>?</a:t>
            </a:r>
          </a:p>
          <a:p>
            <a:pPr marL="0" indent="0" algn="r">
              <a:buNone/>
            </a:pPr>
            <a:r>
              <a:rPr lang="nl-BE" sz="1400" dirty="0"/>
              <a:t>- Cathy Davidson</a:t>
            </a:r>
          </a:p>
        </p:txBody>
      </p:sp>
      <p:pic>
        <p:nvPicPr>
          <p:cNvPr id="6" name="Tijdelijke aanduiding voor afbeelding 5" descr="Afbeelding met kleding, Menselijk gezicht, persoon, overdekt&#10;&#10;Automatisch gegenereerde beschrijving">
            <a:extLst>
              <a:ext uri="{FF2B5EF4-FFF2-40B4-BE49-F238E27FC236}">
                <a16:creationId xmlns:a16="http://schemas.microsoft.com/office/drawing/2014/main" id="{73D64333-3F54-F30A-F4E5-349BA0276674}"/>
              </a:ext>
            </a:extLst>
          </p:cNvPr>
          <p:cNvPicPr>
            <a:picLocks noGrp="1" noChangeAspect="1"/>
          </p:cNvPicPr>
          <p:nvPr>
            <p:ph type="pic" sz="quarter" idx="11"/>
          </p:nvPr>
        </p:nvPicPr>
        <p:blipFill>
          <a:blip r:embed="rId4">
            <a:extLst>
              <a:ext uri="{28A0092B-C50C-407E-A947-70E740481C1C}">
                <a14:useLocalDpi xmlns:a14="http://schemas.microsoft.com/office/drawing/2010/main"/>
              </a:ext>
            </a:extLst>
          </a:blip>
          <a:srcRect/>
          <a:stretch>
            <a:fillRect/>
          </a:stretch>
        </p:blipFill>
        <p:spPr/>
      </p:pic>
      <p:pic>
        <p:nvPicPr>
          <p:cNvPr id="2" name="Picture 1" descr="A white text on a black background&#10;&#10;Description automatically generated">
            <a:extLst>
              <a:ext uri="{FF2B5EF4-FFF2-40B4-BE49-F238E27FC236}">
                <a16:creationId xmlns:a16="http://schemas.microsoft.com/office/drawing/2014/main" id="{ADDB5737-4429-B1F1-0B87-58EE2C8ED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759" y="5761006"/>
            <a:ext cx="584885" cy="889438"/>
          </a:xfrm>
          <a:prstGeom prst="rect">
            <a:avLst/>
          </a:prstGeom>
        </p:spPr>
      </p:pic>
    </p:spTree>
    <p:extLst>
      <p:ext uri="{BB962C8B-B14F-4D97-AF65-F5344CB8AC3E}">
        <p14:creationId xmlns:p14="http://schemas.microsoft.com/office/powerpoint/2010/main" val="194624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F220-5C5A-BF98-3805-FF9916162AC2}"/>
              </a:ext>
            </a:extLst>
          </p:cNvPr>
          <p:cNvSpPr>
            <a:spLocks noGrp="1"/>
          </p:cNvSpPr>
          <p:nvPr>
            <p:ph type="title"/>
          </p:nvPr>
        </p:nvSpPr>
        <p:spPr>
          <a:xfrm>
            <a:off x="269565" y="1978335"/>
            <a:ext cx="11652870" cy="187852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effectLst/>
                <a:uLnTx/>
                <a:uFillTx/>
                <a:latin typeface="Montserrat SemiBold" panose="00000700000000000000" pitchFamily="2" charset="0"/>
                <a:ea typeface="+mn-ea"/>
                <a:cs typeface="+mn-cs"/>
              </a:rPr>
              <a:t>Chief Coordinator of the Science Advice Initiative of Finland</a:t>
            </a:r>
            <a:br>
              <a:rPr kumimoji="0" lang="en-US" sz="2700" b="0" i="0" u="none" strike="noStrike" kern="1200" cap="none" spc="0" normalizeH="0" baseline="0" noProof="0" dirty="0">
                <a:ln>
                  <a:noFill/>
                </a:ln>
                <a:effectLst/>
                <a:uLnTx/>
                <a:uFillTx/>
                <a:latin typeface="Montserrat SemiBold" panose="00000700000000000000" pitchFamily="2" charset="0"/>
                <a:ea typeface="+mn-ea"/>
                <a:cs typeface="+mn-cs"/>
              </a:rPr>
            </a:br>
            <a:br>
              <a:rPr kumimoji="0" lang="en-US" sz="2800" b="0" i="0" u="none" strike="noStrike" kern="1200" cap="none" spc="0" normalizeH="0" baseline="0" noProof="0" dirty="0">
                <a:ln>
                  <a:noFill/>
                </a:ln>
                <a:effectLst/>
                <a:uLnTx/>
                <a:uFillTx/>
                <a:latin typeface="Montserrat SemiBold" panose="00000700000000000000" pitchFamily="2" charset="0"/>
                <a:ea typeface="+mn-ea"/>
                <a:cs typeface="+mn-cs"/>
              </a:rPr>
            </a:br>
            <a:r>
              <a:rPr kumimoji="0" lang="en-US" sz="5200" b="0" i="0" u="none" strike="noStrike" kern="1200" cap="none" spc="0" normalizeH="0" baseline="0" noProof="0" dirty="0">
                <a:ln>
                  <a:noFill/>
                </a:ln>
                <a:effectLst/>
                <a:uLnTx/>
                <a:uFillTx/>
                <a:latin typeface="Montserrat Black" panose="00000A00000000000000" pitchFamily="2" charset="0"/>
                <a:ea typeface="+mn-ea"/>
                <a:cs typeface="+mn-cs"/>
              </a:rPr>
              <a:t>Jaakko Kuosmanen</a:t>
            </a:r>
            <a:endParaRPr kumimoji="0" lang="en-BE" sz="5200" b="0" i="0" u="none" strike="noStrike" kern="1200" cap="none" spc="0" normalizeH="0" baseline="0" noProof="0" dirty="0">
              <a:ln>
                <a:noFill/>
              </a:ln>
              <a:effectLst/>
              <a:uLnTx/>
              <a:uFillTx/>
              <a:latin typeface="Montserrat Black" panose="00000A00000000000000" pitchFamily="2" charset="0"/>
              <a:ea typeface="+mn-ea"/>
              <a:cs typeface="+mn-cs"/>
            </a:endParaRPr>
          </a:p>
        </p:txBody>
      </p:sp>
      <p:sp>
        <p:nvSpPr>
          <p:cNvPr id="3" name="Sous-titre 6">
            <a:extLst>
              <a:ext uri="{FF2B5EF4-FFF2-40B4-BE49-F238E27FC236}">
                <a16:creationId xmlns:a16="http://schemas.microsoft.com/office/drawing/2014/main" id="{663E524C-BAE6-98B6-A703-DA884D298F3B}"/>
              </a:ext>
            </a:extLst>
          </p:cNvPr>
          <p:cNvSpPr txBox="1">
            <a:spLocks/>
          </p:cNvSpPr>
          <p:nvPr/>
        </p:nvSpPr>
        <p:spPr>
          <a:xfrm>
            <a:off x="1240766" y="3856857"/>
            <a:ext cx="9710468" cy="2143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dirty="0">
              <a:solidFill>
                <a:srgbClr val="FFFF00"/>
              </a:solidFill>
              <a:latin typeface="Montserrat Light" panose="00000400000000000000" pitchFamily="2" charset="0"/>
            </a:endParaRPr>
          </a:p>
          <a:p>
            <a:pPr marL="0" indent="0" algn="ctr">
              <a:buNone/>
            </a:pPr>
            <a:r>
              <a:rPr lang="en-US" sz="2400" i="1" dirty="0">
                <a:solidFill>
                  <a:srgbClr val="FFFF00"/>
                </a:solidFill>
                <a:latin typeface="Montserrat Light" panose="00000400000000000000" pitchFamily="2" charset="0"/>
              </a:rPr>
              <a:t>Small-scale pilots than scaling up tested solutions: Finland notably is very good at this at all levels of government</a:t>
            </a:r>
          </a:p>
          <a:p>
            <a:endParaRPr lang="en-US" dirty="0">
              <a:solidFill>
                <a:srgbClr val="003399"/>
              </a:solidFill>
            </a:endParaRPr>
          </a:p>
        </p:txBody>
      </p:sp>
    </p:spTree>
    <p:extLst>
      <p:ext uri="{BB962C8B-B14F-4D97-AF65-F5344CB8AC3E}">
        <p14:creationId xmlns:p14="http://schemas.microsoft.com/office/powerpoint/2010/main" val="37303466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5">
            <a:extLst>
              <a:ext uri="{FF2B5EF4-FFF2-40B4-BE49-F238E27FC236}">
                <a16:creationId xmlns:a16="http://schemas.microsoft.com/office/drawing/2014/main" id="{16F60D9B-D5C3-29E7-146D-6E04D826A5E6}"/>
              </a:ext>
            </a:extLst>
          </p:cNvPr>
          <p:cNvSpPr txBox="1">
            <a:spLocks/>
          </p:cNvSpPr>
          <p:nvPr/>
        </p:nvSpPr>
        <p:spPr>
          <a:xfrm>
            <a:off x="1524000" y="1650999"/>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u="none" kern="1200">
                <a:solidFill>
                  <a:schemeClr val="bg1"/>
                </a:solidFill>
                <a:latin typeface="Raleway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3399"/>
                </a:solidFill>
                <a:effectLst/>
                <a:uLnTx/>
                <a:uFillTx/>
                <a:latin typeface="Montserrat SemiBold" panose="00000700000000000000" pitchFamily="2" charset="0"/>
                <a:ea typeface="+mj-ea"/>
                <a:cs typeface="+mj-cs"/>
              </a:rPr>
              <a:t>President of the French Foresight Society, President of Foundation 2100</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rPr>
              <a:t>Jean-Eric Aubert</a:t>
            </a:r>
            <a:endParaRPr kumimoji="0" lang="en-BE"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endParaRPr>
          </a:p>
        </p:txBody>
      </p:sp>
      <p:sp>
        <p:nvSpPr>
          <p:cNvPr id="2" name="Sous-titre 6">
            <a:extLst>
              <a:ext uri="{FF2B5EF4-FFF2-40B4-BE49-F238E27FC236}">
                <a16:creationId xmlns:a16="http://schemas.microsoft.com/office/drawing/2014/main" id="{FB78B5DE-735C-E070-A300-F4C2D1F017C2}"/>
              </a:ext>
            </a:extLst>
          </p:cNvPr>
          <p:cNvSpPr txBox="1">
            <a:spLocks/>
          </p:cNvSpPr>
          <p:nvPr/>
        </p:nvSpPr>
        <p:spPr>
          <a:xfrm>
            <a:off x="1265842" y="4038599"/>
            <a:ext cx="9660316" cy="9513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a:solidFill>
                  <a:srgbClr val="003399"/>
                </a:solidFill>
                <a:latin typeface="Montserrat Light" panose="00000400000000000000" pitchFamily="2" charset="0"/>
              </a:rPr>
              <a:t>Foresight exercises and the role of SSAH in a science for policy ecosystem</a:t>
            </a:r>
          </a:p>
          <a:p>
            <a:endParaRPr lang="en-US" dirty="0">
              <a:solidFill>
                <a:srgbClr val="003399"/>
              </a:solidFill>
            </a:endParaRPr>
          </a:p>
        </p:txBody>
      </p:sp>
    </p:spTree>
    <p:extLst>
      <p:ext uri="{BB962C8B-B14F-4D97-AF65-F5344CB8AC3E}">
        <p14:creationId xmlns:p14="http://schemas.microsoft.com/office/powerpoint/2010/main" val="3113423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4AA97-2C38-1145-B426-0CBCA6B99B9A}"/>
              </a:ext>
            </a:extLst>
          </p:cNvPr>
          <p:cNvSpPr>
            <a:spLocks noGrp="1"/>
          </p:cNvSpPr>
          <p:nvPr>
            <p:ph type="ctrTitle"/>
          </p:nvPr>
        </p:nvSpPr>
        <p:spPr>
          <a:xfrm>
            <a:off x="1524000" y="748145"/>
            <a:ext cx="9144000" cy="2761818"/>
          </a:xfrm>
        </p:spPr>
        <p:txBody>
          <a:bodyPr>
            <a:normAutofit fontScale="90000"/>
          </a:bodyPr>
          <a:lstStyle/>
          <a:p>
            <a:br>
              <a:rPr lang="fr-FR" sz="3600" b="1" dirty="0"/>
            </a:br>
            <a:br>
              <a:rPr lang="fr-FR" sz="3600" b="1" dirty="0"/>
            </a:br>
            <a:br>
              <a:rPr lang="fr-FR" sz="3600" b="1" dirty="0"/>
            </a:br>
            <a:br>
              <a:rPr lang="fr-FR" sz="3600" b="1" dirty="0"/>
            </a:br>
            <a:r>
              <a:rPr lang="fr-FR" b="1" dirty="0"/>
              <a:t> </a:t>
            </a:r>
            <a:br>
              <a:rPr lang="fr-FR" b="1" dirty="0"/>
            </a:br>
            <a:r>
              <a:rPr lang="fr-FR" sz="4000" b="1" dirty="0"/>
              <a:t>SSAH and the Future of Evidence-</a:t>
            </a:r>
            <a:r>
              <a:rPr lang="fr-FR" sz="4000" b="1" dirty="0" err="1"/>
              <a:t>Informed</a:t>
            </a:r>
            <a:r>
              <a:rPr lang="fr-FR" sz="4000" b="1" dirty="0"/>
              <a:t> Policy-</a:t>
            </a:r>
            <a:r>
              <a:rPr lang="fr-FR" sz="4000" b="1" dirty="0" err="1"/>
              <a:t>Making</a:t>
            </a:r>
            <a:r>
              <a:rPr lang="fr-FR" sz="4000" b="1" dirty="0"/>
              <a:t> </a:t>
            </a:r>
            <a:br>
              <a:rPr lang="fr-FR" sz="2800" b="1" dirty="0"/>
            </a:br>
            <a:r>
              <a:rPr lang="fr-FR" sz="2700" b="1" dirty="0"/>
              <a:t>Brussels, May 6-7, 2024</a:t>
            </a:r>
            <a:br>
              <a:rPr lang="fr-FR" sz="2700" b="1" dirty="0"/>
            </a:br>
            <a:br>
              <a:rPr lang="fr-FR" sz="2700" b="1" dirty="0"/>
            </a:br>
            <a:r>
              <a:rPr lang="en-US" sz="2700" b="1" dirty="0"/>
              <a:t>Jean-Eric Aubert</a:t>
            </a:r>
            <a:br>
              <a:rPr lang="en-US" sz="2700" dirty="0"/>
            </a:br>
            <a:r>
              <a:rPr lang="en-US" sz="2700" dirty="0"/>
              <a:t>Société </a:t>
            </a:r>
            <a:r>
              <a:rPr lang="en-US" sz="2700" dirty="0" err="1"/>
              <a:t>Française</a:t>
            </a:r>
            <a:r>
              <a:rPr lang="en-US" sz="2700" dirty="0"/>
              <a:t> de Prospective </a:t>
            </a:r>
            <a:br>
              <a:rPr lang="en-US" sz="2700" dirty="0"/>
            </a:br>
            <a:r>
              <a:rPr lang="en-US" sz="2700" dirty="0" err="1"/>
              <a:t>Fondation</a:t>
            </a:r>
            <a:r>
              <a:rPr lang="en-US" sz="2700" dirty="0"/>
              <a:t> 2100</a:t>
            </a:r>
          </a:p>
        </p:txBody>
      </p:sp>
      <p:sp>
        <p:nvSpPr>
          <p:cNvPr id="3" name="Sous-titre 2">
            <a:extLst>
              <a:ext uri="{FF2B5EF4-FFF2-40B4-BE49-F238E27FC236}">
                <a16:creationId xmlns:a16="http://schemas.microsoft.com/office/drawing/2014/main" id="{D6E4A77B-E005-3347-97A6-EBC8244892B5}"/>
              </a:ext>
            </a:extLst>
          </p:cNvPr>
          <p:cNvSpPr>
            <a:spLocks noGrp="1"/>
          </p:cNvSpPr>
          <p:nvPr>
            <p:ph type="subTitle" idx="1"/>
          </p:nvPr>
        </p:nvSpPr>
        <p:spPr>
          <a:xfrm>
            <a:off x="1787236" y="3976254"/>
            <a:ext cx="8880764" cy="1281545"/>
          </a:xfrm>
        </p:spPr>
        <p:txBody>
          <a:bodyPr>
            <a:normAutofit fontScale="92500" lnSpcReduction="10000"/>
          </a:bodyPr>
          <a:lstStyle/>
          <a:p>
            <a:r>
              <a:rPr lang="en-US" sz="2800" dirty="0"/>
              <a:t>2 slides</a:t>
            </a:r>
          </a:p>
          <a:p>
            <a:r>
              <a:rPr lang="en-US" sz="2800" dirty="0"/>
              <a:t>Presentation of the two </a:t>
            </a:r>
            <a:r>
              <a:rPr lang="en-US" sz="2800" dirty="0" err="1"/>
              <a:t>organisations</a:t>
            </a:r>
            <a:endParaRPr lang="en-US" dirty="0"/>
          </a:p>
          <a:p>
            <a:r>
              <a:rPr lang="en-US" dirty="0"/>
              <a:t>SWOT of FORESIGHT/FUTURE STUDIES </a:t>
            </a:r>
          </a:p>
        </p:txBody>
      </p:sp>
      <p:sp>
        <p:nvSpPr>
          <p:cNvPr id="4" name="Espace réservé du pied de page 3">
            <a:extLst>
              <a:ext uri="{FF2B5EF4-FFF2-40B4-BE49-F238E27FC236}">
                <a16:creationId xmlns:a16="http://schemas.microsoft.com/office/drawing/2014/main" id="{86DE625D-DB34-1B4F-8A10-E4554C3D14A1}"/>
              </a:ext>
            </a:extLst>
          </p:cNvPr>
          <p:cNvSpPr>
            <a:spLocks noGrp="1"/>
          </p:cNvSpPr>
          <p:nvPr>
            <p:ph type="ftr" sz="quarter" idx="11"/>
          </p:nvPr>
        </p:nvSpPr>
        <p:spPr/>
        <p:txBody>
          <a:bodyPr/>
          <a:lstStyle/>
          <a:p>
            <a:r>
              <a:rPr lang="en-US"/>
              <a:t>Jean-Eric Aubert, EIPM May 7 2024</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544FD9D7-C8EA-5CF6-67BD-7A85D9AB8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31" y="5761821"/>
            <a:ext cx="605069" cy="920131"/>
          </a:xfrm>
          <a:prstGeom prst="rect">
            <a:avLst/>
          </a:prstGeom>
        </p:spPr>
      </p:pic>
    </p:spTree>
    <p:extLst>
      <p:ext uri="{BB962C8B-B14F-4D97-AF65-F5344CB8AC3E}">
        <p14:creationId xmlns:p14="http://schemas.microsoft.com/office/powerpoint/2010/main" val="27904785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C354E9-25CD-B34F-862E-D93F22C8F4DE}"/>
              </a:ext>
            </a:extLst>
          </p:cNvPr>
          <p:cNvSpPr>
            <a:spLocks noGrp="1"/>
          </p:cNvSpPr>
          <p:nvPr>
            <p:ph type="title"/>
          </p:nvPr>
        </p:nvSpPr>
        <p:spPr/>
        <p:txBody>
          <a:bodyPr/>
          <a:lstStyle/>
          <a:p>
            <a:r>
              <a:rPr lang="en-US" dirty="0"/>
              <a:t>		Two Foresight </a:t>
            </a:r>
            <a:r>
              <a:rPr lang="en-US" dirty="0" err="1"/>
              <a:t>Organisations</a:t>
            </a:r>
            <a:r>
              <a:rPr lang="en-US" dirty="0"/>
              <a:t> </a:t>
            </a:r>
          </a:p>
        </p:txBody>
      </p:sp>
      <p:sp>
        <p:nvSpPr>
          <p:cNvPr id="3" name="Espace réservé du texte 2">
            <a:extLst>
              <a:ext uri="{FF2B5EF4-FFF2-40B4-BE49-F238E27FC236}">
                <a16:creationId xmlns:a16="http://schemas.microsoft.com/office/drawing/2014/main" id="{356CA62C-F88E-A943-B065-9527C4F8F8CD}"/>
              </a:ext>
            </a:extLst>
          </p:cNvPr>
          <p:cNvSpPr>
            <a:spLocks noGrp="1"/>
          </p:cNvSpPr>
          <p:nvPr>
            <p:ph type="body" idx="1"/>
          </p:nvPr>
        </p:nvSpPr>
        <p:spPr/>
        <p:txBody>
          <a:bodyPr>
            <a:normAutofit lnSpcReduction="10000"/>
          </a:bodyPr>
          <a:lstStyle/>
          <a:p>
            <a:r>
              <a:rPr lang="en-US" dirty="0"/>
              <a:t>Société </a:t>
            </a:r>
            <a:r>
              <a:rPr lang="en-US" dirty="0" err="1"/>
              <a:t>Française</a:t>
            </a:r>
            <a:r>
              <a:rPr lang="en-US" dirty="0"/>
              <a:t> de Prospective</a:t>
            </a:r>
          </a:p>
          <a:p>
            <a:r>
              <a:rPr lang="en-US" dirty="0"/>
              <a:t>French Foresight Society</a:t>
            </a:r>
          </a:p>
        </p:txBody>
      </p:sp>
      <p:sp>
        <p:nvSpPr>
          <p:cNvPr id="4" name="Espace réservé du contenu 3">
            <a:extLst>
              <a:ext uri="{FF2B5EF4-FFF2-40B4-BE49-F238E27FC236}">
                <a16:creationId xmlns:a16="http://schemas.microsoft.com/office/drawing/2014/main" id="{E5A325DB-A8C3-2246-B0A5-A4E835D7CC09}"/>
              </a:ext>
            </a:extLst>
          </p:cNvPr>
          <p:cNvSpPr>
            <a:spLocks noGrp="1"/>
          </p:cNvSpPr>
          <p:nvPr>
            <p:ph sz="half" idx="2"/>
          </p:nvPr>
        </p:nvSpPr>
        <p:spPr/>
        <p:txBody>
          <a:bodyPr>
            <a:normAutofit fontScale="92500" lnSpcReduction="20000"/>
          </a:bodyPr>
          <a:lstStyle/>
          <a:p>
            <a:r>
              <a:rPr lang="en-US" dirty="0"/>
              <a:t>Created in 2013 (assoc. 1901)</a:t>
            </a:r>
          </a:p>
          <a:p>
            <a:r>
              <a:rPr lang="en-US" dirty="0"/>
              <a:t>About 60 members (including 5 institutions)</a:t>
            </a:r>
          </a:p>
          <a:p>
            <a:r>
              <a:rPr lang="en-US" dirty="0"/>
              <a:t>Study-oriented: conferences, publications</a:t>
            </a:r>
          </a:p>
          <a:p>
            <a:r>
              <a:rPr lang="en-US" dirty="0"/>
              <a:t>(Sector) topics: Foresight of work, the enterprise, the environment, territories…</a:t>
            </a:r>
          </a:p>
          <a:p>
            <a:r>
              <a:rPr lang="en-US" dirty="0"/>
              <a:t>https://</a:t>
            </a:r>
            <a:r>
              <a:rPr lang="en-US" dirty="0" err="1"/>
              <a:t>www.societefrancaisedeprospective.fr</a:t>
            </a:r>
            <a:endParaRPr lang="en-US" dirty="0"/>
          </a:p>
          <a:p>
            <a:endParaRPr lang="en-US" dirty="0"/>
          </a:p>
        </p:txBody>
      </p:sp>
      <p:sp>
        <p:nvSpPr>
          <p:cNvPr id="5" name="Espace réservé du texte 4">
            <a:extLst>
              <a:ext uri="{FF2B5EF4-FFF2-40B4-BE49-F238E27FC236}">
                <a16:creationId xmlns:a16="http://schemas.microsoft.com/office/drawing/2014/main" id="{FF90C1B5-C845-7F41-9D56-CC8E0D79C1EE}"/>
              </a:ext>
            </a:extLst>
          </p:cNvPr>
          <p:cNvSpPr>
            <a:spLocks noGrp="1"/>
          </p:cNvSpPr>
          <p:nvPr>
            <p:ph type="body" sz="quarter" idx="3"/>
          </p:nvPr>
        </p:nvSpPr>
        <p:spPr/>
        <p:txBody>
          <a:bodyPr>
            <a:normAutofit lnSpcReduction="10000"/>
          </a:bodyPr>
          <a:lstStyle/>
          <a:p>
            <a:r>
              <a:rPr lang="en-US" dirty="0" err="1"/>
              <a:t>Fondation</a:t>
            </a:r>
            <a:r>
              <a:rPr lang="en-US" dirty="0"/>
              <a:t> 2100</a:t>
            </a:r>
          </a:p>
          <a:p>
            <a:r>
              <a:rPr lang="en-US" dirty="0"/>
              <a:t>2100 Foundation</a:t>
            </a:r>
          </a:p>
        </p:txBody>
      </p:sp>
      <p:sp>
        <p:nvSpPr>
          <p:cNvPr id="6" name="Espace réservé du contenu 5">
            <a:extLst>
              <a:ext uri="{FF2B5EF4-FFF2-40B4-BE49-F238E27FC236}">
                <a16:creationId xmlns:a16="http://schemas.microsoft.com/office/drawing/2014/main" id="{62C890B0-C42D-6840-ADCE-958DCE07E128}"/>
              </a:ext>
            </a:extLst>
          </p:cNvPr>
          <p:cNvSpPr>
            <a:spLocks noGrp="1"/>
          </p:cNvSpPr>
          <p:nvPr>
            <p:ph sz="quarter" idx="4"/>
          </p:nvPr>
        </p:nvSpPr>
        <p:spPr/>
        <p:txBody>
          <a:bodyPr>
            <a:normAutofit fontScale="92500" lnSpcReduction="20000"/>
          </a:bodyPr>
          <a:lstStyle/>
          <a:p>
            <a:r>
              <a:rPr lang="en-US" dirty="0"/>
              <a:t>Established in 2016, under the aegis of CNRS Foundation </a:t>
            </a:r>
          </a:p>
          <a:p>
            <a:r>
              <a:rPr lang="en-US" dirty="0"/>
              <a:t>Issued from Prospective 2100 (1995-2015 – 150 conferences)</a:t>
            </a:r>
          </a:p>
          <a:p>
            <a:r>
              <a:rPr lang="en-US" dirty="0"/>
              <a:t>Action-oriented: awards (Ph. D Thesis), competitions, policy notes</a:t>
            </a:r>
          </a:p>
          <a:p>
            <a:r>
              <a:rPr lang="en-US" dirty="0"/>
              <a:t>Joint work with </a:t>
            </a:r>
            <a:r>
              <a:rPr lang="en-US" dirty="0" err="1"/>
              <a:t>SFdP</a:t>
            </a:r>
            <a:r>
              <a:rPr lang="en-US" dirty="0"/>
              <a:t> : New Narrative(s) for the 21</a:t>
            </a:r>
            <a:r>
              <a:rPr lang="en-US" baseline="30000" dirty="0"/>
              <a:t>st</a:t>
            </a:r>
            <a:r>
              <a:rPr lang="en-US" dirty="0"/>
              <a:t> century</a:t>
            </a:r>
          </a:p>
          <a:p>
            <a:r>
              <a:rPr lang="en-US" dirty="0"/>
              <a:t>https://2100.org</a:t>
            </a:r>
          </a:p>
        </p:txBody>
      </p:sp>
      <p:sp>
        <p:nvSpPr>
          <p:cNvPr id="7" name="Espace réservé du pied de page 6">
            <a:extLst>
              <a:ext uri="{FF2B5EF4-FFF2-40B4-BE49-F238E27FC236}">
                <a16:creationId xmlns:a16="http://schemas.microsoft.com/office/drawing/2014/main" id="{6DABD7E0-009D-2A48-9AC5-83F87E1740C6}"/>
              </a:ext>
            </a:extLst>
          </p:cNvPr>
          <p:cNvSpPr>
            <a:spLocks noGrp="1"/>
          </p:cNvSpPr>
          <p:nvPr>
            <p:ph type="ftr" sz="quarter" idx="11"/>
          </p:nvPr>
        </p:nvSpPr>
        <p:spPr/>
        <p:txBody>
          <a:bodyPr/>
          <a:lstStyle/>
          <a:p>
            <a:r>
              <a:rPr lang="en-US"/>
              <a:t>Jean-Eric Aubert, EIPM May 7 2024</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DF42CF6A-4CB3-0A67-2B04-56978FF63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31" y="5761821"/>
            <a:ext cx="605069" cy="920131"/>
          </a:xfrm>
          <a:prstGeom prst="rect">
            <a:avLst/>
          </a:prstGeom>
        </p:spPr>
      </p:pic>
    </p:spTree>
    <p:extLst>
      <p:ext uri="{BB962C8B-B14F-4D97-AF65-F5344CB8AC3E}">
        <p14:creationId xmlns:p14="http://schemas.microsoft.com/office/powerpoint/2010/main" val="8743225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6FC30326-2D81-1C4A-87E2-2247D42F13AB}"/>
              </a:ext>
            </a:extLst>
          </p:cNvPr>
          <p:cNvGraphicFramePr>
            <a:graphicFrameLocks noGrp="1"/>
          </p:cNvGraphicFramePr>
          <p:nvPr/>
        </p:nvGraphicFramePr>
        <p:xfrm>
          <a:off x="1482436" y="304800"/>
          <a:ext cx="9019309" cy="6526490"/>
        </p:xfrm>
        <a:graphic>
          <a:graphicData uri="http://schemas.openxmlformats.org/drawingml/2006/table">
            <a:tbl>
              <a:tblPr firstRow="1" bandRow="1">
                <a:tableStyleId>{5C22544A-7EE6-4342-B048-85BDC9FD1C3A}</a:tableStyleId>
              </a:tblPr>
              <a:tblGrid>
                <a:gridCol w="4327695">
                  <a:extLst>
                    <a:ext uri="{9D8B030D-6E8A-4147-A177-3AD203B41FA5}">
                      <a16:colId xmlns:a16="http://schemas.microsoft.com/office/drawing/2014/main" val="3523559073"/>
                    </a:ext>
                  </a:extLst>
                </a:gridCol>
                <a:gridCol w="4691614">
                  <a:extLst>
                    <a:ext uri="{9D8B030D-6E8A-4147-A177-3AD203B41FA5}">
                      <a16:colId xmlns:a16="http://schemas.microsoft.com/office/drawing/2014/main" val="2471690823"/>
                    </a:ext>
                  </a:extLst>
                </a:gridCol>
              </a:tblGrid>
              <a:tr h="3515294">
                <a:tc>
                  <a:txBody>
                    <a:bodyPr/>
                    <a:lstStyle/>
                    <a:p>
                      <a:r>
                        <a:rPr lang="en-US" sz="2400" dirty="0"/>
                        <a:t>STRENGHTS   -- (VISION)</a:t>
                      </a:r>
                    </a:p>
                    <a:p>
                      <a:endParaRPr lang="en-US" dirty="0"/>
                    </a:p>
                    <a:p>
                      <a:r>
                        <a:rPr lang="en-US" sz="2400" dirty="0"/>
                        <a:t>360° systemic/holistic views </a:t>
                      </a:r>
                    </a:p>
                    <a:p>
                      <a:endParaRPr lang="en-US" sz="2400" dirty="0"/>
                    </a:p>
                    <a:p>
                      <a:r>
                        <a:rPr lang="en-US" sz="2400" dirty="0"/>
                        <a:t>Unique instrument for societal dialogue </a:t>
                      </a:r>
                    </a:p>
                    <a:p>
                      <a:endParaRPr lang="en-US" sz="2400" dirty="0"/>
                    </a:p>
                    <a:p>
                      <a:r>
                        <a:rPr lang="en-US" sz="2400" dirty="0"/>
                        <a:t>Science + Art  </a:t>
                      </a:r>
                    </a:p>
                  </a:txBody>
                  <a:tcPr/>
                </a:tc>
                <a:tc>
                  <a:txBody>
                    <a:bodyPr/>
                    <a:lstStyle/>
                    <a:p>
                      <a:r>
                        <a:rPr lang="en-US" sz="2400" dirty="0"/>
                        <a:t>WEAKNESSES --  (KNOWLEDGE)</a:t>
                      </a:r>
                    </a:p>
                    <a:p>
                      <a:endParaRPr lang="en-US" dirty="0"/>
                    </a:p>
                    <a:p>
                      <a:r>
                        <a:rPr lang="en-US" sz="2400" dirty="0"/>
                        <a:t>Insufficient analyses of the “future” (often too superficial)</a:t>
                      </a:r>
                    </a:p>
                    <a:p>
                      <a:endParaRPr lang="en-US" sz="2400" dirty="0"/>
                    </a:p>
                    <a:p>
                      <a:r>
                        <a:rPr lang="en-US" sz="2400" dirty="0"/>
                        <a:t>Methodological divergences  (from SF to forecasts)</a:t>
                      </a:r>
                    </a:p>
                    <a:p>
                      <a:endParaRPr lang="en-US" sz="2400" dirty="0"/>
                    </a:p>
                    <a:p>
                      <a:r>
                        <a:rPr lang="en-US" sz="2400" dirty="0"/>
                        <a:t>(Almost) no academic status</a:t>
                      </a:r>
                    </a:p>
                  </a:txBody>
                  <a:tcPr/>
                </a:tc>
                <a:extLst>
                  <a:ext uri="{0D108BD9-81ED-4DB2-BD59-A6C34878D82A}">
                    <a16:rowId xmlns:a16="http://schemas.microsoft.com/office/drawing/2014/main" val="2887167120"/>
                  </a:ext>
                </a:extLst>
              </a:tr>
              <a:tr h="3011196">
                <a:tc>
                  <a:txBody>
                    <a:bodyPr/>
                    <a:lstStyle/>
                    <a:p>
                      <a:r>
                        <a:rPr lang="en-US" sz="2400" b="1" dirty="0"/>
                        <a:t>OPPORTUNITIES --  (PRESSURE)</a:t>
                      </a:r>
                    </a:p>
                    <a:p>
                      <a:endParaRPr lang="en-US" dirty="0"/>
                    </a:p>
                    <a:p>
                      <a:r>
                        <a:rPr lang="en-US" sz="2400" b="1" dirty="0"/>
                        <a:t>Ecological/energy transitions</a:t>
                      </a:r>
                    </a:p>
                    <a:p>
                      <a:endParaRPr lang="en-US" dirty="0"/>
                    </a:p>
                    <a:p>
                      <a:r>
                        <a:rPr lang="en-US" sz="2400" b="1" dirty="0"/>
                        <a:t>Technological, (geo) political…disruptions</a:t>
                      </a:r>
                    </a:p>
                    <a:p>
                      <a:endParaRPr lang="en-US" dirty="0"/>
                    </a:p>
                    <a:p>
                      <a:r>
                        <a:rPr lang="en-US" sz="2400" b="1" dirty="0"/>
                        <a:t>IA/big data</a:t>
                      </a:r>
                    </a:p>
                  </a:txBody>
                  <a:tcPr/>
                </a:tc>
                <a:tc>
                  <a:txBody>
                    <a:bodyPr/>
                    <a:lstStyle/>
                    <a:p>
                      <a:r>
                        <a:rPr lang="en-US" sz="2400" b="1" dirty="0"/>
                        <a:t>THREATS --  (POWER)</a:t>
                      </a:r>
                    </a:p>
                    <a:p>
                      <a:endParaRPr lang="en-US" dirty="0"/>
                    </a:p>
                    <a:p>
                      <a:r>
                        <a:rPr lang="en-US" sz="2400" b="1" dirty="0"/>
                        <a:t>Power arrogance</a:t>
                      </a:r>
                    </a:p>
                    <a:p>
                      <a:endParaRPr lang="en-US" sz="2400" b="1" dirty="0"/>
                    </a:p>
                    <a:p>
                      <a:r>
                        <a:rPr lang="en-US" sz="2400" b="1" dirty="0"/>
                        <a:t>Institutional games and silos</a:t>
                      </a:r>
                    </a:p>
                    <a:p>
                      <a:endParaRPr lang="en-US" sz="2400" b="1" dirty="0"/>
                    </a:p>
                    <a:p>
                      <a:r>
                        <a:rPr lang="en-US" sz="2400" b="1" dirty="0"/>
                        <a:t>Short-termism</a:t>
                      </a:r>
                    </a:p>
                  </a:txBody>
                  <a:tcPr/>
                </a:tc>
                <a:extLst>
                  <a:ext uri="{0D108BD9-81ED-4DB2-BD59-A6C34878D82A}">
                    <a16:rowId xmlns:a16="http://schemas.microsoft.com/office/drawing/2014/main" val="2009774390"/>
                  </a:ext>
                </a:extLst>
              </a:tr>
            </a:tbl>
          </a:graphicData>
        </a:graphic>
      </p:graphicFrame>
      <p:sp>
        <p:nvSpPr>
          <p:cNvPr id="3" name="Espace réservé du pied de page 2">
            <a:extLst>
              <a:ext uri="{FF2B5EF4-FFF2-40B4-BE49-F238E27FC236}">
                <a16:creationId xmlns:a16="http://schemas.microsoft.com/office/drawing/2014/main" id="{82DCD899-EEFC-3646-9139-3DC90F555D70}"/>
              </a:ext>
            </a:extLst>
          </p:cNvPr>
          <p:cNvSpPr>
            <a:spLocks noGrp="1"/>
          </p:cNvSpPr>
          <p:nvPr>
            <p:ph type="ftr" sz="quarter" idx="11"/>
          </p:nvPr>
        </p:nvSpPr>
        <p:spPr/>
        <p:txBody>
          <a:bodyPr/>
          <a:lstStyle/>
          <a:p>
            <a:r>
              <a:rPr lang="en-US"/>
              <a:t>Jean-Eric Aubert, EIPM May 7 2024</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5676B486-52EF-4607-C621-AC0156D29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31" y="5761821"/>
            <a:ext cx="605069" cy="920131"/>
          </a:xfrm>
          <a:prstGeom prst="rect">
            <a:avLst/>
          </a:prstGeom>
        </p:spPr>
      </p:pic>
    </p:spTree>
    <p:extLst>
      <p:ext uri="{BB962C8B-B14F-4D97-AF65-F5344CB8AC3E}">
        <p14:creationId xmlns:p14="http://schemas.microsoft.com/office/powerpoint/2010/main" val="25088811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F220-5C5A-BF98-3805-FF9916162AC2}"/>
              </a:ext>
            </a:extLst>
          </p:cNvPr>
          <p:cNvSpPr>
            <a:spLocks noGrp="1"/>
          </p:cNvSpPr>
          <p:nvPr>
            <p:ph type="title"/>
          </p:nvPr>
        </p:nvSpPr>
        <p:spPr>
          <a:xfrm>
            <a:off x="269565" y="1978335"/>
            <a:ext cx="11652870" cy="187852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effectLst/>
                <a:uLnTx/>
                <a:uFillTx/>
                <a:latin typeface="Montserrat SemiBold" panose="00000700000000000000" pitchFamily="2" charset="0"/>
                <a:ea typeface="+mn-ea"/>
                <a:cs typeface="+mn-cs"/>
              </a:rPr>
              <a:t>Secretary general of Science Europe</a:t>
            </a:r>
            <a:br>
              <a:rPr kumimoji="0" lang="en-US" sz="2700" b="0" i="0" u="none" strike="noStrike" kern="1200" cap="none" spc="0" normalizeH="0" baseline="0" noProof="0" dirty="0">
                <a:ln>
                  <a:noFill/>
                </a:ln>
                <a:effectLst/>
                <a:uLnTx/>
                <a:uFillTx/>
                <a:latin typeface="Montserrat SemiBold" panose="00000700000000000000" pitchFamily="2" charset="0"/>
                <a:ea typeface="+mn-ea"/>
                <a:cs typeface="+mn-cs"/>
              </a:rPr>
            </a:br>
            <a:br>
              <a:rPr kumimoji="0" lang="en-US" sz="2800" b="0" i="0" u="none" strike="noStrike" kern="1200" cap="none" spc="0" normalizeH="0" baseline="0" noProof="0" dirty="0">
                <a:ln>
                  <a:noFill/>
                </a:ln>
                <a:effectLst/>
                <a:uLnTx/>
                <a:uFillTx/>
                <a:latin typeface="Montserrat SemiBold" panose="00000700000000000000" pitchFamily="2" charset="0"/>
                <a:ea typeface="+mn-ea"/>
                <a:cs typeface="+mn-cs"/>
              </a:rPr>
            </a:br>
            <a:r>
              <a:rPr kumimoji="0" lang="en-US" sz="5200" b="0" i="0" u="none" strike="noStrike" kern="1200" cap="none" spc="0" normalizeH="0" baseline="0" noProof="0" dirty="0">
                <a:ln>
                  <a:noFill/>
                </a:ln>
                <a:effectLst/>
                <a:uLnTx/>
                <a:uFillTx/>
                <a:latin typeface="Montserrat Black" panose="00000A00000000000000" pitchFamily="2" charset="0"/>
                <a:ea typeface="+mn-ea"/>
                <a:cs typeface="+mn-cs"/>
              </a:rPr>
              <a:t>Lidia </a:t>
            </a:r>
            <a:r>
              <a:rPr kumimoji="0" lang="en-US" sz="5200" b="0" i="0" u="none" strike="noStrike" kern="1200" cap="none" spc="0" normalizeH="0" baseline="0" noProof="0" dirty="0" err="1">
                <a:ln>
                  <a:noFill/>
                </a:ln>
                <a:effectLst/>
                <a:uLnTx/>
                <a:uFillTx/>
                <a:latin typeface="Montserrat Black" panose="00000A00000000000000" pitchFamily="2" charset="0"/>
                <a:ea typeface="+mn-ea"/>
                <a:cs typeface="+mn-cs"/>
              </a:rPr>
              <a:t>Borell</a:t>
            </a:r>
            <a:r>
              <a:rPr kumimoji="0" lang="en-US" sz="5200" b="0" i="0" u="none" strike="noStrike" kern="1200" cap="none" spc="0" normalizeH="0" baseline="0" noProof="0" dirty="0">
                <a:ln>
                  <a:noFill/>
                </a:ln>
                <a:effectLst/>
                <a:uLnTx/>
                <a:uFillTx/>
                <a:latin typeface="Montserrat Black" panose="00000A00000000000000" pitchFamily="2" charset="0"/>
                <a:ea typeface="+mn-ea"/>
                <a:cs typeface="+mn-cs"/>
              </a:rPr>
              <a:t>-Damian</a:t>
            </a:r>
            <a:endParaRPr kumimoji="0" lang="en-BE" sz="5200" b="0" i="0" u="none" strike="noStrike" kern="1200" cap="none" spc="0" normalizeH="0" baseline="0" noProof="0" dirty="0">
              <a:ln>
                <a:noFill/>
              </a:ln>
              <a:effectLst/>
              <a:uLnTx/>
              <a:uFillTx/>
              <a:latin typeface="Montserrat Black" panose="00000A00000000000000" pitchFamily="2" charset="0"/>
              <a:ea typeface="+mn-ea"/>
              <a:cs typeface="+mn-cs"/>
            </a:endParaRPr>
          </a:p>
        </p:txBody>
      </p:sp>
      <p:sp>
        <p:nvSpPr>
          <p:cNvPr id="3" name="Sous-titre 6">
            <a:extLst>
              <a:ext uri="{FF2B5EF4-FFF2-40B4-BE49-F238E27FC236}">
                <a16:creationId xmlns:a16="http://schemas.microsoft.com/office/drawing/2014/main" id="{663E524C-BAE6-98B6-A703-DA884D298F3B}"/>
              </a:ext>
            </a:extLst>
          </p:cNvPr>
          <p:cNvSpPr txBox="1">
            <a:spLocks/>
          </p:cNvSpPr>
          <p:nvPr/>
        </p:nvSpPr>
        <p:spPr>
          <a:xfrm>
            <a:off x="1240766" y="3856857"/>
            <a:ext cx="9710468" cy="2143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dirty="0">
              <a:solidFill>
                <a:srgbClr val="FFFF00"/>
              </a:solidFill>
              <a:latin typeface="Montserrat Light" panose="00000400000000000000" pitchFamily="2" charset="0"/>
            </a:endParaRPr>
          </a:p>
          <a:p>
            <a:pPr marL="0" indent="0" algn="ctr">
              <a:buNone/>
            </a:pPr>
            <a:r>
              <a:rPr lang="en-US" sz="2400" i="1" dirty="0">
                <a:solidFill>
                  <a:srgbClr val="FFFF00"/>
                </a:solidFill>
                <a:latin typeface="Montserrat Light" panose="00000400000000000000" pitchFamily="2" charset="0"/>
              </a:rPr>
              <a:t>The assets of SSAH for the future in evidence-informed policymaking</a:t>
            </a:r>
          </a:p>
          <a:p>
            <a:endParaRPr lang="en-US" dirty="0">
              <a:solidFill>
                <a:srgbClr val="003399"/>
              </a:solidFill>
            </a:endParaRPr>
          </a:p>
        </p:txBody>
      </p:sp>
    </p:spTree>
    <p:extLst>
      <p:ext uri="{BB962C8B-B14F-4D97-AF65-F5344CB8AC3E}">
        <p14:creationId xmlns:p14="http://schemas.microsoft.com/office/powerpoint/2010/main" val="20531398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126F-43D0-4710-9640-9B371535D29F}"/>
              </a:ext>
            </a:extLst>
          </p:cNvPr>
          <p:cNvSpPr>
            <a:spLocks noGrp="1"/>
          </p:cNvSpPr>
          <p:nvPr>
            <p:ph type="title"/>
          </p:nvPr>
        </p:nvSpPr>
        <p:spPr>
          <a:xfrm>
            <a:off x="2474195" y="-45898"/>
            <a:ext cx="9391984" cy="1687540"/>
          </a:xfrm>
        </p:spPr>
        <p:txBody>
          <a:bodyPr>
            <a:normAutofit/>
          </a:bodyPr>
          <a:lstStyle/>
          <a:p>
            <a:r>
              <a:rPr lang="en-US" dirty="0"/>
              <a:t>The assets of SSAH for the future in evidence-informed policymaking</a:t>
            </a:r>
            <a:endParaRPr lang="en-GB" dirty="0"/>
          </a:p>
        </p:txBody>
      </p:sp>
      <p:sp>
        <p:nvSpPr>
          <p:cNvPr id="3" name="Text Placeholder 2">
            <a:extLst>
              <a:ext uri="{FF2B5EF4-FFF2-40B4-BE49-F238E27FC236}">
                <a16:creationId xmlns:a16="http://schemas.microsoft.com/office/drawing/2014/main" id="{92D61916-C699-4372-9311-A3216CCADCE3}"/>
              </a:ext>
            </a:extLst>
          </p:cNvPr>
          <p:cNvSpPr>
            <a:spLocks noGrp="1"/>
          </p:cNvSpPr>
          <p:nvPr>
            <p:ph type="body" sz="quarter" idx="13"/>
          </p:nvPr>
        </p:nvSpPr>
        <p:spPr>
          <a:xfrm>
            <a:off x="2471880" y="1127265"/>
            <a:ext cx="9720120" cy="1028754"/>
          </a:xfrm>
        </p:spPr>
        <p:txBody>
          <a:bodyPr lIns="0" tIns="45720" rIns="91440" bIns="45720" anchor="b" anchorCtr="0"/>
          <a:lstStyle/>
          <a:p>
            <a:r>
              <a:rPr lang="fr-BE" sz="2400">
                <a:latin typeface="Open Sans"/>
                <a:ea typeface="Open Sans"/>
                <a:cs typeface="Open Sans"/>
              </a:rPr>
              <a:t>Lidia Borrell-Damian, Secretary general</a:t>
            </a:r>
            <a:endParaRPr lang="fr-BE" sz="2400" b="0"/>
          </a:p>
        </p:txBody>
      </p:sp>
      <p:sp>
        <p:nvSpPr>
          <p:cNvPr id="7" name="Text Placeholder 6">
            <a:extLst>
              <a:ext uri="{FF2B5EF4-FFF2-40B4-BE49-F238E27FC236}">
                <a16:creationId xmlns:a16="http://schemas.microsoft.com/office/drawing/2014/main" id="{0DCB7EFB-CBC6-49FE-A76A-367D90558EF9}"/>
              </a:ext>
            </a:extLst>
          </p:cNvPr>
          <p:cNvSpPr>
            <a:spLocks noGrp="1"/>
          </p:cNvSpPr>
          <p:nvPr>
            <p:ph type="body" sz="quarter" idx="14"/>
          </p:nvPr>
        </p:nvSpPr>
        <p:spPr>
          <a:xfrm>
            <a:off x="709448" y="2848304"/>
            <a:ext cx="10710161" cy="3936124"/>
          </a:xfrm>
        </p:spPr>
        <p:txBody>
          <a:bodyPr/>
          <a:lstStyle/>
          <a:p>
            <a:r>
              <a:rPr lang="en-GB" sz="2800" dirty="0"/>
              <a:t>session on </a:t>
            </a:r>
            <a:r>
              <a:rPr lang="en-US" sz="2800" dirty="0"/>
              <a:t>Innovation in Evidence-informed policy making (EIPM) ecosystems: the added value of SSAH </a:t>
            </a:r>
          </a:p>
          <a:p>
            <a:endParaRPr lang="en-GB" sz="2800" dirty="0"/>
          </a:p>
          <a:p>
            <a:r>
              <a:rPr lang="en-GB" sz="2800" dirty="0"/>
              <a:t>Part of the 2024 Belgian presidency conference on</a:t>
            </a:r>
          </a:p>
          <a:p>
            <a:r>
              <a:rPr lang="en-US" sz="2800" dirty="0"/>
              <a:t>#StrongerTogether: SSAH and the future of evidence-informed policymaking</a:t>
            </a:r>
            <a:endParaRPr lang="en-GB" sz="2800" dirty="0"/>
          </a:p>
          <a:p>
            <a:r>
              <a:rPr lang="en-GB" sz="2800" dirty="0" err="1"/>
              <a:t>Tervueren</a:t>
            </a:r>
            <a:r>
              <a:rPr lang="en-GB" sz="2800" dirty="0"/>
              <a:t>, Belgium </a:t>
            </a:r>
          </a:p>
          <a:p>
            <a:r>
              <a:rPr lang="en-GB" sz="2800" dirty="0"/>
              <a:t>07 may 2024</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744E90D0-B81E-9FF4-87BC-DA7995B8A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584" y="5821767"/>
            <a:ext cx="605069" cy="920131"/>
          </a:xfrm>
          <a:prstGeom prst="rect">
            <a:avLst/>
          </a:prstGeom>
        </p:spPr>
      </p:pic>
    </p:spTree>
    <p:extLst>
      <p:ext uri="{BB962C8B-B14F-4D97-AF65-F5344CB8AC3E}">
        <p14:creationId xmlns:p14="http://schemas.microsoft.com/office/powerpoint/2010/main" val="30898190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0377A5-B108-77E2-22F9-37DEEDD0483D}"/>
              </a:ext>
            </a:extLst>
          </p:cNvPr>
          <p:cNvSpPr>
            <a:spLocks noGrp="1"/>
          </p:cNvSpPr>
          <p:nvPr>
            <p:ph type="title"/>
          </p:nvPr>
        </p:nvSpPr>
        <p:spPr/>
        <p:txBody>
          <a:bodyPr/>
          <a:lstStyle/>
          <a:p>
            <a:r>
              <a:rPr lang="en-US" dirty="0">
                <a:solidFill>
                  <a:schemeClr val="bg1"/>
                </a:solidFill>
              </a:rPr>
              <a:t>About science </a:t>
            </a:r>
            <a:r>
              <a:rPr lang="en-US" dirty="0" err="1">
                <a:solidFill>
                  <a:schemeClr val="bg1"/>
                </a:solidFill>
              </a:rPr>
              <a:t>europe</a:t>
            </a:r>
            <a:endParaRPr lang="en-BE" dirty="0">
              <a:solidFill>
                <a:schemeClr val="bg1"/>
              </a:solidFill>
            </a:endParaRPr>
          </a:p>
        </p:txBody>
      </p:sp>
      <p:sp>
        <p:nvSpPr>
          <p:cNvPr id="6" name="Slide Number Placeholder 5">
            <a:extLst>
              <a:ext uri="{FF2B5EF4-FFF2-40B4-BE49-F238E27FC236}">
                <a16:creationId xmlns:a16="http://schemas.microsoft.com/office/drawing/2014/main" id="{863D954E-4307-C4C0-0D79-042ABD6E0BA5}"/>
              </a:ext>
            </a:extLst>
          </p:cNvPr>
          <p:cNvSpPr>
            <a:spLocks noGrp="1"/>
          </p:cNvSpPr>
          <p:nvPr>
            <p:ph type="sldNum" sz="quarter" idx="4294967295"/>
          </p:nvPr>
        </p:nvSpPr>
        <p:spPr>
          <a:xfrm>
            <a:off x="10917124" y="6161187"/>
            <a:ext cx="1062155" cy="490599"/>
          </a:xfrm>
          <a:prstGeom prst="rect">
            <a:avLst/>
          </a:prstGeom>
        </p:spPr>
        <p:txBody>
          <a:bodyPr/>
          <a:lstStyle>
            <a:defPPr>
              <a:defRPr lang="en-US"/>
            </a:defPPr>
            <a:lvl1pPr marL="0" algn="r" defTabSz="457200" rtl="0" eaLnBrk="1" latinLnBrk="0" hangingPunct="1">
              <a:defRPr sz="2800" b="1" i="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564337-EC0D-514C-8926-9471E1A66B46}" type="slidenum">
              <a:rPr lang="en-US" smtClean="0"/>
              <a:pPr/>
              <a:t>109</a:t>
            </a:fld>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2FB97FA-800B-5BB4-46C9-10D1F5188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584" y="5821767"/>
            <a:ext cx="605069" cy="920131"/>
          </a:xfrm>
          <a:prstGeom prst="rect">
            <a:avLst/>
          </a:prstGeom>
        </p:spPr>
      </p:pic>
    </p:spTree>
    <p:extLst>
      <p:ext uri="{BB962C8B-B14F-4D97-AF65-F5344CB8AC3E}">
        <p14:creationId xmlns:p14="http://schemas.microsoft.com/office/powerpoint/2010/main" val="572307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8C0801-AB3F-191F-8EDC-F6DE56DDBF7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660441" y="1278381"/>
            <a:ext cx="4871118" cy="49687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F52470-9C4E-21D0-77B2-8883A86C837B}"/>
              </a:ext>
            </a:extLst>
          </p:cNvPr>
          <p:cNvSpPr>
            <a:spLocks noChangeArrowheads="1"/>
          </p:cNvSpPr>
          <p:nvPr/>
        </p:nvSpPr>
        <p:spPr bwMode="auto">
          <a:xfrm>
            <a:off x="223990" y="262719"/>
            <a:ext cx="394695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Go to: Menti.com</a:t>
            </a:r>
            <a:endParaRPr kumimoji="0" lang="en-GB"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Code: </a:t>
            </a:r>
            <a:r>
              <a:rPr kumimoji="0" lang="en-GB" altLang="en-US" sz="3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4733 8379</a:t>
            </a:r>
            <a:endParaRPr kumimoji="0" lang="en-GB"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5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465657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3D01-959D-654E-ECEB-635D481C6854}"/>
              </a:ext>
            </a:extLst>
          </p:cNvPr>
          <p:cNvSpPr>
            <a:spLocks noGrp="1"/>
          </p:cNvSpPr>
          <p:nvPr>
            <p:ph type="title"/>
          </p:nvPr>
        </p:nvSpPr>
        <p:spPr>
          <a:xfrm>
            <a:off x="810000" y="720000"/>
            <a:ext cx="8118201" cy="1172299"/>
          </a:xfrm>
        </p:spPr>
        <p:txBody>
          <a:bodyPr/>
          <a:lstStyle/>
          <a:p>
            <a:r>
              <a:rPr lang="en-GB" sz="3000" b="1" dirty="0">
                <a:solidFill>
                  <a:srgbClr val="002060"/>
                </a:solidFill>
                <a:effectLst/>
                <a:latin typeface="Open Sans" panose="020B0606030504020204" pitchFamily="34" charset="0"/>
                <a:ea typeface="MS Gothic" panose="020B0609070205080204" pitchFamily="49" charset="-128"/>
                <a:cs typeface="Times New Roman" panose="02020603050405020304" pitchFamily="18" charset="0"/>
              </a:rPr>
              <a:t>Foundation for Science and Technology, Portugal</a:t>
            </a:r>
            <a:endParaRPr lang="en-BE" sz="3000" dirty="0">
              <a:solidFill>
                <a:srgbClr val="002060"/>
              </a:solidFill>
            </a:endParaRPr>
          </a:p>
        </p:txBody>
      </p:sp>
      <p:sp>
        <p:nvSpPr>
          <p:cNvPr id="3" name="Content Placeholder 2">
            <a:extLst>
              <a:ext uri="{FF2B5EF4-FFF2-40B4-BE49-F238E27FC236}">
                <a16:creationId xmlns:a16="http://schemas.microsoft.com/office/drawing/2014/main" id="{43D9386E-8AF6-9E5F-BC07-4DCE604E4D95}"/>
              </a:ext>
            </a:extLst>
          </p:cNvPr>
          <p:cNvSpPr>
            <a:spLocks noGrp="1"/>
          </p:cNvSpPr>
          <p:nvPr>
            <p:ph idx="1"/>
          </p:nvPr>
        </p:nvSpPr>
        <p:spPr/>
        <p:txBody>
          <a:bodyPr anchor="ctr">
            <a:normAutofit/>
          </a:bodyPr>
          <a:lstStyle/>
          <a:p>
            <a:pPr marL="0" indent="0">
              <a:buNone/>
            </a:pPr>
            <a:r>
              <a:rPr lang="en-GB" sz="1600" b="1">
                <a:effectLst/>
                <a:latin typeface="Open Sans" panose="020B0606030504020204" pitchFamily="34" charset="0"/>
                <a:ea typeface="Open Sans" panose="020B0606030504020204" pitchFamily="34" charset="0"/>
                <a:cs typeface="Open Sans" panose="020B0606030504020204" pitchFamily="34" charset="0"/>
              </a:rPr>
              <a:t>SELECTED ACTIONS </a:t>
            </a:r>
          </a:p>
          <a:p>
            <a:pPr>
              <a:buAutoNum type="arabicPeriod"/>
            </a:pPr>
            <a:r>
              <a:rPr lang="en-GB" sz="1600" u="sng" dirty="0">
                <a:solidFill>
                  <a:srgbClr val="006892"/>
                </a:solidFill>
                <a:effectLst/>
                <a:latin typeface="Open Sans" panose="020B0606030504020204" pitchFamily="34" charset="0"/>
                <a:ea typeface="Open Sans" panose="020B0606030504020204" pitchFamily="34" charset="0"/>
                <a:cs typeface="Open Sans" panose="020B0606030504020204" pitchFamily="34" charset="0"/>
                <a:hlinkClick r:id="rId2"/>
              </a:rPr>
              <a:t>Thematic </a:t>
            </a:r>
            <a:r>
              <a:rPr lang="en-GB" sz="1600" u="sng">
                <a:solidFill>
                  <a:srgbClr val="006892"/>
                </a:solidFill>
                <a:effectLst/>
                <a:latin typeface="Open Sans" panose="020B0606030504020204" pitchFamily="34" charset="0"/>
                <a:ea typeface="Open Sans" panose="020B0606030504020204" pitchFamily="34" charset="0"/>
                <a:cs typeface="Open Sans" panose="020B0606030504020204" pitchFamily="34" charset="0"/>
                <a:hlinkClick r:id="rId2"/>
              </a:rPr>
              <a:t>R&amp;I </a:t>
            </a:r>
            <a:r>
              <a:rPr lang="en-GB" sz="1600" u="sng" dirty="0">
                <a:solidFill>
                  <a:srgbClr val="006892"/>
                </a:solidFill>
                <a:effectLst/>
                <a:latin typeface="Open Sans" panose="020B0606030504020204" pitchFamily="34" charset="0"/>
                <a:ea typeface="Open Sans" panose="020B0606030504020204" pitchFamily="34" charset="0"/>
                <a:cs typeface="Open Sans" panose="020B0606030504020204" pitchFamily="34" charset="0"/>
                <a:hlinkClick r:id="rId2"/>
              </a:rPr>
              <a:t>Agendas</a:t>
            </a:r>
            <a:r>
              <a:rPr lang="en-GB" sz="1600" dirty="0">
                <a:effectLst/>
                <a:latin typeface="Open Sans" panose="020B0606030504020204" pitchFamily="34" charset="0"/>
                <a:ea typeface="Open Sans" panose="020B0606030504020204" pitchFamily="34" charset="0"/>
                <a:cs typeface="Open Sans" panose="020B0606030504020204" pitchFamily="34" charset="0"/>
              </a:rPr>
              <a:t> co-designed with experts and companies to identify national challenges</a:t>
            </a:r>
            <a:r>
              <a:rPr lang="en-GB" sz="1600">
                <a:effectLst/>
                <a:latin typeface="Open Sans" panose="020B0606030504020204" pitchFamily="34" charset="0"/>
                <a:ea typeface="Open Sans" panose="020B0606030504020204" pitchFamily="34" charset="0"/>
                <a:cs typeface="Open Sans" panose="020B0606030504020204" pitchFamily="34" charset="0"/>
              </a:rPr>
              <a:t>, </a:t>
            </a:r>
            <a:r>
              <a:rPr lang="en-GB" sz="1600" dirty="0">
                <a:effectLst/>
                <a:latin typeface="Open Sans" panose="020B0606030504020204" pitchFamily="34" charset="0"/>
                <a:ea typeface="Open Sans" panose="020B0606030504020204" pitchFamily="34" charset="0"/>
                <a:cs typeface="Open Sans" panose="020B0606030504020204" pitchFamily="34" charset="0"/>
              </a:rPr>
              <a:t>aligning research </a:t>
            </a:r>
            <a:r>
              <a:rPr lang="en-GB" sz="1600">
                <a:effectLst/>
                <a:latin typeface="Open Sans" panose="020B0606030504020204" pitchFamily="34" charset="0"/>
                <a:ea typeface="Open Sans" panose="020B0606030504020204" pitchFamily="34" charset="0"/>
                <a:cs typeface="Open Sans" panose="020B0606030504020204" pitchFamily="34" charset="0"/>
              </a:rPr>
              <a:t>&amp; </a:t>
            </a:r>
            <a:r>
              <a:rPr lang="en-GB" sz="1600" dirty="0">
                <a:effectLst/>
                <a:latin typeface="Open Sans" panose="020B0606030504020204" pitchFamily="34" charset="0"/>
                <a:ea typeface="Open Sans" panose="020B0606030504020204" pitchFamily="34" charset="0"/>
                <a:cs typeface="Open Sans" panose="020B0606030504020204" pitchFamily="34" charset="0"/>
              </a:rPr>
              <a:t>policy priorities in selected areas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p>
            <a:pPr>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Multi-actor </a:t>
            </a:r>
            <a:r>
              <a:rPr lang="en-GB" sz="1600" dirty="0">
                <a:effectLst/>
                <a:latin typeface="Open Sans" panose="020B0606030504020204" pitchFamily="34" charset="0"/>
                <a:ea typeface="Open Sans" panose="020B0606030504020204" pitchFamily="34" charset="0"/>
                <a:cs typeface="Open Sans" panose="020B0606030504020204" pitchFamily="34" charset="0"/>
              </a:rPr>
              <a:t>protocols to facilitate the regular exchange of information</a:t>
            </a:r>
            <a:r>
              <a:rPr lang="en-GB" sz="1600">
                <a:effectLst/>
                <a:latin typeface="Open Sans" panose="020B0606030504020204" pitchFamily="34" charset="0"/>
                <a:ea typeface="Open Sans" panose="020B0606030504020204" pitchFamily="34" charset="0"/>
                <a:cs typeface="Open Sans" panose="020B0606030504020204" pitchFamily="34" charset="0"/>
              </a:rPr>
              <a:t>, </a:t>
            </a:r>
            <a:r>
              <a:rPr lang="en-GB" sz="1600" dirty="0">
                <a:effectLst/>
                <a:latin typeface="Open Sans" panose="020B0606030504020204" pitchFamily="34" charset="0"/>
                <a:ea typeface="Open Sans" panose="020B0606030504020204" pitchFamily="34" charset="0"/>
                <a:cs typeface="Open Sans" panose="020B0606030504020204" pitchFamily="34" charset="0"/>
              </a:rPr>
              <a:t>knowledge and priorities in the areas of </a:t>
            </a:r>
            <a:r>
              <a:rPr lang="en-GB" sz="1600" u="sng" dirty="0">
                <a:solidFill>
                  <a:srgbClr val="006892"/>
                </a:solidFill>
                <a:effectLst/>
                <a:latin typeface="Open Sans" panose="020B0606030504020204" pitchFamily="34" charset="0"/>
                <a:ea typeface="Open Sans" panose="020B0606030504020204" pitchFamily="34" charset="0"/>
                <a:cs typeface="Open Sans" panose="020B0606030504020204" pitchFamily="34" charset="0"/>
                <a:hlinkClick r:id="rId3"/>
              </a:rPr>
              <a:t>social sciences</a:t>
            </a:r>
            <a:r>
              <a:rPr lang="en-GB" sz="1600" u="sng">
                <a:solidFill>
                  <a:srgbClr val="006892"/>
                </a:solidFill>
                <a:latin typeface="Open Sans" panose="020B0606030504020204" pitchFamily="34" charset="0"/>
                <a:ea typeface="Open Sans" panose="020B0606030504020204" pitchFamily="34" charset="0"/>
                <a:cs typeface="Open Sans" panose="020B0606030504020204" pitchFamily="34" charset="0"/>
              </a:rPr>
              <a:t>,</a:t>
            </a:r>
            <a:r>
              <a:rPr lang="en-GB" sz="1600">
                <a:effectLst/>
                <a:latin typeface="Open Sans" panose="020B0606030504020204" pitchFamily="34" charset="0"/>
                <a:ea typeface="Open Sans" panose="020B0606030504020204" pitchFamily="34" charset="0"/>
                <a:cs typeface="Open Sans" panose="020B0606030504020204" pitchFamily="34" charset="0"/>
              </a:rPr>
              <a:t> </a:t>
            </a:r>
            <a:r>
              <a:rPr lang="en-GB" sz="1600" dirty="0">
                <a:effectLst/>
                <a:latin typeface="Open Sans" panose="020B0606030504020204" pitchFamily="34" charset="0"/>
                <a:ea typeface="Open Sans" panose="020B0606030504020204" pitchFamily="34" charset="0"/>
                <a:cs typeface="Open Sans" panose="020B0606030504020204" pitchFamily="34" charset="0"/>
              </a:rPr>
              <a:t>with a specific call for </a:t>
            </a:r>
            <a:r>
              <a:rPr lang="en-GB" sz="1600" u="sng" dirty="0">
                <a:solidFill>
                  <a:srgbClr val="006892"/>
                </a:solidFill>
                <a:effectLst/>
                <a:latin typeface="Open Sans" panose="020B0606030504020204" pitchFamily="34" charset="0"/>
                <a:ea typeface="Open Sans" panose="020B0606030504020204" pitchFamily="34" charset="0"/>
                <a:cs typeface="Open Sans" panose="020B0606030504020204" pitchFamily="34" charset="0"/>
                <a:hlinkClick r:id="rId4"/>
              </a:rPr>
              <a:t>public policy studies</a:t>
            </a:r>
            <a:r>
              <a:rPr lang="en-GB" sz="1600" u="sng">
                <a:solidFill>
                  <a:srgbClr val="006892"/>
                </a:solidFill>
                <a:latin typeface="Open Sans" panose="020B0606030504020204" pitchFamily="34" charset="0"/>
                <a:ea typeface="Open Sans" panose="020B0606030504020204" pitchFamily="34" charset="0"/>
                <a:cs typeface="Open Sans" panose="020B0606030504020204" pitchFamily="34" charset="0"/>
              </a:rPr>
              <a:t>,</a:t>
            </a:r>
            <a:r>
              <a:rPr lang="en-GB" sz="1600">
                <a:effectLst/>
                <a:latin typeface="Open Sans" panose="020B0606030504020204" pitchFamily="34" charset="0"/>
                <a:ea typeface="Open Sans" panose="020B0606030504020204" pitchFamily="34" charset="0"/>
                <a:cs typeface="Open Sans" panose="020B0606030504020204" pitchFamily="34" charset="0"/>
              </a:rPr>
              <a:t> </a:t>
            </a:r>
            <a:r>
              <a:rPr lang="en-GB" sz="1600" dirty="0">
                <a:effectLst/>
                <a:latin typeface="Open Sans" panose="020B0606030504020204" pitchFamily="34" charset="0"/>
                <a:ea typeface="Open Sans" panose="020B0606030504020204" pitchFamily="34" charset="0"/>
                <a:cs typeface="Open Sans" panose="020B0606030504020204" pitchFamily="34" charset="0"/>
              </a:rPr>
              <a:t>a call for PhD fellowships directed to</a:t>
            </a:r>
            <a:r>
              <a:rPr lang="en-GB" sz="1600">
                <a:effectLst/>
                <a:latin typeface="Open Sans" panose="020B0606030504020204" pitchFamily="34" charset="0"/>
                <a:ea typeface="Open Sans" panose="020B0606030504020204" pitchFamily="34" charset="0"/>
                <a:cs typeface="Open Sans" panose="020B0606030504020204" pitchFamily="34" charset="0"/>
              </a:rPr>
              <a:t>, </a:t>
            </a:r>
            <a:r>
              <a:rPr lang="en-GB" sz="1600" dirty="0">
                <a:effectLst/>
                <a:latin typeface="Open Sans" panose="020B0606030504020204" pitchFamily="34" charset="0"/>
                <a:ea typeface="Open Sans" panose="020B0606030504020204" pitchFamily="34" charset="0"/>
                <a:cs typeface="Open Sans" panose="020B0606030504020204" pitchFamily="34" charset="0"/>
              </a:rPr>
              <a:t>among others</a:t>
            </a:r>
            <a:r>
              <a:rPr lang="en-GB" sz="1600">
                <a:effectLst/>
                <a:latin typeface="Open Sans" panose="020B0606030504020204" pitchFamily="34" charset="0"/>
                <a:ea typeface="Open Sans" panose="020B0606030504020204" pitchFamily="34" charset="0"/>
                <a:cs typeface="Open Sans" panose="020B0606030504020204" pitchFamily="34" charset="0"/>
              </a:rPr>
              <a:t>, </a:t>
            </a:r>
            <a:r>
              <a:rPr lang="en-GB" sz="1600" dirty="0">
                <a:effectLst/>
                <a:latin typeface="Open Sans" panose="020B0606030504020204" pitchFamily="34" charset="0"/>
                <a:ea typeface="Open Sans" panose="020B0606030504020204" pitchFamily="34" charset="0"/>
                <a:cs typeface="Open Sans" panose="020B0606030504020204" pitchFamily="34" charset="0"/>
              </a:rPr>
              <a:t>public administrations</a:t>
            </a:r>
            <a:r>
              <a:rPr lang="en-GB" sz="1600">
                <a:effectLst/>
                <a:latin typeface="Open Sans" panose="020B0606030504020204" pitchFamily="34" charset="0"/>
                <a:ea typeface="Open Sans" panose="020B0606030504020204" pitchFamily="34" charset="0"/>
                <a:cs typeface="Open Sans" panose="020B0606030504020204" pitchFamily="34" charset="0"/>
              </a:rPr>
              <a:t>.</a:t>
            </a:r>
          </a:p>
          <a:p>
            <a:pPr>
              <a:buAutoNum type="arabicPeriod"/>
            </a:pPr>
            <a:r>
              <a:rPr lang="en-GB" sz="1600" dirty="0">
                <a:effectLst/>
                <a:latin typeface="Open Sans" panose="020B0606030504020204" pitchFamily="34" charset="0"/>
                <a:ea typeface="Open Sans" panose="020B0606030504020204" pitchFamily="34" charset="0"/>
                <a:cs typeface="Open Sans" panose="020B0606030504020204" pitchFamily="34" charset="0"/>
              </a:rPr>
              <a:t>Prizes to reward researchers engaged in science for policy activities </a:t>
            </a:r>
            <a:br>
              <a:rPr lang="en-GB" sz="1600" dirty="0">
                <a:effectLst/>
                <a:latin typeface="Open Sans" panose="020B0606030504020204" pitchFamily="34" charset="0"/>
                <a:ea typeface="Open Sans" panose="020B0606030504020204" pitchFamily="34" charset="0"/>
                <a:cs typeface="Open Sans" panose="020B0606030504020204" pitchFamily="34" charset="0"/>
              </a:rPr>
            </a:br>
            <a:r>
              <a:rPr lang="en-GB" sz="1600">
                <a:effectLst/>
                <a:latin typeface="Open Sans" panose="020B0606030504020204" pitchFamily="34" charset="0"/>
                <a:ea typeface="Open Sans" panose="020B0606030504020204" pitchFamily="34" charset="0"/>
                <a:cs typeface="Open Sans" panose="020B0606030504020204" pitchFamily="34" charset="0"/>
              </a:rPr>
              <a:t>(E.</a:t>
            </a:r>
            <a:r>
              <a:rPr lang="en-GB" sz="1600" dirty="0">
                <a:effectLst/>
                <a:latin typeface="Open Sans" panose="020B0606030504020204" pitchFamily="34" charset="0"/>
                <a:ea typeface="Open Sans" panose="020B0606030504020204" pitchFamily="34" charset="0"/>
                <a:cs typeface="Open Sans" panose="020B0606030504020204" pitchFamily="34" charset="0"/>
              </a:rPr>
              <a:t>g., the</a:t>
            </a:r>
            <a:r>
              <a:rPr lang="en-GB" sz="1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1600" dirty="0">
                <a:effectLst/>
                <a:latin typeface="Open Sans" panose="020B0606030504020204" pitchFamily="34" charset="0"/>
                <a:ea typeface="Open Sans" panose="020B0606030504020204" pitchFamily="34" charset="0"/>
                <a:cs typeface="Open Sans" panose="020B0606030504020204" pitchFamily="34" charset="0"/>
              </a:rPr>
              <a:t>prize </a:t>
            </a:r>
            <a:r>
              <a:rPr lang="en-GB" sz="1600">
                <a:effectLst/>
                <a:latin typeface="Open Sans" panose="020B0606030504020204" pitchFamily="34" charset="0"/>
                <a:ea typeface="Open Sans" panose="020B0606030504020204" pitchFamily="34" charset="0"/>
                <a:cs typeface="Open Sans" panose="020B0606030504020204" pitchFamily="34" charset="0"/>
              </a:rPr>
              <a:t>“</a:t>
            </a:r>
            <a:r>
              <a:rPr lang="en-US" sz="1600" u="sng" dirty="0">
                <a:solidFill>
                  <a:srgbClr val="006892"/>
                </a:solidFill>
                <a:effectLst/>
                <a:latin typeface="Open Sans" panose="020B0606030504020204" pitchFamily="34" charset="0"/>
                <a:ea typeface="Open Sans" panose="020B0606030504020204" pitchFamily="34" charset="0"/>
                <a:cs typeface="Open Sans" panose="020B0606030504020204" pitchFamily="34" charset="0"/>
                <a:hlinkClick r:id="rId5"/>
              </a:rPr>
              <a:t>Impact of Science on Economy and Society in Portugal</a:t>
            </a:r>
            <a:r>
              <a:rPr lang="en-GB" sz="1600">
                <a:effectLst/>
                <a:latin typeface="Open Sans" panose="020B0606030504020204" pitchFamily="34" charset="0"/>
                <a:ea typeface="Open Sans" panose="020B0606030504020204" pitchFamily="34" charset="0"/>
                <a:cs typeface="Open Sans" panose="020B0606030504020204" pitchFamily="34" charset="0"/>
              </a:rPr>
              <a:t>”).</a:t>
            </a:r>
            <a:endParaRPr lang="en-BE" sz="1600">
              <a:latin typeface="Open Sans" panose="020B0606030504020204" pitchFamily="34" charset="0"/>
              <a:ea typeface="Open Sans" panose="020B0606030504020204" pitchFamily="34" charset="0"/>
              <a:cs typeface="Open Sans" panose="020B0606030504020204" pitchFamily="34" charset="0"/>
            </a:endParaRPr>
          </a:p>
        </p:txBody>
      </p:sp>
      <p:sp>
        <p:nvSpPr>
          <p:cNvPr id="5" name="Footer Placeholder 4">
            <a:extLst>
              <a:ext uri="{FF2B5EF4-FFF2-40B4-BE49-F238E27FC236}">
                <a16:creationId xmlns:a16="http://schemas.microsoft.com/office/drawing/2014/main" id="{C9F024B2-9E04-2864-C1DE-66464BA6C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5F91C-C10A-01B0-548A-B624A973654F}"/>
              </a:ext>
            </a:extLst>
          </p:cNvPr>
          <p:cNvSpPr>
            <a:spLocks noGrp="1"/>
          </p:cNvSpPr>
          <p:nvPr>
            <p:ph type="sldNum" sz="quarter" idx="12"/>
          </p:nvPr>
        </p:nvSpPr>
        <p:spPr/>
        <p:txBody>
          <a:bodyPr/>
          <a:lstStyle/>
          <a:p>
            <a:fld id="{EE564337-EC0D-514C-8926-9471E1A66B46}" type="slidenum">
              <a:rPr lang="en-US" smtClean="0"/>
              <a:pPr/>
              <a:t>110</a:t>
            </a:fld>
            <a:endParaRPr lang="en-US"/>
          </a:p>
        </p:txBody>
      </p:sp>
      <p:pic>
        <p:nvPicPr>
          <p:cNvPr id="2052" name="Picture 4" descr="FCT Logo PNG Vector (SVG) Free Download">
            <a:extLst>
              <a:ext uri="{FF2B5EF4-FFF2-40B4-BE49-F238E27FC236}">
                <a16:creationId xmlns:a16="http://schemas.microsoft.com/office/drawing/2014/main" id="{0B9A987F-B781-97BE-6EBE-AC8D3FBFB0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3286" y="887041"/>
            <a:ext cx="2520000" cy="722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a black square&#10;&#10;Description automatically generated with medium confidence">
            <a:extLst>
              <a:ext uri="{FF2B5EF4-FFF2-40B4-BE49-F238E27FC236}">
                <a16:creationId xmlns:a16="http://schemas.microsoft.com/office/drawing/2014/main" id="{06A25686-D2CF-875E-86FF-E460D9701E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39727976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FEEDE66-2080-6C4D-A884-0892196AD798}"/>
              </a:ext>
            </a:extLst>
          </p:cNvPr>
          <p:cNvSpPr>
            <a:spLocks noGrp="1"/>
          </p:cNvSpPr>
          <p:nvPr>
            <p:ph type="title"/>
          </p:nvPr>
        </p:nvSpPr>
        <p:spPr>
          <a:xfrm>
            <a:off x="810000" y="720001"/>
            <a:ext cx="10571998" cy="927000"/>
          </a:xfrm>
        </p:spPr>
        <p:txBody>
          <a:bodyPr/>
          <a:lstStyle/>
          <a:p>
            <a:r>
              <a:rPr lang="fr-BE" sz="3600" err="1">
                <a:solidFill>
                  <a:srgbClr val="0070C0"/>
                </a:solidFill>
              </a:rPr>
              <a:t>What</a:t>
            </a:r>
            <a:r>
              <a:rPr lang="fr-BE" sz="3600">
                <a:solidFill>
                  <a:srgbClr val="0070C0"/>
                </a:solidFill>
              </a:rPr>
              <a:t> </a:t>
            </a:r>
            <a:r>
              <a:rPr lang="fr-BE" sz="3600" err="1">
                <a:solidFill>
                  <a:srgbClr val="0070C0"/>
                </a:solidFill>
              </a:rPr>
              <a:t>is</a:t>
            </a:r>
            <a:r>
              <a:rPr lang="fr-BE" sz="3600">
                <a:solidFill>
                  <a:srgbClr val="0070C0"/>
                </a:solidFill>
              </a:rPr>
              <a:t> Science Europe?</a:t>
            </a:r>
            <a:endParaRPr lang="en-GB" sz="3600">
              <a:solidFill>
                <a:srgbClr val="0070C0"/>
              </a:solidFill>
            </a:endParaRPr>
          </a:p>
        </p:txBody>
      </p:sp>
      <p:sp>
        <p:nvSpPr>
          <p:cNvPr id="10" name="Content Placeholder 9">
            <a:extLst>
              <a:ext uri="{FF2B5EF4-FFF2-40B4-BE49-F238E27FC236}">
                <a16:creationId xmlns:a16="http://schemas.microsoft.com/office/drawing/2014/main" id="{1CE181FB-22E5-6444-8165-A43B823B6CF2}"/>
              </a:ext>
            </a:extLst>
          </p:cNvPr>
          <p:cNvSpPr>
            <a:spLocks noGrp="1"/>
          </p:cNvSpPr>
          <p:nvPr>
            <p:ph idx="1"/>
          </p:nvPr>
        </p:nvSpPr>
        <p:spPr>
          <a:xfrm>
            <a:off x="2797929" y="1796005"/>
            <a:ext cx="8382690" cy="4432867"/>
          </a:xfrm>
        </p:spPr>
        <p:txBody>
          <a:bodyPr/>
          <a:lstStyle/>
          <a:p>
            <a:r>
              <a:rPr lang="en-GB" sz="2100"/>
              <a:t>Our mission is to define and advocate long-term perspectives for European research and champion best-practice approaches, promoting high quality science for the benefit of humanity and the planet.</a:t>
            </a:r>
          </a:p>
          <a:p>
            <a:r>
              <a:rPr lang="en-GB" sz="2100"/>
              <a:t>Science Europe is the European association representing the interests of major</a:t>
            </a:r>
          </a:p>
          <a:p>
            <a:pPr lvl="1"/>
            <a:r>
              <a:rPr lang="en-GB" sz="1900"/>
              <a:t>public research </a:t>
            </a:r>
            <a:r>
              <a:rPr lang="en-GB" sz="1900" u="sng"/>
              <a:t>performing</a:t>
            </a:r>
            <a:r>
              <a:rPr lang="en-GB" sz="1900"/>
              <a:t> (RPOs) and </a:t>
            </a:r>
          </a:p>
          <a:p>
            <a:pPr lvl="1"/>
            <a:r>
              <a:rPr lang="en-GB" sz="1900"/>
              <a:t>research </a:t>
            </a:r>
            <a:r>
              <a:rPr lang="en-GB" sz="1900" u="sng"/>
              <a:t>funding</a:t>
            </a:r>
            <a:r>
              <a:rPr lang="en-GB" sz="1900"/>
              <a:t> organisations (RFOs) </a:t>
            </a:r>
          </a:p>
          <a:p>
            <a:pPr marL="457200" lvl="1" indent="0">
              <a:buNone/>
            </a:pPr>
            <a:r>
              <a:rPr lang="en-GB" sz="1900"/>
              <a:t>that foster excellent, ground-breaking research in Europe.</a:t>
            </a:r>
          </a:p>
          <a:p>
            <a:r>
              <a:rPr lang="en-GB" sz="2100"/>
              <a:t>Science Europe is a research policy organisation; it has no research funding or performing role.</a:t>
            </a:r>
            <a:endParaRPr lang="en-GB"/>
          </a:p>
          <a:p>
            <a:endParaRPr lang="en-GB"/>
          </a:p>
        </p:txBody>
      </p:sp>
      <p:sp>
        <p:nvSpPr>
          <p:cNvPr id="8" name="Slide Number Placeholder 7">
            <a:extLst>
              <a:ext uri="{FF2B5EF4-FFF2-40B4-BE49-F238E27FC236}">
                <a16:creationId xmlns:a16="http://schemas.microsoft.com/office/drawing/2014/main" id="{C3D85699-EF76-0B45-B2D6-E9D0DF04675B}"/>
              </a:ext>
            </a:extLst>
          </p:cNvPr>
          <p:cNvSpPr>
            <a:spLocks noGrp="1"/>
          </p:cNvSpPr>
          <p:nvPr>
            <p:ph type="sldNum" sz="quarter" idx="12"/>
          </p:nvPr>
        </p:nvSpPr>
        <p:spPr/>
        <p:txBody>
          <a:bodyPr/>
          <a:lstStyle/>
          <a:p>
            <a:fld id="{EE564337-EC0D-514C-8926-9471E1A66B46}" type="slidenum">
              <a:rPr lang="en-US" smtClean="0"/>
              <a:pPr/>
              <a:t>111</a:t>
            </a:fld>
            <a:endParaRPr lang="en-US"/>
          </a:p>
        </p:txBody>
      </p:sp>
      <p:pic>
        <p:nvPicPr>
          <p:cNvPr id="2" name="Picture 1">
            <a:extLst>
              <a:ext uri="{FF2B5EF4-FFF2-40B4-BE49-F238E27FC236}">
                <a16:creationId xmlns:a16="http://schemas.microsoft.com/office/drawing/2014/main" id="{DF20F2A1-EE50-7F3C-56DC-3C35F45632DC}"/>
              </a:ext>
            </a:extLst>
          </p:cNvPr>
          <p:cNvPicPr>
            <a:picLocks noChangeAspect="1"/>
          </p:cNvPicPr>
          <p:nvPr/>
        </p:nvPicPr>
        <p:blipFill>
          <a:blip r:embed="rId2"/>
          <a:stretch>
            <a:fillRect/>
          </a:stretch>
        </p:blipFill>
        <p:spPr>
          <a:xfrm>
            <a:off x="0" y="4872381"/>
            <a:ext cx="1970384" cy="1985619"/>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4F10237E-88F4-248F-FB79-8AEF2DB7D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18282562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F977-4755-3F12-AE01-B8E5C0F13606}"/>
              </a:ext>
            </a:extLst>
          </p:cNvPr>
          <p:cNvSpPr>
            <a:spLocks noGrp="1"/>
          </p:cNvSpPr>
          <p:nvPr>
            <p:ph type="title"/>
          </p:nvPr>
        </p:nvSpPr>
        <p:spPr>
          <a:xfrm>
            <a:off x="810001" y="320644"/>
            <a:ext cx="10571998" cy="1172299"/>
          </a:xfrm>
        </p:spPr>
        <p:txBody>
          <a:bodyPr/>
          <a:lstStyle/>
          <a:p>
            <a:r>
              <a:rPr lang="en-US" dirty="0"/>
              <a:t>The importance of the arts, social sciences and humanities disciplines</a:t>
            </a:r>
            <a:endParaRPr lang="LID4096" dirty="0"/>
          </a:p>
        </p:txBody>
      </p:sp>
      <p:sp>
        <p:nvSpPr>
          <p:cNvPr id="3" name="Content Placeholder 2">
            <a:extLst>
              <a:ext uri="{FF2B5EF4-FFF2-40B4-BE49-F238E27FC236}">
                <a16:creationId xmlns:a16="http://schemas.microsoft.com/office/drawing/2014/main" id="{D397E90C-8A75-3ECA-BB89-5F76C82CED93}"/>
              </a:ext>
            </a:extLst>
          </p:cNvPr>
          <p:cNvSpPr>
            <a:spLocks noGrp="1"/>
          </p:cNvSpPr>
          <p:nvPr>
            <p:ph sz="half" idx="1"/>
          </p:nvPr>
        </p:nvSpPr>
        <p:spPr>
          <a:xfrm>
            <a:off x="1281167" y="1982455"/>
            <a:ext cx="9865053" cy="3968751"/>
          </a:xfrm>
        </p:spPr>
        <p:txBody>
          <a:bodyPr>
            <a:noAutofit/>
          </a:bodyPr>
          <a:lstStyle/>
          <a:p>
            <a:pPr lvl="0">
              <a:buFont typeface="Arial" panose="020B0604020202020204" pitchFamily="34" charset="0"/>
              <a:buChar char="•"/>
            </a:pPr>
            <a:r>
              <a:rPr lang="en-US" dirty="0">
                <a:latin typeface="Aptos" panose="020B0004020202020204" pitchFamily="34" charset="0"/>
                <a:ea typeface="Times New Roman" panose="02020603050405020304" pitchFamily="18" charset="0"/>
                <a:cs typeface="Times New Roman" panose="02020603050405020304" pitchFamily="18" charset="0"/>
              </a:rPr>
              <a:t>Outcomes of Arts, Social Sciences and Humanities (ASSH) research are natural assets for science-informed policy making, on an equal basis as those from Science, Technology, Engineering and Mathematics (STEM) disciplines.</a:t>
            </a:r>
          </a:p>
          <a:p>
            <a:pPr lvl="0">
              <a:buFont typeface="Arial" panose="020B0604020202020204" pitchFamily="34" charset="0"/>
              <a:buChar char="•"/>
            </a:pPr>
            <a:r>
              <a:rPr lang="en-US" dirty="0">
                <a:latin typeface="Aptos" panose="020B0004020202020204" pitchFamily="34" charset="0"/>
                <a:ea typeface="Times New Roman" panose="02020603050405020304" pitchFamily="18" charset="0"/>
                <a:cs typeface="Times New Roman" panose="02020603050405020304" pitchFamily="18" charset="0"/>
              </a:rPr>
              <a:t>Outcomes of multi-, inter- and trans-disciplinary ASSH-STEM research foster better informed policy decision-making through a thorough understanding of the interactions between facts, values, identities, collective and individual experiences, and beliefs.</a:t>
            </a:r>
            <a:endParaRPr lang="en-US" dirty="0">
              <a:latin typeface="Aptos" panose="020B0004020202020204" pitchFamily="34" charset="0"/>
              <a:ea typeface="Aptos" panose="020B0004020202020204" pitchFamily="34" charset="0"/>
              <a:cs typeface="Times New Roman" panose="02020603050405020304" pitchFamily="18" charset="0"/>
            </a:endParaRPr>
          </a:p>
          <a:p>
            <a:pPr lvl="0">
              <a:buFont typeface="Arial" panose="020B0604020202020204" pitchFamily="34" charset="0"/>
              <a:buChar char="•"/>
            </a:pPr>
            <a:r>
              <a:rPr lang="en-US" dirty="0">
                <a:latin typeface="Aptos" panose="020B0004020202020204" pitchFamily="34" charset="0"/>
                <a:ea typeface="Times New Roman" panose="02020603050405020304" pitchFamily="18" charset="0"/>
                <a:cs typeface="Times New Roman" panose="02020603050405020304" pitchFamily="18" charset="0"/>
              </a:rPr>
              <a:t>Including ASSH and STEM disciplines from the outset of R&amp;I projects can help to develop a new perspective on impact, less focused on economic, short-term results, but more on transformative changes and shift in values, which can be beneficial when assessing impact of public policies for the common good. </a:t>
            </a:r>
            <a:endParaRPr lang="en-US" dirty="0">
              <a:latin typeface="Aptos" panose="020B0004020202020204" pitchFamily="34" charset="0"/>
              <a:ea typeface="Aptos" panose="020B0004020202020204" pitchFamily="34" charset="0"/>
              <a:cs typeface="Times New Roman" panose="02020603050405020304" pitchFamily="18" charset="0"/>
            </a:endParaRPr>
          </a:p>
          <a:p>
            <a:pPr lvl="0">
              <a:buFont typeface="Arial" panose="020B0604020202020204" pitchFamily="34" charset="0"/>
              <a:buChar char="•"/>
            </a:pPr>
            <a:r>
              <a:rPr lang="en-US" dirty="0">
                <a:effectLst/>
                <a:latin typeface="Aptos" panose="020B0004020202020204" pitchFamily="34" charset="0"/>
                <a:ea typeface="Times New Roman" panose="02020603050405020304" pitchFamily="18" charset="0"/>
                <a:cs typeface="Times New Roman" panose="02020603050405020304" pitchFamily="18" charset="0"/>
              </a:rPr>
              <a:t>An example of evidence-based policy </a:t>
            </a:r>
            <a:r>
              <a:rPr lang="en-US" dirty="0">
                <a:latin typeface="Aptos" panose="020B0004020202020204" pitchFamily="34" charset="0"/>
                <a:ea typeface="Times New Roman" panose="02020603050405020304" pitchFamily="18" charset="0"/>
                <a:cs typeface="Times New Roman" panose="02020603050405020304" pitchFamily="18" charset="0"/>
              </a:rPr>
              <a:t>making on European level are </a:t>
            </a:r>
            <a:r>
              <a:rPr lang="en-US" dirty="0">
                <a:effectLst/>
                <a:latin typeface="Aptos" panose="020B0004020202020204" pitchFamily="34" charset="0"/>
                <a:ea typeface="Times New Roman" panose="02020603050405020304" pitchFamily="18" charset="0"/>
                <a:cs typeface="Times New Roman" panose="02020603050405020304" pitchFamily="18" charset="0"/>
              </a:rPr>
              <a:t>the </a:t>
            </a:r>
            <a:r>
              <a:rPr lang="en-US"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revisions of the SET plan</a:t>
            </a:r>
            <a:r>
              <a:rPr lang="en-US" dirty="0">
                <a:effectLst/>
                <a:latin typeface="Aptos" panose="020B0004020202020204" pitchFamily="34" charset="0"/>
                <a:ea typeface="Times New Roman" panose="02020603050405020304" pitchFamily="18" charset="0"/>
                <a:cs typeface="Times New Roman" panose="02020603050405020304" pitchFamily="18" charset="0"/>
              </a:rPr>
              <a:t>, which have been concretely involving SSH in defining needs and challenges for EU energy policy. </a:t>
            </a:r>
            <a:endParaRPr lang="en-US" dirty="0">
              <a:effectLst/>
              <a:latin typeface="Aptos" panose="020B0004020202020204" pitchFamily="34" charset="0"/>
              <a:ea typeface="Aptos" panose="020B0004020202020204" pitchFamily="34" charset="0"/>
              <a:cs typeface="Times New Roman" panose="02020603050405020304" pitchFamily="18" charset="0"/>
            </a:endParaRPr>
          </a:p>
          <a:p>
            <a:endParaRPr lang="LID4096" dirty="0"/>
          </a:p>
        </p:txBody>
      </p:sp>
      <p:sp>
        <p:nvSpPr>
          <p:cNvPr id="5" name="Footer Placeholder 4">
            <a:extLst>
              <a:ext uri="{FF2B5EF4-FFF2-40B4-BE49-F238E27FC236}">
                <a16:creationId xmlns:a16="http://schemas.microsoft.com/office/drawing/2014/main" id="{E491C577-8B0B-2C5D-C048-2A3CF0F12F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8E8C57-7F64-EE30-1889-E5F1FA4BA54F}"/>
              </a:ext>
            </a:extLst>
          </p:cNvPr>
          <p:cNvSpPr>
            <a:spLocks noGrp="1"/>
          </p:cNvSpPr>
          <p:nvPr>
            <p:ph type="sldNum" sz="quarter" idx="12"/>
          </p:nvPr>
        </p:nvSpPr>
        <p:spPr/>
        <p:txBody>
          <a:bodyPr/>
          <a:lstStyle/>
          <a:p>
            <a:fld id="{EE564337-EC0D-514C-8926-9471E1A66B46}" type="slidenum">
              <a:rPr lang="en-US" smtClean="0"/>
              <a:pPr/>
              <a:t>112</a:t>
            </a:fld>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44A4EBA-0D67-4824-F97B-E8AFA6CDD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32533885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E811-BF23-4889-AF11-CAC840E193BE}"/>
              </a:ext>
            </a:extLst>
          </p:cNvPr>
          <p:cNvSpPr>
            <a:spLocks noGrp="1"/>
          </p:cNvSpPr>
          <p:nvPr>
            <p:ph type="title"/>
          </p:nvPr>
        </p:nvSpPr>
        <p:spPr>
          <a:xfrm>
            <a:off x="810000" y="135080"/>
            <a:ext cx="11169279" cy="753344"/>
          </a:xfrm>
        </p:spPr>
        <p:txBody>
          <a:bodyPr/>
          <a:lstStyle/>
          <a:p>
            <a:r>
              <a:rPr lang="en-GB" sz="3600">
                <a:solidFill>
                  <a:srgbClr val="0070C0"/>
                </a:solidFill>
              </a:rPr>
              <a:t>Science Europe Member organisations</a:t>
            </a:r>
          </a:p>
        </p:txBody>
      </p:sp>
      <p:sp>
        <p:nvSpPr>
          <p:cNvPr id="9" name="Slide Number Placeholder 5">
            <a:extLst>
              <a:ext uri="{FF2B5EF4-FFF2-40B4-BE49-F238E27FC236}">
                <a16:creationId xmlns:a16="http://schemas.microsoft.com/office/drawing/2014/main" id="{2D7596E2-26B7-47B7-282D-39D397A72FBA}"/>
              </a:ext>
            </a:extLst>
          </p:cNvPr>
          <p:cNvSpPr>
            <a:spLocks noGrp="1"/>
          </p:cNvSpPr>
          <p:nvPr>
            <p:ph type="sldNum" sz="quarter" idx="12"/>
          </p:nvPr>
        </p:nvSpPr>
        <p:spPr/>
        <p:txBody>
          <a:bodyPr/>
          <a:lstStyle/>
          <a:p>
            <a:fld id="{EE564337-EC0D-514C-8926-9471E1A66B46}" type="slidenum">
              <a:rPr lang="en-US" smtClean="0"/>
              <a:pPr/>
              <a:t>113</a:t>
            </a:fld>
            <a:endParaRPr lang="en-US"/>
          </a:p>
        </p:txBody>
      </p:sp>
      <p:pic>
        <p:nvPicPr>
          <p:cNvPr id="6" name="Picture 5">
            <a:extLst>
              <a:ext uri="{FF2B5EF4-FFF2-40B4-BE49-F238E27FC236}">
                <a16:creationId xmlns:a16="http://schemas.microsoft.com/office/drawing/2014/main" id="{6181DB05-5E9C-17C9-D3F5-572F1C5C4EFF}"/>
              </a:ext>
            </a:extLst>
          </p:cNvPr>
          <p:cNvPicPr>
            <a:picLocks noChangeAspect="1"/>
          </p:cNvPicPr>
          <p:nvPr/>
        </p:nvPicPr>
        <p:blipFill>
          <a:blip r:embed="rId2"/>
          <a:srcRect/>
          <a:stretch/>
        </p:blipFill>
        <p:spPr>
          <a:xfrm>
            <a:off x="977167" y="1647518"/>
            <a:ext cx="2254405" cy="4490482"/>
          </a:xfrm>
          <a:prstGeom prst="rect">
            <a:avLst/>
          </a:prstGeom>
        </p:spPr>
      </p:pic>
      <p:pic>
        <p:nvPicPr>
          <p:cNvPr id="7" name="Picture 2">
            <a:extLst>
              <a:ext uri="{FF2B5EF4-FFF2-40B4-BE49-F238E27FC236}">
                <a16:creationId xmlns:a16="http://schemas.microsoft.com/office/drawing/2014/main" id="{35431E1D-8375-BDED-7D67-94C5A36ED65A}"/>
              </a:ext>
            </a:extLst>
          </p:cNvPr>
          <p:cNvPicPr>
            <a:picLocks noChangeAspect="1" noChangeArrowheads="1"/>
          </p:cNvPicPr>
          <p:nvPr/>
        </p:nvPicPr>
        <p:blipFill>
          <a:blip r:embed="rId3"/>
          <a:srcRect/>
          <a:stretch/>
        </p:blipFill>
        <p:spPr bwMode="auto">
          <a:xfrm>
            <a:off x="3696105" y="1350818"/>
            <a:ext cx="8018064" cy="53721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F6219DC-407D-2B14-F35F-86E3397445BD}"/>
              </a:ext>
            </a:extLst>
          </p:cNvPr>
          <p:cNvSpPr txBox="1"/>
          <p:nvPr/>
        </p:nvSpPr>
        <p:spPr>
          <a:xfrm>
            <a:off x="861952" y="971410"/>
            <a:ext cx="10709067" cy="646331"/>
          </a:xfrm>
          <a:prstGeom prst="rect">
            <a:avLst/>
          </a:prstGeom>
          <a:noFill/>
        </p:spPr>
        <p:txBody>
          <a:bodyPr wrap="square">
            <a:spAutoFit/>
          </a:bodyPr>
          <a:lstStyle/>
          <a:p>
            <a:pPr marL="0" indent="0">
              <a:buFont typeface="Arial" panose="020B0604020202020204" pitchFamily="34" charset="0"/>
              <a:buNone/>
            </a:pPr>
            <a:r>
              <a:rPr lang="en-GB" sz="1800">
                <a:latin typeface="Open Sans" panose="020B0606030504020204" pitchFamily="34" charset="0"/>
                <a:ea typeface="Open Sans" panose="020B0606030504020204" pitchFamily="34" charset="0"/>
                <a:cs typeface="Open Sans" panose="020B0606030504020204" pitchFamily="34" charset="0"/>
              </a:rPr>
              <a:t>Science Europe is the association representing national public organisations that fund and perform research in Europe.</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D18BE3B0-B501-F276-8B5E-01D0DD7C3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32485125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0377A5-B108-77E2-22F9-37DEEDD0483D}"/>
              </a:ext>
            </a:extLst>
          </p:cNvPr>
          <p:cNvSpPr>
            <a:spLocks noGrp="1"/>
          </p:cNvSpPr>
          <p:nvPr>
            <p:ph type="title"/>
          </p:nvPr>
        </p:nvSpPr>
        <p:spPr/>
        <p:txBody>
          <a:bodyPr/>
          <a:lstStyle/>
          <a:p>
            <a:r>
              <a:rPr lang="en-US" dirty="0">
                <a:solidFill>
                  <a:schemeClr val="bg1"/>
                </a:solidFill>
              </a:rPr>
              <a:t>Key factors on science for policy activities</a:t>
            </a:r>
            <a:endParaRPr lang="en-BE" dirty="0">
              <a:solidFill>
                <a:schemeClr val="bg1"/>
              </a:solidFill>
            </a:endParaRPr>
          </a:p>
        </p:txBody>
      </p:sp>
      <p:sp>
        <p:nvSpPr>
          <p:cNvPr id="6" name="Slide Number Placeholder 5">
            <a:extLst>
              <a:ext uri="{FF2B5EF4-FFF2-40B4-BE49-F238E27FC236}">
                <a16:creationId xmlns:a16="http://schemas.microsoft.com/office/drawing/2014/main" id="{863D954E-4307-C4C0-0D79-042ABD6E0BA5}"/>
              </a:ext>
            </a:extLst>
          </p:cNvPr>
          <p:cNvSpPr>
            <a:spLocks noGrp="1"/>
          </p:cNvSpPr>
          <p:nvPr>
            <p:ph type="sldNum" sz="quarter" idx="4294967295"/>
          </p:nvPr>
        </p:nvSpPr>
        <p:spPr>
          <a:xfrm>
            <a:off x="11129963" y="6161088"/>
            <a:ext cx="1062037" cy="490537"/>
          </a:xfrm>
          <a:prstGeom prst="rect">
            <a:avLst/>
          </a:prstGeom>
        </p:spPr>
        <p:txBody>
          <a:bodyPr/>
          <a:lstStyle/>
          <a:p>
            <a:fld id="{EE564337-EC0D-514C-8926-9471E1A66B46}" type="slidenum">
              <a:rPr lang="en-US" smtClean="0"/>
              <a:pPr/>
              <a:t>114</a:t>
            </a:fld>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D333FA12-D551-972A-6AC3-C78C42799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5129686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4F90-14B4-F1A0-434D-2EBCE8EC4BF8}"/>
              </a:ext>
            </a:extLst>
          </p:cNvPr>
          <p:cNvSpPr>
            <a:spLocks noGrp="1"/>
          </p:cNvSpPr>
          <p:nvPr>
            <p:ph type="title"/>
          </p:nvPr>
        </p:nvSpPr>
        <p:spPr>
          <a:xfrm>
            <a:off x="818712" y="166604"/>
            <a:ext cx="10571998" cy="1172299"/>
          </a:xfrm>
        </p:spPr>
        <p:txBody>
          <a:bodyPr/>
          <a:lstStyle/>
          <a:p>
            <a:r>
              <a:rPr lang="en-US" dirty="0">
                <a:solidFill>
                  <a:srgbClr val="002060"/>
                </a:solidFill>
              </a:rPr>
              <a:t>Recent knowledge provided by science Europe members</a:t>
            </a:r>
            <a:endParaRPr lang="en-BE" dirty="0">
              <a:solidFill>
                <a:srgbClr val="002060"/>
              </a:solidFill>
            </a:endParaRPr>
          </a:p>
        </p:txBody>
      </p:sp>
      <p:sp>
        <p:nvSpPr>
          <p:cNvPr id="3" name="Content Placeholder 2">
            <a:extLst>
              <a:ext uri="{FF2B5EF4-FFF2-40B4-BE49-F238E27FC236}">
                <a16:creationId xmlns:a16="http://schemas.microsoft.com/office/drawing/2014/main" id="{255C431C-2D96-2E07-EE23-B5B89C2F90A9}"/>
              </a:ext>
            </a:extLst>
          </p:cNvPr>
          <p:cNvSpPr>
            <a:spLocks noGrp="1"/>
          </p:cNvSpPr>
          <p:nvPr>
            <p:ph sz="half" idx="1"/>
          </p:nvPr>
        </p:nvSpPr>
        <p:spPr>
          <a:xfrm>
            <a:off x="818712" y="2126679"/>
            <a:ext cx="6820338" cy="4034508"/>
          </a:xfrm>
        </p:spPr>
        <p:txBody>
          <a:bodyPr>
            <a:noAutofit/>
          </a:bodyPr>
          <a:lstStyle/>
          <a:p>
            <a:pPr marL="0" indent="0">
              <a:buNone/>
            </a:pPr>
            <a:r>
              <a:rPr lang="en-US" b="1" dirty="0">
                <a:solidFill>
                  <a:srgbClr val="002060"/>
                </a:solidFill>
              </a:rPr>
              <a:t>A 2023 SURVEY-BASED REPORT IDENTIFIES SCIENCE EUROPE’S MEMBERS ACTIVITIES FOR SCIENCE-INFORMED POLICYMAKING</a:t>
            </a:r>
          </a:p>
          <a:p>
            <a:endParaRPr lang="en-US" sz="1400" dirty="0"/>
          </a:p>
          <a:p>
            <a:pPr marL="0" indent="0">
              <a:buNone/>
            </a:pPr>
            <a:r>
              <a:rPr lang="en-US" sz="1400" b="1" dirty="0">
                <a:solidFill>
                  <a:srgbClr val="002060"/>
                </a:solidFill>
              </a:rPr>
              <a:t>KEY MESSAGES</a:t>
            </a:r>
          </a:p>
          <a:p>
            <a:pPr>
              <a:buClr>
                <a:srgbClr val="002060"/>
              </a:buClr>
              <a:buFont typeface="Wingdings" panose="05000000000000000000" pitchFamily="2" charset="2"/>
              <a:buChar char="§"/>
            </a:pPr>
            <a:r>
              <a:rPr lang="en-US" sz="1400" b="1" dirty="0" err="1"/>
              <a:t>Recognise</a:t>
            </a:r>
            <a:r>
              <a:rPr lang="en-US" sz="1400" b="1" dirty="0"/>
              <a:t>, assess, and support ‘Science For Policy’ (S4P) activities</a:t>
            </a:r>
          </a:p>
          <a:p>
            <a:pPr>
              <a:buClr>
                <a:srgbClr val="002060"/>
              </a:buClr>
              <a:buFont typeface="Wingdings" panose="05000000000000000000" pitchFamily="2" charset="2"/>
              <a:buChar char="§"/>
            </a:pPr>
            <a:r>
              <a:rPr lang="en-US" sz="1400" b="1" dirty="0"/>
              <a:t>Develop strategies with long-term vision, resources, expertise, data and methods. </a:t>
            </a:r>
          </a:p>
          <a:p>
            <a:pPr>
              <a:buClr>
                <a:srgbClr val="002060"/>
              </a:buClr>
              <a:buFont typeface="Wingdings" panose="05000000000000000000" pitchFamily="2" charset="2"/>
              <a:buChar char="§"/>
            </a:pPr>
            <a:r>
              <a:rPr lang="en-US" sz="1400" b="1" dirty="0"/>
              <a:t>S4P activities are relevant in all fields and for all types of policymaking and scientific disciplines. </a:t>
            </a:r>
          </a:p>
          <a:p>
            <a:pPr>
              <a:buClr>
                <a:srgbClr val="002060"/>
              </a:buClr>
              <a:buFont typeface="Wingdings" panose="05000000000000000000" pitchFamily="2" charset="2"/>
              <a:buChar char="§"/>
            </a:pPr>
            <a:r>
              <a:rPr lang="en-US" sz="1400" b="1" dirty="0"/>
              <a:t>Trust and mutual respect between researchers and policymakers are crucial</a:t>
            </a:r>
          </a:p>
        </p:txBody>
      </p:sp>
      <p:sp>
        <p:nvSpPr>
          <p:cNvPr id="5" name="Footer Placeholder 4">
            <a:extLst>
              <a:ext uri="{FF2B5EF4-FFF2-40B4-BE49-F238E27FC236}">
                <a16:creationId xmlns:a16="http://schemas.microsoft.com/office/drawing/2014/main" id="{FD245D81-4641-51D5-2E0F-59D11A63073B}"/>
              </a:ext>
            </a:extLst>
          </p:cNvPr>
          <p:cNvSpPr>
            <a:spLocks noGrp="1"/>
          </p:cNvSpPr>
          <p:nvPr>
            <p:ph type="ftr" sz="quarter" idx="11"/>
          </p:nvPr>
        </p:nvSpPr>
        <p:spPr>
          <a:xfrm>
            <a:off x="965128" y="5740121"/>
            <a:ext cx="9951996" cy="365125"/>
          </a:xfrm>
        </p:spPr>
        <p:txBody>
          <a:bodyPr/>
          <a:lstStyle/>
          <a:p>
            <a:pPr algn="r"/>
            <a:r>
              <a:rPr lang="en-US" sz="1000" b="1" dirty="0">
                <a:solidFill>
                  <a:srgbClr val="002060"/>
                </a:solidFill>
              </a:rPr>
              <a:t>SEE https://zenodo.org/records/7777542</a:t>
            </a:r>
          </a:p>
        </p:txBody>
      </p:sp>
      <p:sp>
        <p:nvSpPr>
          <p:cNvPr id="6" name="Slide Number Placeholder 5">
            <a:extLst>
              <a:ext uri="{FF2B5EF4-FFF2-40B4-BE49-F238E27FC236}">
                <a16:creationId xmlns:a16="http://schemas.microsoft.com/office/drawing/2014/main" id="{45D00C08-EC18-F30A-2D1F-09ADA4A50531}"/>
              </a:ext>
            </a:extLst>
          </p:cNvPr>
          <p:cNvSpPr>
            <a:spLocks noGrp="1"/>
          </p:cNvSpPr>
          <p:nvPr>
            <p:ph type="sldNum" sz="quarter" idx="12"/>
          </p:nvPr>
        </p:nvSpPr>
        <p:spPr/>
        <p:txBody>
          <a:bodyPr/>
          <a:lstStyle/>
          <a:p>
            <a:fld id="{EE564337-EC0D-514C-8926-9471E1A66B46}" type="slidenum">
              <a:rPr lang="en-US" smtClean="0"/>
              <a:pPr/>
              <a:t>115</a:t>
            </a:fld>
            <a:endParaRPr lang="en-US" dirty="0"/>
          </a:p>
        </p:txBody>
      </p:sp>
      <p:pic>
        <p:nvPicPr>
          <p:cNvPr id="8" name="Picture 7">
            <a:extLst>
              <a:ext uri="{FF2B5EF4-FFF2-40B4-BE49-F238E27FC236}">
                <a16:creationId xmlns:a16="http://schemas.microsoft.com/office/drawing/2014/main" id="{F6900C88-CE27-4102-9AEA-11020BFEC38C}"/>
              </a:ext>
            </a:extLst>
          </p:cNvPr>
          <p:cNvPicPr>
            <a:picLocks noChangeAspect="1"/>
          </p:cNvPicPr>
          <p:nvPr/>
        </p:nvPicPr>
        <p:blipFill>
          <a:blip r:embed="rId2"/>
          <a:stretch>
            <a:fillRect/>
          </a:stretch>
        </p:blipFill>
        <p:spPr>
          <a:xfrm>
            <a:off x="8180362" y="1630943"/>
            <a:ext cx="2883178" cy="4109178"/>
          </a:xfrm>
          <a:prstGeom prst="rect">
            <a:avLst/>
          </a:prstGeom>
          <a:effectLst>
            <a:outerShdw blurRad="50800" dist="38100" dir="2700000" algn="tl" rotWithShape="0">
              <a:prstClr val="black">
                <a:alpha val="40000"/>
              </a:prstClr>
            </a:outerShdw>
            <a:softEdge rad="12700"/>
          </a:effectLst>
        </p:spPr>
      </p:pic>
      <p:pic>
        <p:nvPicPr>
          <p:cNvPr id="4" name="Picture 3" descr="A black background with a black square&#10;&#10;Description automatically generated with medium confidence">
            <a:extLst>
              <a:ext uri="{FF2B5EF4-FFF2-40B4-BE49-F238E27FC236}">
                <a16:creationId xmlns:a16="http://schemas.microsoft.com/office/drawing/2014/main" id="{ECF39168-A8B5-611F-4594-EA477E4B6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27965416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38E54-1319-2B00-3BC2-CAF71607920A}"/>
              </a:ext>
            </a:extLst>
          </p:cNvPr>
          <p:cNvSpPr>
            <a:spLocks noGrp="1"/>
          </p:cNvSpPr>
          <p:nvPr>
            <p:ph sz="half" idx="1"/>
          </p:nvPr>
        </p:nvSpPr>
        <p:spPr>
          <a:xfrm>
            <a:off x="3580722" y="1107148"/>
            <a:ext cx="8558089" cy="5544638"/>
          </a:xfrm>
        </p:spPr>
        <p:txBody>
          <a:bodyPr anchor="ctr">
            <a:normAutofit fontScale="25000" lnSpcReduction="20000"/>
          </a:bodyPr>
          <a:lstStyle/>
          <a:p>
            <a:pPr>
              <a:lnSpc>
                <a:spcPct val="115000"/>
              </a:lnSpc>
              <a:buClr>
                <a:srgbClr val="006390"/>
              </a:buClr>
              <a:tabLst>
                <a:tab pos="228600" algn="l"/>
                <a:tab pos="457200" algn="l"/>
              </a:tabLst>
            </a:pPr>
            <a:r>
              <a:rPr lang="en-GB" sz="56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INSTITUTIONAL MANDATE</a:t>
            </a:r>
          </a:p>
          <a:p>
            <a:pPr marL="742950" lvl="1" indent="-285750">
              <a:buFont typeface="Courier New" panose="02070309020205020404" pitchFamily="49" charset="0"/>
              <a:buChar char="o"/>
            </a:pPr>
            <a:r>
              <a:rPr lang="en-US" sz="5600" i="1" dirty="0">
                <a:effectLst/>
                <a:latin typeface="Aptos" panose="020B0004020202020204" pitchFamily="34" charset="0"/>
                <a:ea typeface="Times New Roman" panose="02020603050405020304" pitchFamily="18" charset="0"/>
                <a:cs typeface="Aptos" panose="020B0004020202020204" pitchFamily="34" charset="0"/>
              </a:rPr>
              <a:t>Need an explicit institutional mandate given by policy makers to a dedicated body, properly </a:t>
            </a:r>
            <a:r>
              <a:rPr lang="en-US" sz="5600" b="1" i="1" dirty="0" err="1">
                <a:effectLst/>
                <a:latin typeface="Aptos" panose="020B0004020202020204" pitchFamily="34" charset="0"/>
                <a:ea typeface="Times New Roman" panose="02020603050405020304" pitchFamily="18" charset="0"/>
                <a:cs typeface="Aptos" panose="020B0004020202020204" pitchFamily="34" charset="0"/>
              </a:rPr>
              <a:t>recognised</a:t>
            </a:r>
            <a:r>
              <a:rPr lang="en-US" sz="5600" b="1" i="1" dirty="0">
                <a:effectLst/>
                <a:latin typeface="Aptos" panose="020B0004020202020204" pitchFamily="34" charset="0"/>
                <a:ea typeface="Times New Roman" panose="02020603050405020304" pitchFamily="18" charset="0"/>
                <a:cs typeface="Aptos" panose="020B0004020202020204" pitchFamily="34" charset="0"/>
              </a:rPr>
              <a:t> by the scientific </a:t>
            </a:r>
            <a:r>
              <a:rPr lang="en-US" sz="5600" b="1" i="1">
                <a:effectLst/>
                <a:latin typeface="Aptos" panose="020B0004020202020204" pitchFamily="34" charset="0"/>
                <a:ea typeface="Times New Roman" panose="02020603050405020304" pitchFamily="18" charset="0"/>
                <a:cs typeface="Aptos" panose="020B0004020202020204" pitchFamily="34" charset="0"/>
              </a:rPr>
              <a:t>and policy community</a:t>
            </a:r>
            <a:r>
              <a:rPr lang="en-US" sz="5600" b="1" i="1" dirty="0">
                <a:effectLst/>
                <a:latin typeface="Aptos" panose="020B0004020202020204" pitchFamily="34" charset="0"/>
                <a:ea typeface="Times New Roman" panose="02020603050405020304" pitchFamily="18" charset="0"/>
                <a:cs typeface="Aptos" panose="020B0004020202020204" pitchFamily="34" charset="0"/>
              </a:rPr>
              <a:t>.</a:t>
            </a:r>
            <a:endParaRPr lang="en-US" sz="5600" b="1" dirty="0">
              <a:effectLst/>
              <a:latin typeface="Aptos" panose="020B0004020202020204" pitchFamily="34" charset="0"/>
              <a:ea typeface="Aptos" panose="020B0004020202020204" pitchFamily="34" charset="0"/>
              <a:cs typeface="Aptos" panose="020B0004020202020204" pitchFamily="34" charset="0"/>
            </a:endParaRPr>
          </a:p>
          <a:p>
            <a:pPr>
              <a:lnSpc>
                <a:spcPct val="115000"/>
              </a:lnSpc>
              <a:buClr>
                <a:srgbClr val="006390"/>
              </a:buClr>
              <a:tabLst>
                <a:tab pos="228600" algn="l"/>
                <a:tab pos="457200" algn="l"/>
              </a:tabLst>
            </a:pPr>
            <a:endParaRPr lang="en-GB" sz="56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endParaRPr>
          </a:p>
          <a:p>
            <a:pPr>
              <a:lnSpc>
                <a:spcPct val="115000"/>
              </a:lnSpc>
              <a:buClr>
                <a:srgbClr val="006390"/>
              </a:buClr>
              <a:tabLst>
                <a:tab pos="228600" algn="l"/>
                <a:tab pos="457200" algn="l"/>
              </a:tabLst>
            </a:pPr>
            <a:r>
              <a:rPr lang="en-GB" sz="56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QUALITY, INTEGRITY, TRANSPARENCY </a:t>
            </a:r>
            <a:endParaRPr lang="en-US" sz="5600" dirty="0">
              <a:latin typeface="Aptos" panose="020B0004020202020204" pitchFamily="34" charset="0"/>
              <a:ea typeface="Times New Roman" panose="02020603050405020304" pitchFamily="18" charset="0"/>
              <a:cs typeface="Aptos" panose="020B0004020202020204" pitchFamily="34" charset="0"/>
            </a:endParaRPr>
          </a:p>
          <a:p>
            <a:pPr lvl="1">
              <a:lnSpc>
                <a:spcPct val="115000"/>
              </a:lnSpc>
              <a:buClr>
                <a:srgbClr val="006390"/>
              </a:buClr>
              <a:tabLst>
                <a:tab pos="228600" algn="l"/>
                <a:tab pos="457200" algn="l"/>
              </a:tabLst>
            </a:pPr>
            <a:r>
              <a:rPr lang="en-US" sz="5600" i="1" dirty="0">
                <a:latin typeface="Aptos" panose="020B0004020202020204" pitchFamily="34" charset="0"/>
                <a:ea typeface="Times New Roman" panose="02020603050405020304" pitchFamily="18" charset="0"/>
                <a:cs typeface="Aptos" panose="020B0004020202020204" pitchFamily="34" charset="0"/>
              </a:rPr>
              <a:t>Research activities need to explain their process of gathering scientific contributions transparently. The official mandate must ensure the highest quality and scientific integrity, while relying on the </a:t>
            </a:r>
            <a:r>
              <a:rPr lang="en-US" sz="5600" b="1" i="1" dirty="0">
                <a:latin typeface="Aptos" panose="020B0004020202020204" pitchFamily="34" charset="0"/>
                <a:ea typeface="Times New Roman" panose="02020603050405020304" pitchFamily="18" charset="0"/>
                <a:cs typeface="Aptos" panose="020B0004020202020204" pitchFamily="34" charset="0"/>
              </a:rPr>
              <a:t>clear commitment and engagement of both researchers and policy makers. </a:t>
            </a:r>
            <a:endParaRPr lang="en-US" sz="5600" b="1" dirty="0">
              <a:latin typeface="Aptos" panose="020B0004020202020204" pitchFamily="34" charset="0"/>
              <a:ea typeface="Aptos" panose="020B0004020202020204" pitchFamily="34" charset="0"/>
              <a:cs typeface="Aptos" panose="020B0004020202020204" pitchFamily="34" charset="0"/>
            </a:endParaRPr>
          </a:p>
          <a:p>
            <a:pPr>
              <a:lnSpc>
                <a:spcPct val="115000"/>
              </a:lnSpc>
              <a:buClr>
                <a:srgbClr val="006390"/>
              </a:buClr>
              <a:tabLst>
                <a:tab pos="228600" algn="l"/>
                <a:tab pos="457200" algn="l"/>
              </a:tabLst>
            </a:pPr>
            <a:endParaRPr lang="en-GB" sz="56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endParaRPr>
          </a:p>
          <a:p>
            <a:pPr>
              <a:lnSpc>
                <a:spcPct val="115000"/>
              </a:lnSpc>
              <a:buClr>
                <a:srgbClr val="006390"/>
              </a:buClr>
              <a:tabLst>
                <a:tab pos="228600" algn="l"/>
                <a:tab pos="457200" algn="l"/>
              </a:tabLst>
            </a:pPr>
            <a:r>
              <a:rPr lang="en-GB" sz="56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RESOURCES</a:t>
            </a:r>
          </a:p>
          <a:p>
            <a:pPr lvl="1">
              <a:lnSpc>
                <a:spcPct val="115000"/>
              </a:lnSpc>
              <a:buClr>
                <a:srgbClr val="006390"/>
              </a:buClr>
              <a:buFont typeface="Courier New" panose="02070309020205020404" pitchFamily="49" charset="0"/>
              <a:buChar char="o"/>
              <a:tabLst>
                <a:tab pos="228600" algn="l"/>
                <a:tab pos="457200" algn="l"/>
              </a:tabLst>
            </a:pPr>
            <a:r>
              <a:rPr lang="en-US" sz="5600" i="1" dirty="0">
                <a:latin typeface="Aptos" panose="020B0004020202020204" pitchFamily="34" charset="0"/>
                <a:ea typeface="Times New Roman" panose="02020603050405020304" pitchFamily="18" charset="0"/>
                <a:cs typeface="Aptos" panose="020B0004020202020204" pitchFamily="34" charset="0"/>
              </a:rPr>
              <a:t>The mandate for Science for Policy activities needs to be associated with dedicated resources, including qualified personnel, </a:t>
            </a:r>
            <a:r>
              <a:rPr lang="en-US" sz="5600" b="1" i="1" dirty="0">
                <a:latin typeface="Aptos" panose="020B0004020202020204" pitchFamily="34" charset="0"/>
                <a:ea typeface="Times New Roman" panose="02020603050405020304" pitchFamily="18" charset="0"/>
                <a:cs typeface="Aptos" panose="020B0004020202020204" pitchFamily="34" charset="0"/>
              </a:rPr>
              <a:t>sufficient funding, and adequate </a:t>
            </a:r>
            <a:r>
              <a:rPr lang="en-US" sz="5600" b="1" i="1" dirty="0" err="1">
                <a:latin typeface="Aptos" panose="020B0004020202020204" pitchFamily="34" charset="0"/>
                <a:ea typeface="Times New Roman" panose="02020603050405020304" pitchFamily="18" charset="0"/>
                <a:cs typeface="Aptos" panose="020B0004020202020204" pitchFamily="34" charset="0"/>
              </a:rPr>
              <a:t>organisational</a:t>
            </a:r>
            <a:r>
              <a:rPr lang="en-US" sz="5600" b="1" i="1" dirty="0">
                <a:latin typeface="Aptos" panose="020B0004020202020204" pitchFamily="34" charset="0"/>
                <a:ea typeface="Times New Roman" panose="02020603050405020304" pitchFamily="18" charset="0"/>
                <a:cs typeface="Aptos" panose="020B0004020202020204" pitchFamily="34" charset="0"/>
              </a:rPr>
              <a:t> settings</a:t>
            </a:r>
            <a:r>
              <a:rPr lang="en-US" sz="5600" b="1" dirty="0">
                <a:latin typeface="Aptos" panose="020B0004020202020204" pitchFamily="34" charset="0"/>
                <a:ea typeface="Times New Roman" panose="02020603050405020304" pitchFamily="18" charset="0"/>
                <a:cs typeface="Aptos" panose="020B0004020202020204" pitchFamily="34" charset="0"/>
              </a:rPr>
              <a:t>.</a:t>
            </a:r>
            <a:endParaRPr lang="en-US" sz="5600" b="1" dirty="0">
              <a:latin typeface="Aptos" panose="020B0004020202020204" pitchFamily="34" charset="0"/>
              <a:ea typeface="Aptos" panose="020B0004020202020204" pitchFamily="34" charset="0"/>
              <a:cs typeface="Aptos" panose="020B0004020202020204" pitchFamily="34" charset="0"/>
            </a:endParaRPr>
          </a:p>
          <a:p>
            <a:pPr>
              <a:lnSpc>
                <a:spcPct val="115000"/>
              </a:lnSpc>
              <a:buClr>
                <a:srgbClr val="006390"/>
              </a:buClr>
              <a:tabLst>
                <a:tab pos="228600" algn="l"/>
                <a:tab pos="457200" algn="l"/>
              </a:tabLst>
            </a:pPr>
            <a:endParaRPr lang="en-GB" sz="56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endParaRPr>
          </a:p>
          <a:p>
            <a:pPr>
              <a:lnSpc>
                <a:spcPct val="115000"/>
              </a:lnSpc>
              <a:buClr>
                <a:srgbClr val="006390"/>
              </a:buClr>
              <a:tabLst>
                <a:tab pos="228600" algn="l"/>
                <a:tab pos="457200" algn="l"/>
              </a:tabLst>
            </a:pPr>
            <a:r>
              <a:rPr lang="en-GB" sz="56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OPTIONS, MORE THAN ADVICE </a:t>
            </a:r>
            <a:endParaRPr lang="en-US" sz="5600" dirty="0">
              <a:latin typeface="Aptos" panose="020B0004020202020204" pitchFamily="34" charset="0"/>
              <a:ea typeface="Times New Roman" panose="02020603050405020304" pitchFamily="18" charset="0"/>
              <a:cs typeface="Aptos" panose="020B0004020202020204" pitchFamily="34" charset="0"/>
            </a:endParaRPr>
          </a:p>
          <a:p>
            <a:pPr lvl="1">
              <a:lnSpc>
                <a:spcPct val="115000"/>
              </a:lnSpc>
              <a:buClr>
                <a:srgbClr val="006390"/>
              </a:buClr>
              <a:tabLst>
                <a:tab pos="228600" algn="l"/>
                <a:tab pos="457200" algn="l"/>
              </a:tabLst>
            </a:pPr>
            <a:r>
              <a:rPr lang="en-US" sz="5600" i="1" dirty="0">
                <a:latin typeface="Aptos" panose="020B0004020202020204" pitchFamily="34" charset="0"/>
                <a:ea typeface="Times New Roman" panose="02020603050405020304" pitchFamily="18" charset="0"/>
                <a:cs typeface="Aptos" panose="020B0004020202020204" pitchFamily="34" charset="0"/>
              </a:rPr>
              <a:t>Science for Policy activities should aim to contribute to policy making as ‘one of the sources’ for decision makers. </a:t>
            </a:r>
            <a:r>
              <a:rPr lang="en-US" sz="5600" b="1" i="1" dirty="0">
                <a:latin typeface="Aptos" panose="020B0004020202020204" pitchFamily="34" charset="0"/>
                <a:ea typeface="Times New Roman" panose="02020603050405020304" pitchFamily="18" charset="0"/>
                <a:cs typeface="Aptos" panose="020B0004020202020204" pitchFamily="34" charset="0"/>
              </a:rPr>
              <a:t>These activities should present scientific and evidence-based options, rather than prescriptive recommendations.</a:t>
            </a:r>
            <a:endParaRPr lang="en-US" sz="5600" b="1" dirty="0">
              <a:latin typeface="Aptos" panose="020B0004020202020204" pitchFamily="34" charset="0"/>
              <a:ea typeface="Aptos" panose="020B0004020202020204" pitchFamily="34" charset="0"/>
              <a:cs typeface="Aptos" panose="020B0004020202020204" pitchFamily="34" charset="0"/>
            </a:endParaRPr>
          </a:p>
          <a:p>
            <a:pPr>
              <a:lnSpc>
                <a:spcPct val="115000"/>
              </a:lnSpc>
              <a:buClr>
                <a:srgbClr val="006390"/>
              </a:buClr>
              <a:tabLst>
                <a:tab pos="228600" algn="l"/>
                <a:tab pos="457200" algn="l"/>
              </a:tabLst>
            </a:pPr>
            <a:endParaRPr lang="en-BE" sz="2400"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FEC4A040-422A-3386-C134-EDCF230AE50E}"/>
              </a:ext>
            </a:extLst>
          </p:cNvPr>
          <p:cNvSpPr>
            <a:spLocks noGrp="1"/>
          </p:cNvSpPr>
          <p:nvPr>
            <p:ph type="title"/>
          </p:nvPr>
        </p:nvSpPr>
        <p:spPr>
          <a:xfrm>
            <a:off x="810001" y="297217"/>
            <a:ext cx="10571998" cy="1172299"/>
          </a:xfrm>
        </p:spPr>
        <p:txBody>
          <a:bodyPr/>
          <a:lstStyle/>
          <a:p>
            <a:r>
              <a:rPr lang="en-GB" dirty="0">
                <a:solidFill>
                  <a:srgbClr val="002060"/>
                </a:solidFill>
              </a:rPr>
              <a:t>Principles and Values</a:t>
            </a:r>
            <a:endParaRPr lang="en-BE" dirty="0">
              <a:solidFill>
                <a:srgbClr val="002060"/>
              </a:solidFill>
            </a:endParaRPr>
          </a:p>
        </p:txBody>
      </p:sp>
      <p:sp>
        <p:nvSpPr>
          <p:cNvPr id="6" name="Slide Number Placeholder 5">
            <a:extLst>
              <a:ext uri="{FF2B5EF4-FFF2-40B4-BE49-F238E27FC236}">
                <a16:creationId xmlns:a16="http://schemas.microsoft.com/office/drawing/2014/main" id="{8C27722D-721A-C26B-5917-457B6A82657D}"/>
              </a:ext>
            </a:extLst>
          </p:cNvPr>
          <p:cNvSpPr>
            <a:spLocks noGrp="1"/>
          </p:cNvSpPr>
          <p:nvPr>
            <p:ph type="sldNum" sz="quarter" idx="12"/>
          </p:nvPr>
        </p:nvSpPr>
        <p:spPr/>
        <p:txBody>
          <a:bodyPr/>
          <a:lstStyle/>
          <a:p>
            <a:fld id="{EE564337-EC0D-514C-8926-9471E1A66B46}" type="slidenum">
              <a:rPr lang="en-US" smtClean="0"/>
              <a:pPr/>
              <a:t>116</a:t>
            </a:fld>
            <a:endParaRPr lang="en-US"/>
          </a:p>
        </p:txBody>
      </p:sp>
      <p:pic>
        <p:nvPicPr>
          <p:cNvPr id="8" name="Graphic 7" descr="Court with solid fill">
            <a:extLst>
              <a:ext uri="{FF2B5EF4-FFF2-40B4-BE49-F238E27FC236}">
                <a16:creationId xmlns:a16="http://schemas.microsoft.com/office/drawing/2014/main" id="{A9C734C0-7727-B416-9E00-D00BC0F6CA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0859" y="1892299"/>
            <a:ext cx="1440000" cy="1440000"/>
          </a:xfrm>
          <a:prstGeom prst="rect">
            <a:avLst/>
          </a:prstGeom>
        </p:spPr>
      </p:pic>
      <p:pic>
        <p:nvPicPr>
          <p:cNvPr id="10" name="Graphic 9" descr="Clipboard Checked with solid fill">
            <a:extLst>
              <a:ext uri="{FF2B5EF4-FFF2-40B4-BE49-F238E27FC236}">
                <a16:creationId xmlns:a16="http://schemas.microsoft.com/office/drawing/2014/main" id="{0D79D00E-2310-CBE0-DC0F-16BAFADE76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0859" y="4698000"/>
            <a:ext cx="1440000" cy="1440000"/>
          </a:xfrm>
          <a:prstGeom prst="rect">
            <a:avLst/>
          </a:prstGeom>
        </p:spPr>
      </p:pic>
      <p:pic>
        <p:nvPicPr>
          <p:cNvPr id="5" name="Graphic 4" descr="Tools outline">
            <a:extLst>
              <a:ext uri="{FF2B5EF4-FFF2-40B4-BE49-F238E27FC236}">
                <a16:creationId xmlns:a16="http://schemas.microsoft.com/office/drawing/2014/main" id="{3B72EA8B-5017-BE6A-9A1B-C872CA6A1C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064" y="4002767"/>
            <a:ext cx="1080000" cy="1080000"/>
          </a:xfrm>
          <a:prstGeom prst="rect">
            <a:avLst/>
          </a:prstGeom>
        </p:spPr>
      </p:pic>
      <p:pic>
        <p:nvPicPr>
          <p:cNvPr id="9" name="Graphic 8" descr="Shield Tick with solid fill">
            <a:extLst>
              <a:ext uri="{FF2B5EF4-FFF2-40B4-BE49-F238E27FC236}">
                <a16:creationId xmlns:a16="http://schemas.microsoft.com/office/drawing/2014/main" id="{4D02C1DD-9E95-2BDE-276E-F7766C20D9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20927" y="2947533"/>
            <a:ext cx="1440000" cy="14400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4E7AD18A-2433-1A76-1306-5417A3A4F1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31536766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65E5E7D0-AF70-E302-31FA-1B53DF40172B}"/>
              </a:ext>
            </a:extLst>
          </p:cNvPr>
          <p:cNvSpPr>
            <a:spLocks noGrp="1"/>
          </p:cNvSpPr>
          <p:nvPr>
            <p:ph idx="1"/>
          </p:nvPr>
        </p:nvSpPr>
        <p:spPr>
          <a:xfrm>
            <a:off x="2339766" y="1530679"/>
            <a:ext cx="9149316" cy="4667989"/>
          </a:xfrm>
        </p:spPr>
        <p:txBody>
          <a:bodyPr>
            <a:normAutofit/>
          </a:bodyPr>
          <a:lstStyle/>
          <a:p>
            <a:r>
              <a:rPr lang="en-GB" sz="2000"/>
              <a:t>We consider scientific knowledge to be for the </a:t>
            </a:r>
            <a:r>
              <a:rPr lang="en-GB" sz="2000" b="1"/>
              <a:t>common good </a:t>
            </a:r>
            <a:r>
              <a:rPr lang="en-GB" sz="2000"/>
              <a:t>and that research is a </a:t>
            </a:r>
            <a:r>
              <a:rPr lang="en-GB" sz="2000" b="1"/>
              <a:t>public service</a:t>
            </a:r>
            <a:r>
              <a:rPr lang="en-GB" sz="2000"/>
              <a:t>.</a:t>
            </a:r>
          </a:p>
          <a:p>
            <a:r>
              <a:rPr lang="en-GB" sz="2000"/>
              <a:t>We value and protect the </a:t>
            </a:r>
            <a:r>
              <a:rPr lang="en-GB" sz="2000" b="1"/>
              <a:t>freedom of scientific inquiry and the self-organising nature</a:t>
            </a:r>
            <a:r>
              <a:rPr lang="en-GB" sz="2000"/>
              <a:t> of the scientific research system.</a:t>
            </a:r>
          </a:p>
          <a:p>
            <a:r>
              <a:rPr lang="en-GB" sz="2000"/>
              <a:t>We acknowledge the responsibility of all actors in ensuring the highest possible standards of </a:t>
            </a:r>
            <a:r>
              <a:rPr lang="en-GB" sz="2000" b="1"/>
              <a:t>quality, ethics, integrity, inclusivity, and openness </a:t>
            </a:r>
            <a:r>
              <a:rPr lang="en-GB" sz="2000"/>
              <a:t>in the conduct and management of research.</a:t>
            </a:r>
          </a:p>
          <a:p>
            <a:r>
              <a:rPr lang="en-GB" sz="2000"/>
              <a:t>We recognise the strong links between research, education, and innovation.</a:t>
            </a:r>
          </a:p>
          <a:p>
            <a:r>
              <a:rPr lang="en-GB" sz="2000"/>
              <a:t>We believe that </a:t>
            </a:r>
            <a:r>
              <a:rPr lang="en-GB" sz="2000" b="1"/>
              <a:t>collaboration</a:t>
            </a:r>
            <a:r>
              <a:rPr lang="en-GB" sz="2000"/>
              <a:t> within the R&amp;I system and </a:t>
            </a:r>
            <a:r>
              <a:rPr lang="en-GB" sz="2000" b="1"/>
              <a:t>engagement with and for society</a:t>
            </a:r>
            <a:r>
              <a:rPr lang="en-GB" sz="2000"/>
              <a:t> are constitutive elements of science. </a:t>
            </a:r>
          </a:p>
        </p:txBody>
      </p:sp>
      <p:sp>
        <p:nvSpPr>
          <p:cNvPr id="8" name="Slide Number Placeholder 7">
            <a:extLst>
              <a:ext uri="{FF2B5EF4-FFF2-40B4-BE49-F238E27FC236}">
                <a16:creationId xmlns:a16="http://schemas.microsoft.com/office/drawing/2014/main" id="{C3D85699-EF76-0B45-B2D6-E9D0DF04675B}"/>
              </a:ext>
            </a:extLst>
          </p:cNvPr>
          <p:cNvSpPr>
            <a:spLocks noGrp="1"/>
          </p:cNvSpPr>
          <p:nvPr>
            <p:ph type="sldNum" sz="quarter" idx="12"/>
          </p:nvPr>
        </p:nvSpPr>
        <p:spPr/>
        <p:txBody>
          <a:bodyPr/>
          <a:lstStyle/>
          <a:p>
            <a:fld id="{EE564337-EC0D-514C-8926-9471E1A66B46}" type="slidenum">
              <a:rPr lang="en-US" smtClean="0"/>
              <a:pPr/>
              <a:t>117</a:t>
            </a:fld>
            <a:endParaRPr lang="en-US"/>
          </a:p>
        </p:txBody>
      </p:sp>
      <p:sp>
        <p:nvSpPr>
          <p:cNvPr id="2" name="TextBox 1">
            <a:extLst>
              <a:ext uri="{FF2B5EF4-FFF2-40B4-BE49-F238E27FC236}">
                <a16:creationId xmlns:a16="http://schemas.microsoft.com/office/drawing/2014/main" id="{D6E7CB85-7D18-7DC3-E1DE-3E430D9F8996}"/>
              </a:ext>
            </a:extLst>
          </p:cNvPr>
          <p:cNvSpPr txBox="1"/>
          <p:nvPr/>
        </p:nvSpPr>
        <p:spPr>
          <a:xfrm>
            <a:off x="1094404" y="2116513"/>
            <a:ext cx="8439946" cy="584775"/>
          </a:xfrm>
          <a:prstGeom prst="rect">
            <a:avLst/>
          </a:prstGeom>
          <a:noFill/>
        </p:spPr>
        <p:txBody>
          <a:bodyPr wrap="square">
            <a:spAutoFit/>
          </a:bodyPr>
          <a:lstStyle/>
          <a:p>
            <a:endParaRPr lang="en-US" sz="1600" b="1" i="0" u="none" strike="noStrike" baseline="0">
              <a:solidFill>
                <a:srgbClr val="000000"/>
              </a:solidFill>
              <a:latin typeface="Open Sans" panose="020B0606030504020204" pitchFamily="34" charset="0"/>
            </a:endParaRPr>
          </a:p>
          <a:p>
            <a:pPr>
              <a:buClr>
                <a:srgbClr val="0070C0"/>
              </a:buClr>
            </a:pPr>
            <a:endParaRPr lang="en-US" sz="1600">
              <a:latin typeface="Open Sans" panose="020B0606030504020204" pitchFamily="34" charset="0"/>
            </a:endParaRPr>
          </a:p>
        </p:txBody>
      </p:sp>
      <p:pic>
        <p:nvPicPr>
          <p:cNvPr id="4" name="Picture 3">
            <a:extLst>
              <a:ext uri="{FF2B5EF4-FFF2-40B4-BE49-F238E27FC236}">
                <a16:creationId xmlns:a16="http://schemas.microsoft.com/office/drawing/2014/main" id="{0B596C77-78A7-1127-CE76-83CE9B0CBD9C}"/>
              </a:ext>
            </a:extLst>
          </p:cNvPr>
          <p:cNvPicPr>
            <a:picLocks noChangeAspect="1"/>
          </p:cNvPicPr>
          <p:nvPr/>
        </p:nvPicPr>
        <p:blipFill>
          <a:blip r:embed="rId2"/>
          <a:stretch>
            <a:fillRect/>
          </a:stretch>
        </p:blipFill>
        <p:spPr>
          <a:xfrm>
            <a:off x="985192" y="357386"/>
            <a:ext cx="2540763" cy="1223563"/>
          </a:xfrm>
          <a:prstGeom prst="rect">
            <a:avLst/>
          </a:prstGeom>
        </p:spPr>
      </p:pic>
      <p:pic>
        <p:nvPicPr>
          <p:cNvPr id="5" name="Picture 4">
            <a:extLst>
              <a:ext uri="{FF2B5EF4-FFF2-40B4-BE49-F238E27FC236}">
                <a16:creationId xmlns:a16="http://schemas.microsoft.com/office/drawing/2014/main" id="{B6250BAB-79B3-2E33-BBA3-A9834CCB4E15}"/>
              </a:ext>
            </a:extLst>
          </p:cNvPr>
          <p:cNvPicPr>
            <a:picLocks noChangeAspect="1"/>
          </p:cNvPicPr>
          <p:nvPr/>
        </p:nvPicPr>
        <p:blipFill>
          <a:blip r:embed="rId3"/>
          <a:stretch>
            <a:fillRect/>
          </a:stretch>
        </p:blipFill>
        <p:spPr>
          <a:xfrm>
            <a:off x="0" y="4872381"/>
            <a:ext cx="1970384" cy="1985619"/>
          </a:xfrm>
          <a:prstGeom prst="rect">
            <a:avLst/>
          </a:prstGeom>
        </p:spPr>
      </p:pic>
      <p:sp>
        <p:nvSpPr>
          <p:cNvPr id="6" name="Content Placeholder 1">
            <a:extLst>
              <a:ext uri="{FF2B5EF4-FFF2-40B4-BE49-F238E27FC236}">
                <a16:creationId xmlns:a16="http://schemas.microsoft.com/office/drawing/2014/main" id="{ED0C7DEE-6B0C-57F6-5A8C-B847DA31149B}"/>
              </a:ext>
            </a:extLst>
          </p:cNvPr>
          <p:cNvSpPr txBox="1">
            <a:spLocks/>
          </p:cNvSpPr>
          <p:nvPr/>
        </p:nvSpPr>
        <p:spPr>
          <a:xfrm>
            <a:off x="1779858" y="5821759"/>
            <a:ext cx="10412142" cy="678855"/>
          </a:xfrm>
          <a:prstGeom prst="rect">
            <a:avLst/>
          </a:prstGeom>
        </p:spPr>
        <p:txBody>
          <a:bodyPr vert="horz" lIns="91440" tIns="45720" rIns="91440" bIns="45720" rtlCol="0">
            <a:normAutofit lnSpcReduction="10000"/>
          </a:bodyPr>
          <a:lstStyle>
            <a:lvl1pPr marL="228006" indent="-228006" algn="l" defTabSz="912023" rtl="0" eaLnBrk="1" latinLnBrk="0" hangingPunct="1">
              <a:lnSpc>
                <a:spcPct val="90000"/>
              </a:lnSpc>
              <a:spcBef>
                <a:spcPts val="997"/>
              </a:spcBef>
              <a:buFont typeface="Arial" panose="020B0604020202020204" pitchFamily="34" charset="0"/>
              <a:buChar char="•"/>
              <a:defRPr sz="2793" kern="1200">
                <a:solidFill>
                  <a:schemeClr val="tx1"/>
                </a:solidFill>
                <a:latin typeface="+mn-lt"/>
                <a:ea typeface="+mn-ea"/>
                <a:cs typeface="+mn-cs"/>
              </a:defRPr>
            </a:lvl1pPr>
            <a:lvl2pPr marL="684017" indent="-228006" algn="l" defTabSz="912023"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028" indent="-228006" algn="l" defTabSz="912023"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039"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051"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062"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073"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085"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096"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gn="ctr">
              <a:lnSpc>
                <a:spcPct val="114000"/>
              </a:lnSpc>
              <a:spcBef>
                <a:spcPts val="0"/>
              </a:spcBef>
              <a:buNone/>
            </a:pPr>
            <a:r>
              <a:rPr lang="en-GB" sz="1800" b="1">
                <a:solidFill>
                  <a:srgbClr val="0070C0"/>
                </a:solidFill>
                <a:latin typeface="Open Sans" panose="020B0606030504020204" pitchFamily="34" charset="0"/>
                <a:ea typeface="Open Sans" panose="020B0606030504020204" pitchFamily="34" charset="0"/>
                <a:cs typeface="Open Sans" panose="020B0606030504020204" pitchFamily="34" charset="0"/>
              </a:rPr>
              <a:t>The members of Science Europe defined these values believe in the sharing of good practices as a way to advance research policy and advocacy.</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35DAFE82-1341-9916-4649-E1A602BA5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25101340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82B51F4-3E93-4F7E-AF5A-098DE0B74F3F}"/>
              </a:ext>
            </a:extLst>
          </p:cNvPr>
          <p:cNvSpPr>
            <a:spLocks noGrp="1"/>
          </p:cNvSpPr>
          <p:nvPr>
            <p:ph type="sldNum" sz="quarter" idx="12"/>
          </p:nvPr>
        </p:nvSpPr>
        <p:spPr/>
        <p:txBody>
          <a:bodyPr/>
          <a:lstStyle/>
          <a:p>
            <a:fld id="{EE564337-EC0D-514C-8926-9471E1A66B46}" type="slidenum">
              <a:rPr lang="en-US" smtClean="0"/>
              <a:pPr/>
              <a:t>118</a:t>
            </a:fld>
            <a:endParaRPr lang="en-US"/>
          </a:p>
        </p:txBody>
      </p:sp>
      <p:pic>
        <p:nvPicPr>
          <p:cNvPr id="9" name="Picture 8" descr="Diagram&#10;&#10;Description automatically generated">
            <a:extLst>
              <a:ext uri="{FF2B5EF4-FFF2-40B4-BE49-F238E27FC236}">
                <a16:creationId xmlns:a16="http://schemas.microsoft.com/office/drawing/2014/main" id="{116E9C78-F75C-4753-8ABD-EF53A5C7E026}"/>
              </a:ext>
            </a:extLst>
          </p:cNvPr>
          <p:cNvPicPr>
            <a:picLocks noChangeAspect="1"/>
          </p:cNvPicPr>
          <p:nvPr/>
        </p:nvPicPr>
        <p:blipFill>
          <a:blip r:embed="rId3"/>
          <a:stretch>
            <a:fillRect/>
          </a:stretch>
        </p:blipFill>
        <p:spPr>
          <a:xfrm>
            <a:off x="5436181" y="954458"/>
            <a:ext cx="5898498" cy="6090631"/>
          </a:xfrm>
          <a:prstGeom prst="rect">
            <a:avLst/>
          </a:prstGeom>
        </p:spPr>
      </p:pic>
      <p:sp>
        <p:nvSpPr>
          <p:cNvPr id="20" name="Title 1">
            <a:extLst>
              <a:ext uri="{FF2B5EF4-FFF2-40B4-BE49-F238E27FC236}">
                <a16:creationId xmlns:a16="http://schemas.microsoft.com/office/drawing/2014/main" id="{53315F38-71B6-479B-9C7F-91B4AB8A528F}"/>
              </a:ext>
            </a:extLst>
          </p:cNvPr>
          <p:cNvSpPr txBox="1">
            <a:spLocks/>
          </p:cNvSpPr>
          <p:nvPr/>
        </p:nvSpPr>
        <p:spPr>
          <a:xfrm>
            <a:off x="857321" y="235493"/>
            <a:ext cx="10571998" cy="848882"/>
          </a:xfrm>
          <a:prstGeom prst="rect">
            <a:avLst/>
          </a:prstGeom>
          <a:effectLst/>
        </p:spPr>
        <p:txBody>
          <a:bodyPr vert="horz" lIns="91440" tIns="45720" rIns="91440" bIns="45720" rtlCol="0" anchor="t" anchorCtr="0">
            <a:noAutofit/>
          </a:bodyPr>
          <a:lstStyle>
            <a:lvl1pPr algn="l" defTabSz="457200" rtl="0" eaLnBrk="1" latinLnBrk="0" hangingPunct="1">
              <a:spcBef>
                <a:spcPct val="0"/>
              </a:spcBef>
              <a:buNone/>
              <a:defRPr sz="4000" b="1" kern="1200" cap="all" baseline="0">
                <a:solidFill>
                  <a:schemeClr val="bg2">
                    <a:lumMod val="50000"/>
                  </a:schemeClr>
                </a:solidFill>
                <a:latin typeface="Open Sans"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900">
                <a:solidFill>
                  <a:srgbClr val="0070C0"/>
                </a:solidFill>
              </a:rPr>
              <a:t>Three Strategic priorities and five purposes</a:t>
            </a:r>
            <a:br>
              <a:rPr lang="en-GB" sz="2900">
                <a:solidFill>
                  <a:srgbClr val="0070C0"/>
                </a:solidFill>
              </a:rPr>
            </a:br>
            <a:r>
              <a:rPr lang="en-GB" sz="2900">
                <a:solidFill>
                  <a:srgbClr val="0070C0"/>
                </a:solidFill>
              </a:rPr>
              <a:t>Strategy and multiannual action plan 2021–2026</a:t>
            </a:r>
            <a:endParaRPr lang="en-BE" sz="2900">
              <a:solidFill>
                <a:srgbClr val="0070C0"/>
              </a:solidFill>
            </a:endParaRPr>
          </a:p>
        </p:txBody>
      </p:sp>
      <p:pic>
        <p:nvPicPr>
          <p:cNvPr id="4" name="Picture 3" descr="Logo, icon&#10;&#10;Description automatically generated">
            <a:extLst>
              <a:ext uri="{FF2B5EF4-FFF2-40B4-BE49-F238E27FC236}">
                <a16:creationId xmlns:a16="http://schemas.microsoft.com/office/drawing/2014/main" id="{2EC5AB9C-6995-BF14-9DE8-44C40F6EABE7}"/>
              </a:ext>
            </a:extLst>
          </p:cNvPr>
          <p:cNvPicPr>
            <a:picLocks noChangeAspect="1"/>
          </p:cNvPicPr>
          <p:nvPr/>
        </p:nvPicPr>
        <p:blipFill>
          <a:blip r:embed="rId4"/>
          <a:stretch>
            <a:fillRect/>
          </a:stretch>
        </p:blipFill>
        <p:spPr>
          <a:xfrm>
            <a:off x="1079003" y="1596647"/>
            <a:ext cx="839621" cy="839621"/>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3C6FBF7E-E699-9592-A14F-75CE795332D6}"/>
              </a:ext>
            </a:extLst>
          </p:cNvPr>
          <p:cNvPicPr>
            <a:picLocks noChangeAspect="1"/>
          </p:cNvPicPr>
          <p:nvPr/>
        </p:nvPicPr>
        <p:blipFill>
          <a:blip r:embed="rId5"/>
          <a:stretch>
            <a:fillRect/>
          </a:stretch>
        </p:blipFill>
        <p:spPr>
          <a:xfrm>
            <a:off x="1038893" y="2749578"/>
            <a:ext cx="891007" cy="839621"/>
          </a:xfrm>
          <a:prstGeom prst="rect">
            <a:avLst/>
          </a:prstGeom>
        </p:spPr>
      </p:pic>
      <p:pic>
        <p:nvPicPr>
          <p:cNvPr id="6" name="Picture 5" descr="Icon&#10;&#10;Description automatically generated">
            <a:extLst>
              <a:ext uri="{FF2B5EF4-FFF2-40B4-BE49-F238E27FC236}">
                <a16:creationId xmlns:a16="http://schemas.microsoft.com/office/drawing/2014/main" id="{666662CF-7485-23A0-1934-914337508C7C}"/>
              </a:ext>
            </a:extLst>
          </p:cNvPr>
          <p:cNvPicPr>
            <a:picLocks noChangeAspect="1"/>
          </p:cNvPicPr>
          <p:nvPr/>
        </p:nvPicPr>
        <p:blipFill>
          <a:blip r:embed="rId6"/>
          <a:stretch>
            <a:fillRect/>
          </a:stretch>
        </p:blipFill>
        <p:spPr>
          <a:xfrm>
            <a:off x="1038893" y="3923540"/>
            <a:ext cx="839621" cy="839621"/>
          </a:xfrm>
          <a:prstGeom prst="rect">
            <a:avLst/>
          </a:prstGeom>
        </p:spPr>
      </p:pic>
      <p:sp>
        <p:nvSpPr>
          <p:cNvPr id="7" name="TextBox 6">
            <a:extLst>
              <a:ext uri="{FF2B5EF4-FFF2-40B4-BE49-F238E27FC236}">
                <a16:creationId xmlns:a16="http://schemas.microsoft.com/office/drawing/2014/main" id="{75607BF6-60BA-BF0A-F49F-ED63EBE7640B}"/>
              </a:ext>
            </a:extLst>
          </p:cNvPr>
          <p:cNvSpPr txBox="1"/>
          <p:nvPr/>
        </p:nvSpPr>
        <p:spPr>
          <a:xfrm>
            <a:off x="1978492" y="1747315"/>
            <a:ext cx="3276117" cy="3139321"/>
          </a:xfrm>
          <a:prstGeom prst="rect">
            <a:avLst/>
          </a:prstGeom>
          <a:noFill/>
        </p:spPr>
        <p:txBody>
          <a:bodyPr wrap="square">
            <a:spAutoFit/>
          </a:bodyPr>
          <a:lstStyle/>
          <a:p>
            <a:r>
              <a:rPr lang="en-GB" sz="1800" b="1" i="0" u="none" strike="noStrike" baseline="0">
                <a:solidFill>
                  <a:srgbClr val="000000"/>
                </a:solidFill>
                <a:latin typeface="Open Sans" panose="020B0606030504020204" pitchFamily="34" charset="0"/>
              </a:rPr>
              <a:t>Shape European research policy development </a:t>
            </a:r>
            <a:endParaRPr lang="en-GB" sz="1800" b="0" i="0" u="none" strike="noStrike" baseline="0">
              <a:solidFill>
                <a:srgbClr val="000000"/>
              </a:solidFill>
              <a:latin typeface="Open Sans" panose="020B0606030504020204" pitchFamily="34" charset="0"/>
            </a:endParaRPr>
          </a:p>
          <a:p>
            <a:pPr>
              <a:buClr>
                <a:srgbClr val="0070C0"/>
              </a:buClr>
            </a:pPr>
            <a:endParaRPr lang="en-GB">
              <a:solidFill>
                <a:srgbClr val="000000"/>
              </a:solidFill>
              <a:latin typeface="Open Sans" panose="020B0606030504020204" pitchFamily="34" charset="0"/>
            </a:endParaRPr>
          </a:p>
          <a:p>
            <a:r>
              <a:rPr lang="en-GB" sz="1800" b="1" i="0" u="none" strike="noStrike" baseline="0">
                <a:solidFill>
                  <a:srgbClr val="000000"/>
                </a:solidFill>
                <a:latin typeface="Open Sans" panose="020B0606030504020204" pitchFamily="34" charset="0"/>
              </a:rPr>
              <a:t>Contribute to the evolution of research culture </a:t>
            </a:r>
            <a:endParaRPr lang="en-GB">
              <a:solidFill>
                <a:srgbClr val="000000"/>
              </a:solidFill>
              <a:latin typeface="Open Sans" panose="020B0606030504020204" pitchFamily="34" charset="0"/>
            </a:endParaRPr>
          </a:p>
          <a:p>
            <a:endParaRPr lang="en-GB">
              <a:solidFill>
                <a:srgbClr val="000000"/>
              </a:solidFill>
              <a:latin typeface="Open Sans" panose="020B0606030504020204" pitchFamily="34" charset="0"/>
            </a:endParaRPr>
          </a:p>
          <a:p>
            <a:r>
              <a:rPr lang="en-GB" sz="1800" b="1" i="0" u="none" strike="noStrike" baseline="0">
                <a:solidFill>
                  <a:srgbClr val="000000"/>
                </a:solidFill>
                <a:latin typeface="Open Sans" panose="020B0606030504020204" pitchFamily="34" charset="0"/>
              </a:rPr>
              <a:t>Strengthen the role and contribution of science in tackling societal challenges </a:t>
            </a:r>
            <a:endParaRPr lang="en-GB" sz="1800" b="0" i="0" u="none" strike="noStrike" baseline="0">
              <a:solidFill>
                <a:srgbClr val="000000"/>
              </a:solidFill>
              <a:latin typeface="Open Sans" panose="020B0606030504020204" pitchFamily="34" charset="0"/>
            </a:endParaRPr>
          </a:p>
        </p:txBody>
      </p:sp>
      <p:sp>
        <p:nvSpPr>
          <p:cNvPr id="10" name="TextBox 9">
            <a:extLst>
              <a:ext uri="{FF2B5EF4-FFF2-40B4-BE49-F238E27FC236}">
                <a16:creationId xmlns:a16="http://schemas.microsoft.com/office/drawing/2014/main" id="{031700E8-04DC-5311-A1A7-62BBAA831968}"/>
              </a:ext>
            </a:extLst>
          </p:cNvPr>
          <p:cNvSpPr txBox="1"/>
          <p:nvPr/>
        </p:nvSpPr>
        <p:spPr>
          <a:xfrm>
            <a:off x="1614994" y="5097502"/>
            <a:ext cx="3063105" cy="369332"/>
          </a:xfrm>
          <a:prstGeom prst="rect">
            <a:avLst/>
          </a:prstGeom>
          <a:noFill/>
        </p:spPr>
        <p:txBody>
          <a:bodyPr wrap="square" rtlCol="0">
            <a:spAutoFit/>
          </a:bodyPr>
          <a:lstStyle/>
          <a:p>
            <a:r>
              <a:rPr lang="nl-BE" u="sng">
                <a:solidFill>
                  <a:srgbClr val="7030A0"/>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https://scieur.org/strategy</a:t>
            </a:r>
            <a:r>
              <a:rPr lang="nl-BE" u="sng">
                <a:solidFill>
                  <a:srgbClr val="7030A0"/>
                </a:solidFill>
                <a:latin typeface="Open Sans" panose="020B0606030504020204" pitchFamily="34" charset="0"/>
                <a:ea typeface="Open Sans" panose="020B0606030504020204" pitchFamily="34" charset="0"/>
                <a:cs typeface="Open Sans" panose="020B0606030504020204" pitchFamily="34" charset="0"/>
              </a:rPr>
              <a:t> </a:t>
            </a:r>
            <a:endParaRPr lang="en-BE" u="sng">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C4EC7779-3C7B-5294-70CC-4DDCAE743359}"/>
              </a:ext>
            </a:extLst>
          </p:cNvPr>
          <p:cNvSpPr txBox="1"/>
          <p:nvPr/>
        </p:nvSpPr>
        <p:spPr>
          <a:xfrm>
            <a:off x="1614994" y="5493034"/>
            <a:ext cx="3063105" cy="369332"/>
          </a:xfrm>
          <a:prstGeom prst="rect">
            <a:avLst/>
          </a:prstGeom>
          <a:noFill/>
        </p:spPr>
        <p:txBody>
          <a:bodyPr wrap="square" rtlCol="0">
            <a:spAutoFit/>
          </a:bodyPr>
          <a:lstStyle/>
          <a:p>
            <a:r>
              <a:rPr lang="nl-BE" u="sng">
                <a:solidFill>
                  <a:srgbClr val="7030A0"/>
                </a:solidFill>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https://scieur.org/maap</a:t>
            </a:r>
            <a:r>
              <a:rPr lang="nl-BE" u="sng">
                <a:solidFill>
                  <a:srgbClr val="7030A0"/>
                </a:solidFill>
                <a:latin typeface="Open Sans" panose="020B0606030504020204" pitchFamily="34" charset="0"/>
                <a:ea typeface="Open Sans" panose="020B0606030504020204" pitchFamily="34" charset="0"/>
                <a:cs typeface="Open Sans" panose="020B0606030504020204" pitchFamily="34" charset="0"/>
              </a:rPr>
              <a:t> </a:t>
            </a:r>
            <a:endParaRPr lang="en-BE" u="sng">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01AAC7A4-C463-BE7B-624B-EC305B0036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21982002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F977-4755-3F12-AE01-B8E5C0F13606}"/>
              </a:ext>
            </a:extLst>
          </p:cNvPr>
          <p:cNvSpPr>
            <a:spLocks noGrp="1"/>
          </p:cNvSpPr>
          <p:nvPr>
            <p:ph type="title"/>
          </p:nvPr>
        </p:nvSpPr>
        <p:spPr>
          <a:xfrm>
            <a:off x="818712" y="206214"/>
            <a:ext cx="10571998" cy="1172299"/>
          </a:xfrm>
        </p:spPr>
        <p:txBody>
          <a:bodyPr/>
          <a:lstStyle/>
          <a:p>
            <a:r>
              <a:rPr lang="en-US" dirty="0"/>
              <a:t>Context conditions for evidence-informed policy making (EIPM)</a:t>
            </a:r>
            <a:endParaRPr lang="LID4096" dirty="0"/>
          </a:p>
        </p:txBody>
      </p:sp>
      <p:sp>
        <p:nvSpPr>
          <p:cNvPr id="3" name="Content Placeholder 2">
            <a:extLst>
              <a:ext uri="{FF2B5EF4-FFF2-40B4-BE49-F238E27FC236}">
                <a16:creationId xmlns:a16="http://schemas.microsoft.com/office/drawing/2014/main" id="{D397E90C-8A75-3ECA-BB89-5F76C82CED93}"/>
              </a:ext>
            </a:extLst>
          </p:cNvPr>
          <p:cNvSpPr>
            <a:spLocks noGrp="1"/>
          </p:cNvSpPr>
          <p:nvPr>
            <p:ph sz="half" idx="1"/>
          </p:nvPr>
        </p:nvSpPr>
        <p:spPr>
          <a:xfrm>
            <a:off x="818712" y="1892299"/>
            <a:ext cx="4725496" cy="3968751"/>
          </a:xfrm>
        </p:spPr>
        <p:txBody>
          <a:bodyPr>
            <a:normAutofit fontScale="85000" lnSpcReduction="10000"/>
          </a:bodyPr>
          <a:lstStyle/>
          <a:p>
            <a:pPr lvl="0">
              <a:buFont typeface="Arial" panose="020B0604020202020204" pitchFamily="34" charset="0"/>
              <a:buChar char="•"/>
            </a:pPr>
            <a:r>
              <a:rPr lang="en-US" sz="2000" dirty="0">
                <a:effectLst/>
                <a:latin typeface="Aptos" panose="020B0004020202020204" pitchFamily="34" charset="0"/>
                <a:ea typeface="Times New Roman" panose="02020603050405020304" pitchFamily="18" charset="0"/>
                <a:cs typeface="Times New Roman" panose="02020603050405020304" pitchFamily="18" charset="0"/>
              </a:rPr>
              <a:t>Geopolitical, environmental, human rights challenges need solutions stemming from an interdisciplinary agenda, as they </a:t>
            </a:r>
            <a:r>
              <a:rPr lang="en-US" sz="2000" b="1" dirty="0">
                <a:effectLst/>
                <a:latin typeface="Aptos" panose="020B0004020202020204" pitchFamily="34" charset="0"/>
                <a:ea typeface="Times New Roman" panose="02020603050405020304" pitchFamily="18" charset="0"/>
                <a:cs typeface="Times New Roman" panose="02020603050405020304" pitchFamily="18" charset="0"/>
              </a:rPr>
              <a:t>encompasses a wide variety of factors which cannot be </a:t>
            </a:r>
            <a:r>
              <a:rPr lang="en-US" sz="2000" b="1" dirty="0" err="1">
                <a:effectLst/>
                <a:latin typeface="Aptos" panose="020B0004020202020204" pitchFamily="34" charset="0"/>
                <a:ea typeface="Times New Roman" panose="02020603050405020304" pitchFamily="18" charset="0"/>
                <a:cs typeface="Times New Roman" panose="02020603050405020304" pitchFamily="18" charset="0"/>
              </a:rPr>
              <a:t>analysed</a:t>
            </a:r>
            <a:r>
              <a:rPr lang="en-US" sz="2000" b="1" dirty="0">
                <a:effectLst/>
                <a:latin typeface="Aptos" panose="020B0004020202020204" pitchFamily="34" charset="0"/>
                <a:ea typeface="Times New Roman" panose="02020603050405020304" pitchFamily="18" charset="0"/>
                <a:cs typeface="Times New Roman" panose="02020603050405020304" pitchFamily="18" charset="0"/>
              </a:rPr>
              <a:t> separately.</a:t>
            </a:r>
            <a:endParaRPr lang="en-US" sz="2000" b="1" dirty="0">
              <a:effectLst/>
              <a:latin typeface="Aptos" panose="020B0004020202020204" pitchFamily="34" charset="0"/>
              <a:ea typeface="Aptos" panose="020B0004020202020204" pitchFamily="34" charset="0"/>
              <a:cs typeface="Times New Roman" panose="02020603050405020304" pitchFamily="18" charset="0"/>
            </a:endParaRPr>
          </a:p>
          <a:p>
            <a:pPr lvl="0">
              <a:buFont typeface="Arial" panose="020B0604020202020204" pitchFamily="34" charset="0"/>
              <a:buChar char="•"/>
            </a:pPr>
            <a:r>
              <a:rPr lang="en-US" sz="2000" dirty="0">
                <a:effectLst/>
                <a:latin typeface="Aptos" panose="020B0004020202020204" pitchFamily="34" charset="0"/>
                <a:ea typeface="Times New Roman" panose="02020603050405020304" pitchFamily="18" charset="0"/>
                <a:cs typeface="Times New Roman" panose="02020603050405020304" pitchFamily="18" charset="0"/>
              </a:rPr>
              <a:t>Science-informed and evidence-based policy making requires interdisciplinary and systemic approaches to assess different options, overcome personal biases and, ultimately, improve the way societal challenges are addressed. For these reasons, </a:t>
            </a:r>
            <a:r>
              <a:rPr lang="en-US" sz="2000" b="1" dirty="0">
                <a:effectLst/>
                <a:latin typeface="Aptos" panose="020B0004020202020204" pitchFamily="34" charset="0"/>
                <a:ea typeface="Times New Roman" panose="02020603050405020304" pitchFamily="18" charset="0"/>
                <a:cs typeface="Times New Roman" panose="02020603050405020304" pitchFamily="18" charset="0"/>
              </a:rPr>
              <a:t>Science for Policy activities should always be seen as a collective process aiming to </a:t>
            </a:r>
            <a:r>
              <a:rPr lang="en-US" sz="2000" b="1" dirty="0" err="1">
                <a:effectLst/>
                <a:latin typeface="Aptos" panose="020B0004020202020204" pitchFamily="34" charset="0"/>
                <a:ea typeface="Times New Roman" panose="02020603050405020304" pitchFamily="18" charset="0"/>
                <a:cs typeface="Times New Roman" panose="02020603050405020304" pitchFamily="18" charset="0"/>
              </a:rPr>
              <a:t>mobilise</a:t>
            </a:r>
            <a:r>
              <a:rPr lang="en-US" sz="2000" b="1" dirty="0">
                <a:effectLst/>
                <a:latin typeface="Aptos" panose="020B0004020202020204" pitchFamily="34" charset="0"/>
                <a:ea typeface="Times New Roman" panose="02020603050405020304" pitchFamily="18" charset="0"/>
                <a:cs typeface="Times New Roman" panose="02020603050405020304" pitchFamily="18" charset="0"/>
              </a:rPr>
              <a:t> knowledge to tackle societal challenges.</a:t>
            </a:r>
            <a:endParaRPr lang="en-US" sz="2000" b="1"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E491C577-8B0B-2C5D-C048-2A3CF0F12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E8C57-7F64-EE30-1889-E5F1FA4BA54F}"/>
              </a:ext>
            </a:extLst>
          </p:cNvPr>
          <p:cNvSpPr>
            <a:spLocks noGrp="1"/>
          </p:cNvSpPr>
          <p:nvPr>
            <p:ph type="sldNum" sz="quarter" idx="12"/>
          </p:nvPr>
        </p:nvSpPr>
        <p:spPr/>
        <p:txBody>
          <a:bodyPr/>
          <a:lstStyle/>
          <a:p>
            <a:fld id="{EE564337-EC0D-514C-8926-9471E1A66B46}" type="slidenum">
              <a:rPr lang="en-US" smtClean="0"/>
              <a:pPr/>
              <a:t>119</a:t>
            </a:fld>
            <a:endParaRPr lang="en-US"/>
          </a:p>
        </p:txBody>
      </p:sp>
      <p:sp>
        <p:nvSpPr>
          <p:cNvPr id="7" name="Content Placeholder 2">
            <a:extLst>
              <a:ext uri="{FF2B5EF4-FFF2-40B4-BE49-F238E27FC236}">
                <a16:creationId xmlns:a16="http://schemas.microsoft.com/office/drawing/2014/main" id="{F0E81080-19AE-1D2D-82EC-EB8630A2652F}"/>
              </a:ext>
            </a:extLst>
          </p:cNvPr>
          <p:cNvSpPr txBox="1">
            <a:spLocks/>
          </p:cNvSpPr>
          <p:nvPr/>
        </p:nvSpPr>
        <p:spPr>
          <a:xfrm>
            <a:off x="6095999" y="1908501"/>
            <a:ext cx="4725496" cy="3968751"/>
          </a:xfrm>
          <a:prstGeom prst="rect">
            <a:avLst/>
          </a:prstGeom>
        </p:spPr>
        <p:txBody>
          <a:bodyPr>
            <a:normAutofit fontScale="85000" lnSpcReduction="10000"/>
          </a:bodyPr>
          <a:lstStyle>
            <a:lvl1pPr marL="342900" indent="-342900" algn="l" defTabSz="457200" rtl="0" eaLnBrk="1" latinLnBrk="0" hangingPunct="1">
              <a:spcBef>
                <a:spcPct val="20000"/>
              </a:spcBef>
              <a:spcAft>
                <a:spcPts val="600"/>
              </a:spcAft>
              <a:buClr>
                <a:srgbClr val="48B9FF"/>
              </a:buClr>
              <a:buFont typeface="Arial" charset="0"/>
              <a:buChar char="•"/>
              <a:defRPr sz="1800" kern="1200" baseline="0">
                <a:solidFill>
                  <a:schemeClr val="tx1"/>
                </a:solidFill>
                <a:effectLst/>
                <a:latin typeface="Open Sans" charset="0"/>
                <a:ea typeface="+mn-ea"/>
                <a:cs typeface="+mn-cs"/>
              </a:defRPr>
            </a:lvl1pPr>
            <a:lvl2pPr marL="742950" indent="-285750" algn="l" defTabSz="457200" rtl="0" eaLnBrk="1" latinLnBrk="0" hangingPunct="1">
              <a:spcBef>
                <a:spcPct val="20000"/>
              </a:spcBef>
              <a:spcAft>
                <a:spcPts val="600"/>
              </a:spcAft>
              <a:buClr>
                <a:srgbClr val="0D29F9"/>
              </a:buClr>
              <a:buFont typeface="Courier New" charset="0"/>
              <a:buChar char="o"/>
              <a:defRPr sz="1600" kern="1200" baseline="0">
                <a:solidFill>
                  <a:schemeClr val="tx1"/>
                </a:solidFill>
                <a:effectLst/>
                <a:latin typeface="Open Sans" charset="0"/>
                <a:ea typeface="+mn-ea"/>
                <a:cs typeface="+mn-cs"/>
              </a:defRPr>
            </a:lvl2pPr>
            <a:lvl3pPr marL="1143000" indent="-228600" algn="l" defTabSz="457200" rtl="0" eaLnBrk="1" latinLnBrk="0" hangingPunct="1">
              <a:spcBef>
                <a:spcPct val="20000"/>
              </a:spcBef>
              <a:spcAft>
                <a:spcPts val="600"/>
              </a:spcAft>
              <a:buClr>
                <a:srgbClr val="48B9FF"/>
              </a:buClr>
              <a:buFont typeface="Wingdings" charset="2"/>
              <a:buChar char="§"/>
              <a:defRPr sz="1400" kern="1200" baseline="0">
                <a:solidFill>
                  <a:schemeClr val="tx1"/>
                </a:solidFill>
                <a:effectLst/>
                <a:latin typeface="Open Sans" charset="0"/>
                <a:ea typeface="+mn-ea"/>
                <a:cs typeface="+mn-cs"/>
              </a:defRPr>
            </a:lvl3pPr>
            <a:lvl4pPr marL="1600200" indent="-228600" algn="l" defTabSz="457200" rtl="0" eaLnBrk="1" latinLnBrk="0" hangingPunct="1">
              <a:spcBef>
                <a:spcPct val="20000"/>
              </a:spcBef>
              <a:spcAft>
                <a:spcPts val="600"/>
              </a:spcAft>
              <a:buClr>
                <a:srgbClr val="0D29F9"/>
              </a:buClr>
              <a:buFont typeface="Wingdings" charset="2"/>
              <a:buChar char="q"/>
              <a:defRPr sz="1200" kern="1200" baseline="0">
                <a:solidFill>
                  <a:schemeClr val="tx1"/>
                </a:solidFill>
                <a:effectLst/>
                <a:latin typeface="Open Sans" charset="0"/>
                <a:ea typeface="+mn-ea"/>
                <a:cs typeface="+mn-cs"/>
              </a:defRPr>
            </a:lvl4pPr>
            <a:lvl5pPr marL="2057400" indent="-228600" algn="l" defTabSz="457200" rtl="0" eaLnBrk="1" latinLnBrk="0" hangingPunct="1">
              <a:spcBef>
                <a:spcPct val="20000"/>
              </a:spcBef>
              <a:spcAft>
                <a:spcPts val="600"/>
              </a:spcAft>
              <a:buClr>
                <a:srgbClr val="48B9FF"/>
              </a:buClr>
              <a:buFont typeface="Arial" charset="0"/>
              <a:buChar char="•"/>
              <a:defRPr sz="1200" kern="1200" baseline="0">
                <a:solidFill>
                  <a:schemeClr val="tx1"/>
                </a:solidFill>
                <a:effectLst/>
                <a:latin typeface="Open Sans" charset="0"/>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Font typeface="Arial" panose="020B0604020202020204" pitchFamily="34" charset="0"/>
              <a:buChar char="•"/>
            </a:pPr>
            <a:r>
              <a:rPr lang="en-US" sz="2000" dirty="0">
                <a:latin typeface="Aptos" panose="020B0004020202020204" pitchFamily="34" charset="0"/>
                <a:ea typeface="Times New Roman" panose="02020603050405020304" pitchFamily="18" charset="0"/>
                <a:cs typeface="Times New Roman" panose="02020603050405020304" pitchFamily="18" charset="0"/>
              </a:rPr>
              <a:t>Research funders and performers can play an important for in supporting evidence-based policy making, by acting as intermediaries in both directions: </a:t>
            </a:r>
            <a:r>
              <a:rPr lang="en-US" sz="2000" b="1" dirty="0">
                <a:latin typeface="Aptos" panose="020B0004020202020204" pitchFamily="34" charset="0"/>
                <a:ea typeface="Times New Roman" panose="02020603050405020304" pitchFamily="18" charset="0"/>
                <a:cs typeface="Times New Roman" panose="02020603050405020304" pitchFamily="18" charset="0"/>
              </a:rPr>
              <a:t>identifying policy demands and relevant research findings, and then enabling the interplay between science and decision making. </a:t>
            </a:r>
            <a:endParaRPr lang="en-US" sz="2000" b="1" dirty="0">
              <a:latin typeface="Aptos" panose="020B0004020202020204" pitchFamily="34" charset="0"/>
              <a:ea typeface="Aptos" panose="020B0004020202020204" pitchFamily="34" charset="0"/>
              <a:cs typeface="Times New Roman" panose="02020603050405020304" pitchFamily="18" charset="0"/>
            </a:endParaRPr>
          </a:p>
          <a:p>
            <a:pPr>
              <a:buFont typeface="Arial" panose="020B0604020202020204" pitchFamily="34" charset="0"/>
              <a:buChar char="•"/>
            </a:pPr>
            <a:r>
              <a:rPr lang="en-US" sz="2000" dirty="0">
                <a:latin typeface="Aptos" panose="020B0004020202020204" pitchFamily="34" charset="0"/>
                <a:ea typeface="Times New Roman" panose="02020603050405020304" pitchFamily="18" charset="0"/>
                <a:cs typeface="Times New Roman" panose="02020603050405020304" pitchFamily="18" charset="0"/>
              </a:rPr>
              <a:t>Creating and reinforcing interdisciplinary </a:t>
            </a:r>
            <a:r>
              <a:rPr lang="en-US" sz="2000" b="1" i="1" dirty="0">
                <a:latin typeface="Aptos" panose="020B0004020202020204" pitchFamily="34" charset="0"/>
                <a:ea typeface="Times New Roman" panose="02020603050405020304" pitchFamily="18" charset="0"/>
                <a:cs typeface="Times New Roman" panose="02020603050405020304" pitchFamily="18" charset="0"/>
              </a:rPr>
              <a:t>Science for Policy</a:t>
            </a:r>
            <a:r>
              <a:rPr lang="en-US" sz="2000" b="1" dirty="0">
                <a:latin typeface="Aptos" panose="020B0004020202020204" pitchFamily="34" charset="0"/>
                <a:ea typeface="Times New Roman" panose="02020603050405020304" pitchFamily="18" charset="0"/>
                <a:cs typeface="Times New Roman" panose="02020603050405020304" pitchFamily="18" charset="0"/>
              </a:rPr>
              <a:t> networks can be an important channel for science communication</a:t>
            </a:r>
            <a:r>
              <a:rPr lang="en-US" sz="2000" dirty="0">
                <a:latin typeface="Aptos" panose="020B0004020202020204" pitchFamily="34" charset="0"/>
                <a:ea typeface="Times New Roman" panose="02020603050405020304" pitchFamily="18" charset="0"/>
                <a:cs typeface="Times New Roman" panose="02020603050405020304" pitchFamily="18" charset="0"/>
              </a:rPr>
              <a:t>, and these networks can support, promote and disseminate complex science findings on various topics such as energy, climate, economics </a:t>
            </a:r>
            <a:r>
              <a:rPr lang="en-US" sz="2000" dirty="0" err="1">
                <a:latin typeface="Aptos" panose="020B0004020202020204" pitchFamily="34" charset="0"/>
                <a:ea typeface="Times New Roman" panose="02020603050405020304" pitchFamily="18" charset="0"/>
                <a:cs typeface="Times New Roman" panose="02020603050405020304" pitchFamily="18" charset="0"/>
              </a:rPr>
              <a:t>etc</a:t>
            </a:r>
            <a:r>
              <a:rPr lang="en-US" sz="2000" dirty="0">
                <a:latin typeface="Aptos" panose="020B0004020202020204" pitchFamily="34" charset="0"/>
                <a:ea typeface="Times New Roman" panose="02020603050405020304" pitchFamily="18" charset="0"/>
                <a:cs typeface="Times New Roman" panose="02020603050405020304" pitchFamily="18" charset="0"/>
              </a:rPr>
              <a:t>, and act as crucial knowledge for transformative change. </a:t>
            </a:r>
            <a:endParaRPr lang="en-US" sz="2000" dirty="0">
              <a:latin typeface="Aptos" panose="020B0004020202020204" pitchFamily="34" charset="0"/>
              <a:ea typeface="Aptos" panose="020B0004020202020204" pitchFamily="34" charset="0"/>
              <a:cs typeface="Times New Roman" panose="02020603050405020304" pitchFamily="18" charset="0"/>
            </a:endParaRPr>
          </a:p>
          <a:p>
            <a:endParaRPr lang="LID4096"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59ABBE62-5543-FB97-00A4-EBE2A846B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1107504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EEF08-F49B-C212-95CF-6C44D3B708AF}"/>
              </a:ext>
            </a:extLst>
          </p:cNvPr>
          <p:cNvSpPr>
            <a:spLocks noGrp="1"/>
          </p:cNvSpPr>
          <p:nvPr>
            <p:ph type="title"/>
          </p:nvPr>
        </p:nvSpPr>
        <p:spPr>
          <a:xfrm>
            <a:off x="-211385" y="1258104"/>
            <a:ext cx="12403385" cy="2785499"/>
          </a:xfrm>
        </p:spPr>
        <p:txBody>
          <a:bodyPr>
            <a:normAutofit/>
          </a:bodyPr>
          <a:lstStyle/>
          <a:p>
            <a:pPr algn="ctr"/>
            <a:r>
              <a:rPr lang="en-US" sz="5400" dirty="0">
                <a:latin typeface="Raleway ExtraBold" panose="020F0502020204030204" pitchFamily="2" charset="0"/>
              </a:rPr>
              <a:t>Sven Retoré</a:t>
            </a:r>
            <a:endParaRPr lang="en-GB" sz="5400" dirty="0">
              <a:latin typeface="Raleway ExtraBold" panose="020F0502020204030204" pitchFamily="2" charset="0"/>
            </a:endParaRPr>
          </a:p>
        </p:txBody>
      </p:sp>
      <p:sp>
        <p:nvSpPr>
          <p:cNvPr id="2" name="Sous-titre 6">
            <a:extLst>
              <a:ext uri="{FF2B5EF4-FFF2-40B4-BE49-F238E27FC236}">
                <a16:creationId xmlns:a16="http://schemas.microsoft.com/office/drawing/2014/main" id="{DC5F2DC2-3D11-A3CB-88A9-2A414F69F901}"/>
              </a:ext>
            </a:extLst>
          </p:cNvPr>
          <p:cNvSpPr txBox="1">
            <a:spLocks/>
          </p:cNvSpPr>
          <p:nvPr/>
        </p:nvSpPr>
        <p:spPr>
          <a:xfrm>
            <a:off x="1240766" y="3393141"/>
            <a:ext cx="9710468" cy="2143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Montserrat SemiBold" panose="00000700000000000000" pitchFamily="2" charset="0"/>
              </a:rPr>
              <a:t>11:30-12:40</a:t>
            </a:r>
          </a:p>
          <a:p>
            <a:pPr marL="0" indent="0" algn="ctr">
              <a:buNone/>
            </a:pPr>
            <a:endParaRPr lang="en-US" b="1" dirty="0">
              <a:solidFill>
                <a:schemeClr val="bg1"/>
              </a:solidFill>
              <a:latin typeface="Montserrat SemiBold" panose="00000700000000000000" pitchFamily="2" charset="0"/>
            </a:endParaRPr>
          </a:p>
          <a:p>
            <a:pPr marL="0" indent="0" algn="ctr">
              <a:buNone/>
            </a:pPr>
            <a:r>
              <a:rPr lang="en-US" sz="2400" i="1" dirty="0">
                <a:solidFill>
                  <a:srgbClr val="FFFF00"/>
                </a:solidFill>
                <a:latin typeface="Montserrat Light" panose="00000400000000000000" pitchFamily="2" charset="0"/>
              </a:rPr>
              <a:t>Macroscopic views on the functioning of the evidence-informed policymaking ecosystem</a:t>
            </a:r>
          </a:p>
          <a:p>
            <a:endParaRPr lang="en-US" dirty="0">
              <a:solidFill>
                <a:srgbClr val="003399"/>
              </a:solidFill>
            </a:endParaRPr>
          </a:p>
        </p:txBody>
      </p:sp>
    </p:spTree>
    <p:extLst>
      <p:ext uri="{BB962C8B-B14F-4D97-AF65-F5344CB8AC3E}">
        <p14:creationId xmlns:p14="http://schemas.microsoft.com/office/powerpoint/2010/main" val="27287712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76A480-BE2D-21E7-0FD6-BC1EB66B50EC}"/>
              </a:ext>
            </a:extLst>
          </p:cNvPr>
          <p:cNvSpPr>
            <a:spLocks noGrp="1"/>
          </p:cNvSpPr>
          <p:nvPr>
            <p:ph type="title"/>
          </p:nvPr>
        </p:nvSpPr>
        <p:spPr>
          <a:xfrm>
            <a:off x="668110" y="151423"/>
            <a:ext cx="9737131" cy="1172299"/>
          </a:xfrm>
        </p:spPr>
        <p:txBody>
          <a:bodyPr/>
          <a:lstStyle/>
          <a:p>
            <a:r>
              <a:rPr lang="en-US" dirty="0">
                <a:solidFill>
                  <a:srgbClr val="002060"/>
                </a:solidFill>
              </a:rPr>
              <a:t>Context conditions for evidence-informed policy making (EIPM)</a:t>
            </a:r>
            <a:endParaRPr lang="en-BE" dirty="0">
              <a:solidFill>
                <a:srgbClr val="002060"/>
              </a:solidFill>
            </a:endParaRPr>
          </a:p>
        </p:txBody>
      </p:sp>
      <p:sp>
        <p:nvSpPr>
          <p:cNvPr id="8" name="Content Placeholder 7">
            <a:extLst>
              <a:ext uri="{FF2B5EF4-FFF2-40B4-BE49-F238E27FC236}">
                <a16:creationId xmlns:a16="http://schemas.microsoft.com/office/drawing/2014/main" id="{E5A13F7B-8A48-A6B2-5D23-B16AEF5D28D9}"/>
              </a:ext>
            </a:extLst>
          </p:cNvPr>
          <p:cNvSpPr>
            <a:spLocks noGrp="1"/>
          </p:cNvSpPr>
          <p:nvPr>
            <p:ph idx="1"/>
          </p:nvPr>
        </p:nvSpPr>
        <p:spPr>
          <a:xfrm>
            <a:off x="993930" y="2170133"/>
            <a:ext cx="8214852" cy="3966499"/>
          </a:xfrm>
        </p:spPr>
        <p:txBody>
          <a:bodyPr anchor="ctr"/>
          <a:lstStyle/>
          <a:p>
            <a:pPr marL="0" indent="0">
              <a:buNone/>
            </a:pPr>
            <a:r>
              <a:rPr lang="en-US" b="1" dirty="0">
                <a:solidFill>
                  <a:srgbClr val="002060"/>
                </a:solidFill>
              </a:rPr>
              <a:t>SCIENTIFIC RESEARCH CAN AND SHOULD SUPPORT POLICYMAKERS </a:t>
            </a:r>
            <a:br>
              <a:rPr lang="en-US" b="1" dirty="0">
                <a:solidFill>
                  <a:srgbClr val="002060"/>
                </a:solidFill>
              </a:rPr>
            </a:br>
            <a:r>
              <a:rPr lang="en-US" b="1" dirty="0">
                <a:solidFill>
                  <a:srgbClr val="002060"/>
                </a:solidFill>
              </a:rPr>
              <a:t>IN NAVIGATING COMPLEX, KNOWLEDGE-DEMANDING CHALLENGES</a:t>
            </a:r>
          </a:p>
          <a:p>
            <a:pPr>
              <a:buClr>
                <a:srgbClr val="0070C0"/>
              </a:buClr>
              <a:buFont typeface="Wingdings" panose="05000000000000000000" pitchFamily="2" charset="2"/>
              <a:buChar char="§"/>
            </a:pPr>
            <a:endParaRPr lang="en-US" sz="1400" dirty="0"/>
          </a:p>
          <a:p>
            <a:pPr>
              <a:buClr>
                <a:srgbClr val="0070C0"/>
              </a:buClr>
              <a:buFont typeface="Wingdings" panose="05000000000000000000" pitchFamily="2" charset="2"/>
              <a:buChar char="§"/>
            </a:pPr>
            <a:r>
              <a:rPr lang="en-US" sz="1600" dirty="0"/>
              <a:t>Bi-directional exchanges </a:t>
            </a:r>
          </a:p>
          <a:p>
            <a:pPr>
              <a:buClr>
                <a:srgbClr val="0070C0"/>
              </a:buClr>
              <a:buFont typeface="Wingdings" panose="05000000000000000000" pitchFamily="2" charset="2"/>
              <a:buChar char="§"/>
            </a:pPr>
            <a:r>
              <a:rPr lang="en-US" sz="1600" dirty="0"/>
              <a:t>A longstanding, complex relationship</a:t>
            </a:r>
          </a:p>
          <a:p>
            <a:pPr>
              <a:buClr>
                <a:srgbClr val="0070C0"/>
              </a:buClr>
              <a:buFont typeface="Wingdings" panose="05000000000000000000" pitchFamily="2" charset="2"/>
              <a:buChar char="§"/>
            </a:pPr>
            <a:r>
              <a:rPr lang="en-US" sz="1600" dirty="0"/>
              <a:t>Science is back crucial for decision-makers in turbulent times of fake news and misinformation</a:t>
            </a:r>
          </a:p>
          <a:p>
            <a:pPr>
              <a:buClr>
                <a:srgbClr val="0070C0"/>
              </a:buClr>
              <a:buFont typeface="Wingdings" panose="05000000000000000000" pitchFamily="2" charset="2"/>
              <a:buChar char="§"/>
            </a:pPr>
            <a:r>
              <a:rPr lang="en-US" sz="1600" dirty="0"/>
              <a:t>Several initiatives to improve science-policy ecosystems, in Europe and globally. E.G. </a:t>
            </a:r>
            <a:r>
              <a:rPr lang="en-GB" sz="1600" dirty="0">
                <a:hlinkClick r:id="rId2"/>
              </a:rPr>
              <a:t>EU Council Conclusions</a:t>
            </a:r>
            <a:r>
              <a:rPr lang="en-US" sz="1600" dirty="0"/>
              <a:t> 8 December 2023</a:t>
            </a:r>
          </a:p>
          <a:p>
            <a:pPr>
              <a:buClr>
                <a:srgbClr val="0070C0"/>
              </a:buClr>
              <a:buFont typeface="Wingdings" panose="05000000000000000000" pitchFamily="2" charset="2"/>
              <a:buChar char="§"/>
            </a:pPr>
            <a:r>
              <a:rPr lang="en-US" sz="1600" dirty="0"/>
              <a:t>Emergence of Artificial Intelligence</a:t>
            </a:r>
          </a:p>
        </p:txBody>
      </p:sp>
      <p:sp>
        <p:nvSpPr>
          <p:cNvPr id="5" name="Footer Placeholder 4">
            <a:extLst>
              <a:ext uri="{FF2B5EF4-FFF2-40B4-BE49-F238E27FC236}">
                <a16:creationId xmlns:a16="http://schemas.microsoft.com/office/drawing/2014/main" id="{9B2906D8-C0A3-F282-19DD-E74FBE82B5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02B95F-FA0F-8B5C-59E2-EE8147184714}"/>
              </a:ext>
            </a:extLst>
          </p:cNvPr>
          <p:cNvSpPr>
            <a:spLocks noGrp="1"/>
          </p:cNvSpPr>
          <p:nvPr>
            <p:ph type="sldNum" sz="quarter" idx="12"/>
          </p:nvPr>
        </p:nvSpPr>
        <p:spPr/>
        <p:txBody>
          <a:bodyPr/>
          <a:lstStyle/>
          <a:p>
            <a:fld id="{EE564337-EC0D-514C-8926-9471E1A66B46}" type="slidenum">
              <a:rPr lang="en-US" smtClean="0"/>
              <a:pPr/>
              <a:t>120</a:t>
            </a:fld>
            <a:endParaRPr lang="en-US" dirty="0"/>
          </a:p>
        </p:txBody>
      </p:sp>
      <p:pic>
        <p:nvPicPr>
          <p:cNvPr id="3" name="Graphic 2" descr="Repeat with solid fill">
            <a:extLst>
              <a:ext uri="{FF2B5EF4-FFF2-40B4-BE49-F238E27FC236}">
                <a16:creationId xmlns:a16="http://schemas.microsoft.com/office/drawing/2014/main" id="{62BBCE8F-AD30-9BF5-F713-3053B9EE49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9425" y="502949"/>
            <a:ext cx="1008000" cy="1008000"/>
          </a:xfrm>
          <a:prstGeom prst="rect">
            <a:avLst/>
          </a:prstGeom>
        </p:spPr>
      </p:pic>
      <p:pic>
        <p:nvPicPr>
          <p:cNvPr id="11" name="Graphic 10">
            <a:extLst>
              <a:ext uri="{FF2B5EF4-FFF2-40B4-BE49-F238E27FC236}">
                <a16:creationId xmlns:a16="http://schemas.microsoft.com/office/drawing/2014/main" id="{249F67B4-17A7-E538-6731-3B7B8065FE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9425" y="1622487"/>
            <a:ext cx="1008000" cy="1008000"/>
          </a:xfrm>
          <a:prstGeom prst="rect">
            <a:avLst/>
          </a:prstGeom>
        </p:spPr>
      </p:pic>
      <p:pic>
        <p:nvPicPr>
          <p:cNvPr id="13" name="Graphic 12" descr="Periodic Graph with solid fill">
            <a:extLst>
              <a:ext uri="{FF2B5EF4-FFF2-40B4-BE49-F238E27FC236}">
                <a16:creationId xmlns:a16="http://schemas.microsoft.com/office/drawing/2014/main" id="{43EA5431-82AA-0AA6-3F51-2C2F9822A1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01282" y="3551241"/>
            <a:ext cx="1204285" cy="1204285"/>
          </a:xfrm>
          <a:prstGeom prst="rect">
            <a:avLst/>
          </a:prstGeom>
        </p:spPr>
      </p:pic>
      <p:pic>
        <p:nvPicPr>
          <p:cNvPr id="15" name="Graphic 14" descr="Connections with solid fill">
            <a:extLst>
              <a:ext uri="{FF2B5EF4-FFF2-40B4-BE49-F238E27FC236}">
                <a16:creationId xmlns:a16="http://schemas.microsoft.com/office/drawing/2014/main" id="{E3251F8A-CD3E-74D1-CC99-E4663708DE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99425" y="2683652"/>
            <a:ext cx="1008000" cy="1008000"/>
          </a:xfrm>
          <a:prstGeom prst="rect">
            <a:avLst/>
          </a:prstGeom>
        </p:spPr>
      </p:pic>
      <p:pic>
        <p:nvPicPr>
          <p:cNvPr id="17" name="Graphic 16" descr="Artificial Intelligence outline">
            <a:extLst>
              <a:ext uri="{FF2B5EF4-FFF2-40B4-BE49-F238E27FC236}">
                <a16:creationId xmlns:a16="http://schemas.microsoft.com/office/drawing/2014/main" id="{8B9AB4B8-9F92-4312-7379-57E752AF33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99425" y="4755526"/>
            <a:ext cx="1008000" cy="1008000"/>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971FD7D4-E20A-C56D-392E-5C3BBF1A6F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11194961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38E54-1319-2B00-3BC2-CAF71607920A}"/>
              </a:ext>
            </a:extLst>
          </p:cNvPr>
          <p:cNvSpPr>
            <a:spLocks noGrp="1"/>
          </p:cNvSpPr>
          <p:nvPr>
            <p:ph sz="half" idx="1"/>
          </p:nvPr>
        </p:nvSpPr>
        <p:spPr>
          <a:xfrm>
            <a:off x="4603371" y="1469516"/>
            <a:ext cx="7415645" cy="4936970"/>
          </a:xfrm>
        </p:spPr>
        <p:txBody>
          <a:bodyPr anchor="ctr">
            <a:normAutofit/>
          </a:bodyPr>
          <a:lstStyle/>
          <a:p>
            <a:pPr>
              <a:lnSpc>
                <a:spcPct val="115000"/>
              </a:lnSpc>
              <a:buClr>
                <a:srgbClr val="006390"/>
              </a:buClr>
              <a:tabLst>
                <a:tab pos="228600" algn="l"/>
                <a:tab pos="457200" algn="l"/>
              </a:tabLst>
            </a:pPr>
            <a:r>
              <a:rPr lang="en-GB" sz="2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INSTITUTIONAL MANDATE</a:t>
            </a:r>
          </a:p>
          <a:p>
            <a:pPr>
              <a:lnSpc>
                <a:spcPct val="115000"/>
              </a:lnSpc>
              <a:buClr>
                <a:srgbClr val="006390"/>
              </a:buClr>
              <a:tabLst>
                <a:tab pos="228600" algn="l"/>
                <a:tab pos="457200" algn="l"/>
              </a:tabLst>
            </a:pPr>
            <a:r>
              <a:rPr lang="en-GB" sz="2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QUALITY, INTEGRITY, TRANSPARENCY </a:t>
            </a:r>
          </a:p>
          <a:p>
            <a:pPr>
              <a:lnSpc>
                <a:spcPct val="115000"/>
              </a:lnSpc>
              <a:buClr>
                <a:srgbClr val="006390"/>
              </a:buClr>
              <a:tabLst>
                <a:tab pos="228600" algn="l"/>
                <a:tab pos="457200" algn="l"/>
              </a:tabLst>
            </a:pPr>
            <a:r>
              <a:rPr lang="en-GB" sz="2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RESOURCES</a:t>
            </a:r>
          </a:p>
          <a:p>
            <a:pPr>
              <a:lnSpc>
                <a:spcPct val="115000"/>
              </a:lnSpc>
              <a:buClr>
                <a:srgbClr val="006390"/>
              </a:buClr>
              <a:tabLst>
                <a:tab pos="228600" algn="l"/>
                <a:tab pos="457200" algn="l"/>
              </a:tabLst>
            </a:pPr>
            <a:r>
              <a:rPr lang="en-GB" sz="2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OPTIONS, MORE THAN ADVICE </a:t>
            </a:r>
            <a:endParaRPr lang="en-BE" sz="2400"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FEC4A040-422A-3386-C134-EDCF230AE50E}"/>
              </a:ext>
            </a:extLst>
          </p:cNvPr>
          <p:cNvSpPr>
            <a:spLocks noGrp="1"/>
          </p:cNvSpPr>
          <p:nvPr>
            <p:ph type="title"/>
          </p:nvPr>
        </p:nvSpPr>
        <p:spPr>
          <a:xfrm>
            <a:off x="810001" y="212898"/>
            <a:ext cx="10571998" cy="1172299"/>
          </a:xfrm>
        </p:spPr>
        <p:txBody>
          <a:bodyPr/>
          <a:lstStyle/>
          <a:p>
            <a:r>
              <a:rPr lang="en-GB" dirty="0">
                <a:solidFill>
                  <a:srgbClr val="002060"/>
                </a:solidFill>
              </a:rPr>
              <a:t>Principles and Values for science for policy activities</a:t>
            </a:r>
            <a:endParaRPr lang="en-BE" dirty="0">
              <a:solidFill>
                <a:srgbClr val="002060"/>
              </a:solidFill>
            </a:endParaRPr>
          </a:p>
        </p:txBody>
      </p:sp>
      <p:sp>
        <p:nvSpPr>
          <p:cNvPr id="6" name="Slide Number Placeholder 5">
            <a:extLst>
              <a:ext uri="{FF2B5EF4-FFF2-40B4-BE49-F238E27FC236}">
                <a16:creationId xmlns:a16="http://schemas.microsoft.com/office/drawing/2014/main" id="{8C27722D-721A-C26B-5917-457B6A82657D}"/>
              </a:ext>
            </a:extLst>
          </p:cNvPr>
          <p:cNvSpPr>
            <a:spLocks noGrp="1"/>
          </p:cNvSpPr>
          <p:nvPr>
            <p:ph type="sldNum" sz="quarter" idx="12"/>
          </p:nvPr>
        </p:nvSpPr>
        <p:spPr/>
        <p:txBody>
          <a:bodyPr/>
          <a:lstStyle/>
          <a:p>
            <a:fld id="{EE564337-EC0D-514C-8926-9471E1A66B46}" type="slidenum">
              <a:rPr lang="en-US" smtClean="0"/>
              <a:pPr/>
              <a:t>121</a:t>
            </a:fld>
            <a:endParaRPr lang="en-US"/>
          </a:p>
        </p:txBody>
      </p:sp>
      <p:pic>
        <p:nvPicPr>
          <p:cNvPr id="8" name="Graphic 7" descr="Court with solid fill">
            <a:extLst>
              <a:ext uri="{FF2B5EF4-FFF2-40B4-BE49-F238E27FC236}">
                <a16:creationId xmlns:a16="http://schemas.microsoft.com/office/drawing/2014/main" id="{A9C734C0-7727-B416-9E00-D00BC0F6CA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0859" y="1892299"/>
            <a:ext cx="1440000" cy="1440000"/>
          </a:xfrm>
          <a:prstGeom prst="rect">
            <a:avLst/>
          </a:prstGeom>
        </p:spPr>
      </p:pic>
      <p:pic>
        <p:nvPicPr>
          <p:cNvPr id="10" name="Graphic 9" descr="Clipboard Checked with solid fill">
            <a:extLst>
              <a:ext uri="{FF2B5EF4-FFF2-40B4-BE49-F238E27FC236}">
                <a16:creationId xmlns:a16="http://schemas.microsoft.com/office/drawing/2014/main" id="{0D79D00E-2310-CBE0-DC0F-16BAFADE76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0859" y="4698000"/>
            <a:ext cx="1440000" cy="1440000"/>
          </a:xfrm>
          <a:prstGeom prst="rect">
            <a:avLst/>
          </a:prstGeom>
        </p:spPr>
      </p:pic>
      <p:pic>
        <p:nvPicPr>
          <p:cNvPr id="5" name="Graphic 4" descr="Tools outline">
            <a:extLst>
              <a:ext uri="{FF2B5EF4-FFF2-40B4-BE49-F238E27FC236}">
                <a16:creationId xmlns:a16="http://schemas.microsoft.com/office/drawing/2014/main" id="{3B72EA8B-5017-BE6A-9A1B-C872CA6A1C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064" y="4002767"/>
            <a:ext cx="1080000" cy="1080000"/>
          </a:xfrm>
          <a:prstGeom prst="rect">
            <a:avLst/>
          </a:prstGeom>
        </p:spPr>
      </p:pic>
      <p:pic>
        <p:nvPicPr>
          <p:cNvPr id="9" name="Graphic 8" descr="Shield Tick with solid fill">
            <a:extLst>
              <a:ext uri="{FF2B5EF4-FFF2-40B4-BE49-F238E27FC236}">
                <a16:creationId xmlns:a16="http://schemas.microsoft.com/office/drawing/2014/main" id="{4D02C1DD-9E95-2BDE-276E-F7766C20D9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20927" y="2947533"/>
            <a:ext cx="1440000" cy="14400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997C11EE-2320-E52E-3552-2E2E608B05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9583951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0377A5-B108-77E2-22F9-37DEEDD0483D}"/>
              </a:ext>
            </a:extLst>
          </p:cNvPr>
          <p:cNvSpPr>
            <a:spLocks noGrp="1"/>
          </p:cNvSpPr>
          <p:nvPr>
            <p:ph type="title"/>
          </p:nvPr>
        </p:nvSpPr>
        <p:spPr/>
        <p:txBody>
          <a:bodyPr/>
          <a:lstStyle/>
          <a:p>
            <a:r>
              <a:rPr lang="en-US" dirty="0">
                <a:solidFill>
                  <a:schemeClr val="bg1"/>
                </a:solidFill>
              </a:rPr>
              <a:t>EXAMPLES from science Europe member </a:t>
            </a:r>
            <a:r>
              <a:rPr lang="en-US" dirty="0" err="1">
                <a:solidFill>
                  <a:schemeClr val="bg1"/>
                </a:solidFill>
              </a:rPr>
              <a:t>organisations</a:t>
            </a:r>
            <a:endParaRPr lang="en-BE" dirty="0">
              <a:solidFill>
                <a:schemeClr val="bg1"/>
              </a:solidFill>
            </a:endParaRPr>
          </a:p>
        </p:txBody>
      </p:sp>
      <p:sp>
        <p:nvSpPr>
          <p:cNvPr id="6" name="Slide Number Placeholder 5">
            <a:extLst>
              <a:ext uri="{FF2B5EF4-FFF2-40B4-BE49-F238E27FC236}">
                <a16:creationId xmlns:a16="http://schemas.microsoft.com/office/drawing/2014/main" id="{863D954E-4307-C4C0-0D79-042ABD6E0BA5}"/>
              </a:ext>
            </a:extLst>
          </p:cNvPr>
          <p:cNvSpPr>
            <a:spLocks noGrp="1"/>
          </p:cNvSpPr>
          <p:nvPr>
            <p:ph type="sldNum" sz="quarter" idx="4294967295"/>
          </p:nvPr>
        </p:nvSpPr>
        <p:spPr>
          <a:xfrm>
            <a:off x="11129963" y="6161088"/>
            <a:ext cx="1062037" cy="490537"/>
          </a:xfrm>
          <a:prstGeom prst="rect">
            <a:avLst/>
          </a:prstGeom>
        </p:spPr>
        <p:txBody>
          <a:bodyPr/>
          <a:lstStyle/>
          <a:p>
            <a:fld id="{EE564337-EC0D-514C-8926-9471E1A66B46}" type="slidenum">
              <a:rPr lang="en-US" smtClean="0"/>
              <a:pPr/>
              <a:t>122</a:t>
            </a:fld>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7D6193CD-B49B-8FE7-0D89-5784CFCA0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40215082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1C3717-3931-C4D5-2349-B9598ACA463E}"/>
              </a:ext>
            </a:extLst>
          </p:cNvPr>
          <p:cNvSpPr>
            <a:spLocks noGrp="1"/>
          </p:cNvSpPr>
          <p:nvPr>
            <p:ph type="title"/>
          </p:nvPr>
        </p:nvSpPr>
        <p:spPr>
          <a:xfrm>
            <a:off x="810000" y="720000"/>
            <a:ext cx="9000000" cy="1172299"/>
          </a:xfrm>
        </p:spPr>
        <p:txBody>
          <a:bodyPr/>
          <a:lstStyle/>
          <a:p>
            <a:r>
              <a:rPr lang="en-GB" sz="3000"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Health Research Board, Ireland</a:t>
            </a:r>
            <a:endParaRPr lang="en-BE" sz="3000" dirty="0">
              <a:solidFill>
                <a:srgbClr val="002060"/>
              </a:solidFill>
            </a:endParaRPr>
          </a:p>
        </p:txBody>
      </p:sp>
      <p:sp>
        <p:nvSpPr>
          <p:cNvPr id="5" name="Content Placeholder 4">
            <a:extLst>
              <a:ext uri="{FF2B5EF4-FFF2-40B4-BE49-F238E27FC236}">
                <a16:creationId xmlns:a16="http://schemas.microsoft.com/office/drawing/2014/main" id="{43DE5F28-A22A-7BED-EDA1-6C9EDC000D80}"/>
              </a:ext>
            </a:extLst>
          </p:cNvPr>
          <p:cNvSpPr>
            <a:spLocks noGrp="1"/>
          </p:cNvSpPr>
          <p:nvPr>
            <p:ph sz="half" idx="1"/>
          </p:nvPr>
        </p:nvSpPr>
        <p:spPr/>
        <p:txBody>
          <a:bodyPr anchor="ctr">
            <a:normAutofit/>
          </a:bodyPr>
          <a:lstStyle/>
          <a:p>
            <a:pPr algn="just">
              <a:lnSpc>
                <a:spcPct val="115000"/>
              </a:lnSpc>
              <a:spcAft>
                <a:spcPts val="600"/>
              </a:spcAft>
            </a:pPr>
            <a:r>
              <a:rPr lang="en-GB" sz="1600">
                <a:effectLst/>
                <a:latin typeface="Open Sans" panose="020B0606030504020204" pitchFamily="34" charset="0"/>
                <a:ea typeface="Open Sans" panose="020B0606030504020204" pitchFamily="34" charset="0"/>
                <a:cs typeface="Times New Roman" panose="02020603050405020304" pitchFamily="18" charset="0"/>
              </a:rPr>
              <a:t>A </a:t>
            </a:r>
            <a:r>
              <a:rPr lang="en-GB" sz="1600" dirty="0">
                <a:latin typeface="Open Sans" panose="020B0606030504020204" pitchFamily="34" charset="0"/>
                <a:ea typeface="Open Sans" panose="020B0606030504020204" pitchFamily="34" charset="0"/>
                <a:cs typeface="Times New Roman" panose="02020603050405020304" pitchFamily="18" charset="0"/>
              </a:rPr>
              <a:t>long-term and well-advanced strategy for S4P activities, promoting engagement on policy and research sides</a:t>
            </a:r>
          </a:p>
          <a:p>
            <a:pPr algn="just">
              <a:lnSpc>
                <a:spcPct val="115000"/>
              </a:lnSpc>
              <a:spcAft>
                <a:spcPts val="600"/>
              </a:spcAf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Building in-house capacity</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investing in long-term research support and working with policymakers to identify key questions </a:t>
            </a:r>
            <a:endParaRPr lang="en-GB" sz="1600">
              <a:effectLst/>
              <a:latin typeface="Open Sans" panose="020B0606030504020204" pitchFamily="34" charset="0"/>
              <a:ea typeface="Open Sans" panose="020B0606030504020204" pitchFamily="34" charset="0"/>
              <a:cs typeface="Times New Roman" panose="02020603050405020304" pitchFamily="18" charset="0"/>
            </a:endParaRPr>
          </a:p>
          <a:p>
            <a:pPr algn="just">
              <a:lnSpc>
                <a:spcPct val="115000"/>
              </a:lnSpc>
              <a:spcAft>
                <a:spcPts val="600"/>
              </a:spcAf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See the HRB </a:t>
            </a:r>
            <a:r>
              <a:rPr lang="en-GB" sz="1600" u="sng" dirty="0">
                <a:solidFill>
                  <a:srgbClr val="006892"/>
                </a:solidFill>
                <a:effectLst/>
                <a:latin typeface="Open Sans" panose="020B0606030504020204" pitchFamily="34" charset="0"/>
                <a:ea typeface="Open Sans" panose="020B0606030504020204" pitchFamily="34" charset="0"/>
                <a:cs typeface="Times New Roman" panose="02020603050405020304" pitchFamily="18" charset="0"/>
                <a:hlinkClick r:id="rId2"/>
              </a:rPr>
              <a:t>Evidence Centre</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 conducting annual evidence reviews</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focusing on policy questions from the Irish ministry for health</a:t>
            </a:r>
            <a:endParaRPr lang="en-BE" sz="1600"/>
          </a:p>
        </p:txBody>
      </p:sp>
      <p:sp>
        <p:nvSpPr>
          <p:cNvPr id="2" name="Content Placeholder 1">
            <a:extLst>
              <a:ext uri="{FF2B5EF4-FFF2-40B4-BE49-F238E27FC236}">
                <a16:creationId xmlns:a16="http://schemas.microsoft.com/office/drawing/2014/main" id="{99DA42E6-2607-7ADF-F34C-C85E8725FA05}"/>
              </a:ext>
            </a:extLst>
          </p:cNvPr>
          <p:cNvSpPr>
            <a:spLocks noGrp="1"/>
          </p:cNvSpPr>
          <p:nvPr>
            <p:ph sz="half" idx="2"/>
          </p:nvPr>
        </p:nvSpPr>
        <p:spPr/>
        <p:txBody>
          <a:bodyPr anchor="ctr">
            <a:noAutofit/>
          </a:bodyPr>
          <a:lstStyle/>
          <a:p>
            <a:pPr marL="342900" lvl="0" indent="-342900">
              <a:lnSpc>
                <a:spcPct val="115000"/>
              </a:lnSpc>
              <a:spcBef>
                <a:spcPts val="600"/>
              </a:spcBef>
              <a:spcAft>
                <a:spcPts val="600"/>
              </a:spcAft>
              <a:buClr>
                <a:srgbClr val="006390"/>
              </a:buClr>
              <a:buFont typeface="+mj-lt"/>
              <a:buAutoNum type="alphaLcPeriod"/>
              <a:tabLst>
                <a:tab pos="228600" algn="l"/>
                <a:tab pos="457200" algn="l"/>
              </a:tabLs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Encouraging researcher engagement</a:t>
            </a:r>
            <a:endParaRPr lang="en-GB" sz="160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spcBef>
                <a:spcPts val="600"/>
              </a:spcBef>
              <a:spcAft>
                <a:spcPts val="600"/>
              </a:spcAft>
              <a:buClr>
                <a:srgbClr val="006390"/>
              </a:buClr>
              <a:buFont typeface="+mj-lt"/>
              <a:buAutoNum type="alphaLcPeriod"/>
              <a:tabLst>
                <a:tab pos="228600" algn="l"/>
                <a:tab pos="457200" algn="l"/>
              </a:tabLs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Compiling impactful insights</a:t>
            </a:r>
            <a:endParaRPr lang="en-GB" sz="160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spcBef>
                <a:spcPts val="600"/>
              </a:spcBef>
              <a:spcAft>
                <a:spcPts val="600"/>
              </a:spcAft>
              <a:buClr>
                <a:srgbClr val="006390"/>
              </a:buClr>
              <a:buFont typeface="+mj-lt"/>
              <a:buAutoNum type="alphaLcPeriod"/>
              <a:tabLst>
                <a:tab pos="228600" algn="l"/>
                <a:tab pos="457200" algn="l"/>
              </a:tabLs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Spotlighting emerging trends</a:t>
            </a:r>
            <a:endParaRPr lang="en-GB" sz="160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spcBef>
                <a:spcPts val="600"/>
              </a:spcBef>
              <a:spcAft>
                <a:spcPts val="600"/>
              </a:spcAft>
              <a:buClr>
                <a:srgbClr val="006390"/>
              </a:buClr>
              <a:buFont typeface="+mj-lt"/>
              <a:buAutoNum type="alphaLcPeriod"/>
              <a:tabLst>
                <a:tab pos="228600" algn="l"/>
                <a:tab pos="457200" algn="l"/>
              </a:tabLs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Facilitating knowledge translation</a:t>
            </a:r>
            <a:endParaRPr lang="en-GB" sz="160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spcBef>
                <a:spcPts val="600"/>
              </a:spcBef>
              <a:spcAft>
                <a:spcPts val="600"/>
              </a:spcAft>
              <a:buClr>
                <a:srgbClr val="006390"/>
              </a:buClr>
              <a:buFont typeface="+mj-lt"/>
              <a:buAutoNum type="alphaLcPeriod"/>
              <a:tabLst>
                <a:tab pos="228600" algn="l"/>
                <a:tab pos="457200" algn="l"/>
              </a:tabLs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Enabling research-policy exchanges</a:t>
            </a:r>
            <a:endParaRPr lang="en-GB" sz="160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spcBef>
                <a:spcPts val="600"/>
              </a:spcBef>
              <a:spcAft>
                <a:spcPts val="600"/>
              </a:spcAft>
              <a:buClr>
                <a:srgbClr val="006390"/>
              </a:buClr>
              <a:buFont typeface="+mj-lt"/>
              <a:buAutoNum type="alphaLcPeriod"/>
              <a:tabLst>
                <a:tab pos="228600" algn="l"/>
                <a:tab pos="457200" algn="l"/>
              </a:tabLs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Navigating complexity with evidence</a:t>
            </a:r>
            <a:endParaRPr lang="en-GB" sz="160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spcBef>
                <a:spcPts val="600"/>
              </a:spcBef>
              <a:spcAft>
                <a:spcPts val="600"/>
              </a:spcAft>
              <a:buClr>
                <a:srgbClr val="006390"/>
              </a:buClr>
              <a:buFont typeface="+mj-lt"/>
              <a:buAutoNum type="alphaLcPeriod"/>
              <a:tabLst>
                <a:tab pos="228600" algn="l"/>
                <a:tab pos="457200" algn="l"/>
              </a:tabLs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Investing in evidence synthesis capacity</a:t>
            </a:r>
            <a:endParaRPr lang="en-GB" sz="160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spcAft>
                <a:spcPts val="600"/>
              </a:spcAft>
              <a:buClr>
                <a:srgbClr val="006390"/>
              </a:buClr>
              <a:buFont typeface="+mj-lt"/>
              <a:buAutoNum type="alphaLcPeriod"/>
              <a:tabLst>
                <a:tab pos="228600" algn="l"/>
                <a:tab pos="457200" algn="l"/>
              </a:tabLs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Empowering trials and multicentre studies</a:t>
            </a:r>
            <a:endParaRPr lang="en-GB" sz="160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spcAft>
                <a:spcPts val="600"/>
              </a:spcAft>
              <a:buClr>
                <a:srgbClr val="006390"/>
              </a:buClr>
              <a:buFont typeface="+mj-lt"/>
              <a:buAutoNum type="alphaLcPeriod"/>
              <a:tabLst>
                <a:tab pos="228600" algn="l"/>
                <a:tab pos="457200" algn="l"/>
              </a:tabLs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Monitoring long-term trends</a:t>
            </a:r>
            <a:endParaRPr lang="en-GB" sz="160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spcAft>
                <a:spcPts val="600"/>
              </a:spcAft>
              <a:buClr>
                <a:srgbClr val="006390"/>
              </a:buClr>
              <a:buFont typeface="+mj-lt"/>
              <a:buAutoNum type="alphaLcPeriod"/>
              <a:tabLst>
                <a:tab pos="228600" algn="l"/>
                <a:tab pos="457200" algn="l"/>
              </a:tabLs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Strengthening data infrastructure</a:t>
            </a:r>
            <a:endParaRPr lang="en-BE" sz="1600"/>
          </a:p>
        </p:txBody>
      </p:sp>
      <p:pic>
        <p:nvPicPr>
          <p:cNvPr id="1026" name="Picture 2" descr="Health Research Board (Ireland) (HRB)">
            <a:extLst>
              <a:ext uri="{FF2B5EF4-FFF2-40B4-BE49-F238E27FC236}">
                <a16:creationId xmlns:a16="http://schemas.microsoft.com/office/drawing/2014/main" id="{8DE3D775-C9A4-2648-4F39-059B91ED3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8548" y="720000"/>
            <a:ext cx="1753450" cy="986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a black square&#10;&#10;Description automatically generated with medium confidence">
            <a:extLst>
              <a:ext uri="{FF2B5EF4-FFF2-40B4-BE49-F238E27FC236}">
                <a16:creationId xmlns:a16="http://schemas.microsoft.com/office/drawing/2014/main" id="{5868265F-49E1-E85F-080C-6E01F857F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35273579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43A13-9703-576A-4275-B61711845896}"/>
              </a:ext>
            </a:extLst>
          </p:cNvPr>
          <p:cNvSpPr>
            <a:spLocks noGrp="1"/>
          </p:cNvSpPr>
          <p:nvPr>
            <p:ph type="title"/>
          </p:nvPr>
        </p:nvSpPr>
        <p:spPr>
          <a:xfrm>
            <a:off x="810000" y="720000"/>
            <a:ext cx="7556234" cy="1172299"/>
          </a:xfrm>
        </p:spPr>
        <p:txBody>
          <a:bodyPr/>
          <a:lstStyle/>
          <a:p>
            <a:r>
              <a:rPr lang="en-GB" sz="3000" b="1" dirty="0">
                <a:solidFill>
                  <a:srgbClr val="002060"/>
                </a:solidFill>
                <a:effectLst/>
                <a:latin typeface="Open Sans" panose="020B0606030504020204" pitchFamily="34" charset="0"/>
                <a:ea typeface="MS Gothic" panose="020B0609070205080204" pitchFamily="49" charset="-128"/>
                <a:cs typeface="Times New Roman" panose="02020603050405020304" pitchFamily="18" charset="0"/>
              </a:rPr>
              <a:t>Spanish National Research Council</a:t>
            </a:r>
            <a:endParaRPr lang="en-BE" sz="3000" dirty="0">
              <a:solidFill>
                <a:srgbClr val="002060"/>
              </a:solidFill>
            </a:endParaRPr>
          </a:p>
        </p:txBody>
      </p:sp>
      <p:sp>
        <p:nvSpPr>
          <p:cNvPr id="3" name="Content Placeholder 2">
            <a:extLst>
              <a:ext uri="{FF2B5EF4-FFF2-40B4-BE49-F238E27FC236}">
                <a16:creationId xmlns:a16="http://schemas.microsoft.com/office/drawing/2014/main" id="{94F80A6D-B209-0600-99F2-391502382B7D}"/>
              </a:ext>
            </a:extLst>
          </p:cNvPr>
          <p:cNvSpPr>
            <a:spLocks noGrp="1"/>
          </p:cNvSpPr>
          <p:nvPr>
            <p:ph sz="half" idx="1"/>
          </p:nvPr>
        </p:nvSpPr>
        <p:spPr/>
        <p:txBody>
          <a:bodyPr anchor="ctr">
            <a:normAutofit/>
          </a:bodyPr>
          <a:lstStyle/>
          <a:p>
            <a:pPr algn="just">
              <a:lnSpc>
                <a:spcPct val="115000"/>
              </a:lnSpc>
            </a:pPr>
            <a:r>
              <a:rPr lang="en-GB" sz="1600">
                <a:latin typeface="Open Sans" panose="020B0606030504020204" pitchFamily="34" charset="0"/>
                <a:ea typeface="Open Sans" panose="020B0606030504020204" pitchFamily="34" charset="0"/>
                <a:cs typeface="Times New Roman" panose="02020603050405020304" pitchFamily="18" charset="0"/>
              </a:rPr>
              <a:t>A </a:t>
            </a:r>
            <a:r>
              <a:rPr lang="en-GB" sz="1600" dirty="0">
                <a:latin typeface="Open Sans" panose="020B0606030504020204" pitchFamily="34" charset="0"/>
                <a:ea typeface="Open Sans" panose="020B0606030504020204" pitchFamily="34" charset="0"/>
                <a:cs typeface="Times New Roman" panose="02020603050405020304" pitchFamily="18" charset="0"/>
              </a:rPr>
              <a:t>statutory mandate for S4P activities in Spain in the broad areas of science </a:t>
            </a:r>
            <a:r>
              <a:rPr lang="en-GB" sz="1600">
                <a:latin typeface="Open Sans" panose="020B0606030504020204" pitchFamily="34" charset="0"/>
                <a:ea typeface="Open Sans" panose="020B0606030504020204" pitchFamily="34" charset="0"/>
                <a:cs typeface="Times New Roman" panose="02020603050405020304" pitchFamily="18" charset="0"/>
              </a:rPr>
              <a:t>&amp; </a:t>
            </a:r>
            <a:r>
              <a:rPr lang="en-GB" sz="1600" dirty="0">
                <a:latin typeface="Open Sans" panose="020B0606030504020204" pitchFamily="34" charset="0"/>
                <a:ea typeface="Open Sans" panose="020B0606030504020204" pitchFamily="34" charset="0"/>
                <a:cs typeface="Times New Roman" panose="02020603050405020304" pitchFamily="18" charset="0"/>
              </a:rPr>
              <a:t>technology</a:t>
            </a:r>
          </a:p>
          <a:p>
            <a:pPr algn="just">
              <a:lnSpc>
                <a:spcPct val="115000"/>
              </a:lnSpc>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An evolving role from pure </a:t>
            </a:r>
            <a:r>
              <a:rPr lang="en-GB" sz="1600">
                <a:effectLst/>
                <a:latin typeface="Open Sans" panose="020B0606030504020204" pitchFamily="34" charset="0"/>
                <a:ea typeface="Open Sans" panose="020B0606030504020204" pitchFamily="34" charset="0"/>
                <a:cs typeface="Times New Roman" panose="02020603050405020304" pitchFamily="18" charset="0"/>
              </a:rPr>
              <a:t>‘</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knowledge generator</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to integrate the role of </a:t>
            </a:r>
            <a:r>
              <a:rPr lang="en-GB" sz="1600">
                <a:effectLst/>
                <a:latin typeface="Open Sans" panose="020B0606030504020204" pitchFamily="34" charset="0"/>
                <a:ea typeface="Open Sans" panose="020B0606030504020204" pitchFamily="34" charset="0"/>
                <a:cs typeface="Times New Roman" panose="02020603050405020304" pitchFamily="18" charset="0"/>
              </a:rPr>
              <a:t>‘</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knowledge synthetiser</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endParaRPr lang="en-GB" sz="1600" dirty="0">
              <a:effectLst/>
              <a:latin typeface="Open Sans" panose="020B0606030504020204" pitchFamily="34" charset="0"/>
              <a:ea typeface="Open Sans" panose="020B0606030504020204" pitchFamily="34" charset="0"/>
              <a:cs typeface="Times New Roman" panose="02020603050405020304" pitchFamily="18" charset="0"/>
            </a:endParaRPr>
          </a:p>
          <a:p>
            <a:pPr algn="just">
              <a:lnSpc>
                <a:spcPct val="115000"/>
              </a:lnSpc>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An articulated set of instruments</a:t>
            </a:r>
            <a:endParaRPr lang="en-BE" sz="1600" dirty="0">
              <a:effectLst/>
              <a:latin typeface="Open Sans" panose="020B0606030504020204" pitchFamily="34" charset="0"/>
              <a:ea typeface="Open Sans" panose="020B060603050402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021A6F69-9318-D14F-F972-AB5AD5A34E7F}"/>
              </a:ext>
            </a:extLst>
          </p:cNvPr>
          <p:cNvSpPr>
            <a:spLocks noGrp="1"/>
          </p:cNvSpPr>
          <p:nvPr>
            <p:ph sz="half" idx="2"/>
          </p:nvPr>
        </p:nvSpPr>
        <p:spPr/>
        <p:txBody>
          <a:bodyPr>
            <a:noAutofit/>
          </a:bodyPr>
          <a:lstStyle/>
          <a:p>
            <a:pPr>
              <a:lnSpc>
                <a:spcPct val="115000"/>
              </a:lnSpc>
              <a:buClr>
                <a:srgbClr val="006390"/>
              </a:buClr>
              <a:tabLst>
                <a:tab pos="228600" algn="l"/>
                <a:tab pos="457200" algn="l"/>
              </a:tabLst>
            </a:pPr>
            <a:r>
              <a:rPr lang="en-GB" sz="1400" dirty="0">
                <a:effectLst/>
                <a:latin typeface="Open Sans" panose="020B0606030504020204" pitchFamily="34" charset="0"/>
                <a:ea typeface="Open Sans" panose="020B0606030504020204" pitchFamily="34" charset="0"/>
                <a:cs typeface="Times New Roman" panose="02020603050405020304" pitchFamily="18" charset="0"/>
              </a:rPr>
              <a:t>The </a:t>
            </a:r>
            <a:r>
              <a:rPr lang="en-GB" sz="1400">
                <a:effectLst/>
                <a:latin typeface="Open Sans" panose="020B0606030504020204" pitchFamily="34" charset="0"/>
                <a:ea typeface="Open Sans" panose="020B0606030504020204" pitchFamily="34" charset="0"/>
                <a:cs typeface="Times New Roman" panose="02020603050405020304" pitchFamily="18" charset="0"/>
              </a:rPr>
              <a:t>‘</a:t>
            </a:r>
            <a:r>
              <a:rPr lang="en-GB" sz="1400" u="sng" dirty="0">
                <a:solidFill>
                  <a:srgbClr val="006892"/>
                </a:solidFill>
                <a:effectLst/>
                <a:latin typeface="Open Sans" panose="020B0606030504020204" pitchFamily="34" charset="0"/>
                <a:ea typeface="Open Sans" panose="020B0606030504020204" pitchFamily="34" charset="0"/>
                <a:cs typeface="Times New Roman" panose="02020603050405020304" pitchFamily="18" charset="0"/>
                <a:hlinkClick r:id="rId2"/>
              </a:rPr>
              <a:t>Science for Public Policy</a:t>
            </a:r>
            <a:r>
              <a:rPr lang="en-GB" sz="1400">
                <a:effectLst/>
                <a:latin typeface="Open Sans" panose="020B0606030504020204" pitchFamily="34" charset="0"/>
                <a:ea typeface="Open Sans" panose="020B0606030504020204" pitchFamily="34" charset="0"/>
                <a:cs typeface="Times New Roman" panose="02020603050405020304" pitchFamily="18" charset="0"/>
              </a:rPr>
              <a:t>’ </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collection</a:t>
            </a:r>
            <a:r>
              <a:rPr lang="en-GB" sz="1400">
                <a:effectLst/>
                <a:latin typeface="Open Sans" panose="020B0606030504020204" pitchFamily="34" charset="0"/>
                <a:ea typeface="Open Sans" panose="020B0606030504020204" pitchFamily="34" charset="0"/>
                <a:cs typeface="Times New Roman" panose="02020603050405020304" pitchFamily="18" charset="0"/>
              </a:rPr>
              <a:t>: 8 </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reports contributing to defining evidence-informed policies </a:t>
            </a:r>
            <a:r>
              <a:rPr lang="en-GB" sz="1400">
                <a:effectLst/>
                <a:latin typeface="Open Sans" panose="020B0606030504020204" pitchFamily="34" charset="0"/>
                <a:ea typeface="Open Sans" panose="020B0606030504020204" pitchFamily="34" charset="0"/>
                <a:cs typeface="Times New Roman" panose="02020603050405020304" pitchFamily="18" charset="0"/>
              </a:rPr>
              <a:t>(</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since June </a:t>
            </a:r>
            <a:r>
              <a:rPr lang="en-GB" sz="1400">
                <a:effectLst/>
                <a:latin typeface="Open Sans" panose="020B0606030504020204" pitchFamily="34" charset="0"/>
                <a:ea typeface="Open Sans" panose="020B0606030504020204" pitchFamily="34" charset="0"/>
                <a:cs typeface="Times New Roman" panose="02020603050405020304" pitchFamily="18" charset="0"/>
              </a:rPr>
              <a:t>2023). </a:t>
            </a:r>
            <a:endParaRPr lang="en-GB" sz="1400" dirty="0">
              <a:effectLst/>
              <a:latin typeface="Open Sans" panose="020B0606030504020204" pitchFamily="34" charset="0"/>
              <a:ea typeface="Open Sans" panose="020B0606030504020204" pitchFamily="34" charset="0"/>
              <a:cs typeface="Times New Roman" panose="02020603050405020304" pitchFamily="18" charset="0"/>
            </a:endParaRPr>
          </a:p>
          <a:p>
            <a:pPr>
              <a:lnSpc>
                <a:spcPct val="115000"/>
              </a:lnSpc>
              <a:buClr>
                <a:srgbClr val="006390"/>
              </a:buClr>
              <a:tabLst>
                <a:tab pos="228600" algn="l"/>
                <a:tab pos="457200" algn="l"/>
              </a:tabLst>
            </a:pPr>
            <a:r>
              <a:rPr lang="en-GB" sz="1400" dirty="0">
                <a:effectLst/>
                <a:latin typeface="Open Sans" panose="020B0606030504020204" pitchFamily="34" charset="0"/>
                <a:ea typeface="Open Sans" panose="020B0606030504020204" pitchFamily="34" charset="0"/>
                <a:cs typeface="Times New Roman" panose="02020603050405020304" pitchFamily="18" charset="0"/>
              </a:rPr>
              <a:t>The </a:t>
            </a:r>
            <a:r>
              <a:rPr lang="en-GB" sz="1400" u="sng" dirty="0">
                <a:solidFill>
                  <a:srgbClr val="006892"/>
                </a:solidFill>
                <a:effectLst/>
                <a:latin typeface="Open Sans" panose="020B0606030504020204" pitchFamily="34" charset="0"/>
                <a:ea typeface="Open Sans" panose="020B0606030504020204" pitchFamily="34" charset="0"/>
                <a:cs typeface="Times New Roman" panose="02020603050405020304" pitchFamily="18" charset="0"/>
                <a:hlinkClick r:id="rId3"/>
              </a:rPr>
              <a:t>Cicero Itineraries</a:t>
            </a:r>
            <a:r>
              <a:rPr lang="en-GB" sz="1400" u="sng">
                <a:solidFill>
                  <a:srgbClr val="006892"/>
                </a:solidFill>
                <a:effectLst/>
                <a:latin typeface="Open Sans" panose="020B0606030504020204" pitchFamily="34" charset="0"/>
                <a:ea typeface="Open Sans" panose="020B0606030504020204" pitchFamily="34" charset="0"/>
                <a:cs typeface="Times New Roman" panose="02020603050405020304" pitchFamily="18" charset="0"/>
              </a:rPr>
              <a:t>:</a:t>
            </a:r>
            <a:r>
              <a:rPr lang="en-GB" sz="1400">
                <a:effectLst/>
                <a:latin typeface="Open Sans" panose="020B0606030504020204" pitchFamily="34" charset="0"/>
                <a:ea typeface="Open Sans" panose="020B0606030504020204" pitchFamily="34" charset="0"/>
                <a:cs typeface="Times New Roman" panose="02020603050405020304" pitchFamily="18" charset="0"/>
              </a:rPr>
              <a:t> </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events where politicians</a:t>
            </a:r>
            <a:r>
              <a:rPr lang="en-GB" sz="1400">
                <a:effectLst/>
                <a:latin typeface="Open Sans" panose="020B0606030504020204" pitchFamily="34" charset="0"/>
                <a:ea typeface="Open Sans" panose="020B0606030504020204" pitchFamily="34" charset="0"/>
                <a:cs typeface="Times New Roman" panose="02020603050405020304" pitchFamily="18" charset="0"/>
              </a:rPr>
              <a:t>, </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entrepreneurs and journalists can visit </a:t>
            </a:r>
            <a:r>
              <a:rPr lang="en-GB" sz="1400" dirty="0" err="1">
                <a:effectLst/>
                <a:latin typeface="Open Sans" panose="020B0606030504020204" pitchFamily="34" charset="0"/>
                <a:ea typeface="Open Sans" panose="020B0606030504020204" pitchFamily="34" charset="0"/>
                <a:cs typeface="Times New Roman" panose="02020603050405020304" pitchFamily="18" charset="0"/>
              </a:rPr>
              <a:t>csic</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 labs and learn about specific topics </a:t>
            </a:r>
          </a:p>
          <a:p>
            <a:pPr>
              <a:lnSpc>
                <a:spcPct val="115000"/>
              </a:lnSpc>
              <a:buClr>
                <a:srgbClr val="006390"/>
              </a:buClr>
              <a:tabLst>
                <a:tab pos="228600" algn="l"/>
                <a:tab pos="457200" algn="l"/>
              </a:tabLst>
            </a:pPr>
            <a:r>
              <a:rPr lang="en-GB" sz="1400" dirty="0">
                <a:latin typeface="Open Sans" panose="020B0606030504020204" pitchFamily="34" charset="0"/>
                <a:ea typeface="Open Sans" panose="020B0606030504020204" pitchFamily="34" charset="0"/>
                <a:cs typeface="Times New Roman" panose="02020603050405020304" pitchFamily="18" charset="0"/>
              </a:rPr>
              <a:t>Support to the Spanish government on emergency action protocol.</a:t>
            </a:r>
          </a:p>
          <a:p>
            <a:pPr>
              <a:lnSpc>
                <a:spcPct val="115000"/>
              </a:lnSpc>
              <a:buClr>
                <a:srgbClr val="006390"/>
              </a:buClr>
              <a:tabLst>
                <a:tab pos="228600" algn="l"/>
                <a:tab pos="457200" algn="l"/>
              </a:tabLst>
            </a:pPr>
            <a:r>
              <a:rPr lang="en-GB" sz="1400" u="sng" dirty="0">
                <a:solidFill>
                  <a:srgbClr val="006892"/>
                </a:solidFill>
                <a:effectLst/>
                <a:latin typeface="Open Sans" panose="020B0606030504020204" pitchFamily="34" charset="0"/>
                <a:ea typeface="Open Sans" panose="020B0606030504020204" pitchFamily="34" charset="0"/>
                <a:cs typeface="Times New Roman" panose="02020603050405020304" pitchFamily="18" charset="0"/>
                <a:hlinkClick r:id="rId4"/>
              </a:rPr>
              <a:t>Interdisciplinary thematic platforms</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 </a:t>
            </a:r>
            <a:r>
              <a:rPr lang="en-GB" sz="1400">
                <a:effectLst/>
                <a:latin typeface="Open Sans" panose="020B0606030504020204" pitchFamily="34" charset="0"/>
                <a:ea typeface="Open Sans" panose="020B0606030504020204" pitchFamily="34" charset="0"/>
                <a:cs typeface="Times New Roman" panose="02020603050405020304" pitchFamily="18" charset="0"/>
              </a:rPr>
              <a:t>(</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PTIs</a:t>
            </a:r>
            <a:r>
              <a:rPr lang="en-GB" sz="1400">
                <a:effectLst/>
                <a:latin typeface="Open Sans" panose="020B0606030504020204" pitchFamily="34" charset="0"/>
                <a:ea typeface="Open Sans" panose="020B0606030504020204" pitchFamily="34" charset="0"/>
                <a:cs typeface="Times New Roman" panose="02020603050405020304" pitchFamily="18" charset="0"/>
              </a:rPr>
              <a:t>) &amp; </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the </a:t>
            </a:r>
            <a:r>
              <a:rPr lang="en-GB" sz="1400" u="sng">
                <a:solidFill>
                  <a:srgbClr val="006892"/>
                </a:solidFill>
                <a:effectLst/>
                <a:latin typeface="Open Sans" panose="020B0606030504020204" pitchFamily="34" charset="0"/>
                <a:ea typeface="Open Sans" panose="020B0606030504020204" pitchFamily="34" charset="0"/>
                <a:cs typeface="Times New Roman" panose="02020603050405020304" pitchFamily="18" charset="0"/>
                <a:hlinkClick r:id="rId5"/>
              </a:rPr>
              <a:t>CSIC </a:t>
            </a:r>
            <a:r>
              <a:rPr lang="en-GB" sz="1400" u="sng" dirty="0">
                <a:solidFill>
                  <a:srgbClr val="006892"/>
                </a:solidFill>
                <a:effectLst/>
                <a:latin typeface="Open Sans" panose="020B0606030504020204" pitchFamily="34" charset="0"/>
                <a:ea typeface="Open Sans" panose="020B0606030504020204" pitchFamily="34" charset="0"/>
                <a:cs typeface="Times New Roman" panose="02020603050405020304" pitchFamily="18" charset="0"/>
                <a:hlinkClick r:id="rId5"/>
              </a:rPr>
              <a:t>Hubs</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 gathering different research groups </a:t>
            </a:r>
            <a:r>
              <a:rPr lang="en-GB" sz="1400">
                <a:effectLst/>
                <a:latin typeface="Open Sans" panose="020B0606030504020204" pitchFamily="34" charset="0"/>
                <a:ea typeface="Open Sans" panose="020B0606030504020204" pitchFamily="34" charset="0"/>
                <a:cs typeface="Times New Roman" panose="02020603050405020304" pitchFamily="18" charset="0"/>
              </a:rPr>
              <a:t>&amp; </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stakeholders </a:t>
            </a:r>
            <a:r>
              <a:rPr lang="en-GB" sz="1400">
                <a:effectLst/>
                <a:latin typeface="Open Sans" panose="020B0606030504020204" pitchFamily="34" charset="0"/>
                <a:ea typeface="Open Sans" panose="020B0606030504020204" pitchFamily="34" charset="0"/>
                <a:cs typeface="Times New Roman" panose="02020603050405020304" pitchFamily="18" charset="0"/>
              </a:rPr>
              <a:t>(</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incl</a:t>
            </a:r>
            <a:r>
              <a:rPr lang="en-GB" sz="1400">
                <a:effectLst/>
                <a:latin typeface="Open Sans" panose="020B0606030504020204" pitchFamily="34" charset="0"/>
                <a:ea typeface="Open Sans" panose="020B0606030504020204" pitchFamily="34" charset="0"/>
                <a:cs typeface="Times New Roman" panose="02020603050405020304" pitchFamily="18" charset="0"/>
              </a:rPr>
              <a:t>. </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Public Adm</a:t>
            </a:r>
            <a:r>
              <a:rPr lang="en-GB" sz="1400">
                <a:effectLst/>
                <a:latin typeface="Open Sans" panose="020B0606030504020204" pitchFamily="34" charset="0"/>
                <a:ea typeface="Open Sans" panose="020B0606030504020204" pitchFamily="34" charset="0"/>
                <a:cs typeface="Times New Roman" panose="02020603050405020304" pitchFamily="18" charset="0"/>
              </a:rPr>
              <a:t>.) </a:t>
            </a:r>
            <a:r>
              <a:rPr lang="en-GB" sz="1400" dirty="0">
                <a:effectLst/>
                <a:latin typeface="Open Sans" panose="020B0606030504020204" pitchFamily="34" charset="0"/>
                <a:ea typeface="Open Sans" panose="020B0606030504020204" pitchFamily="34" charset="0"/>
                <a:cs typeface="Times New Roman" panose="02020603050405020304" pitchFamily="18" charset="0"/>
              </a:rPr>
              <a:t>addressing societal challenges.</a:t>
            </a:r>
            <a:endParaRPr lang="en-BE" sz="1400" dirty="0">
              <a:effectLst/>
              <a:latin typeface="Open Sans" panose="020B0606030504020204" pitchFamily="34" charset="0"/>
              <a:ea typeface="Open Sans" panose="020B060603050402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0CB27A48-156C-84E9-1F1F-0BF5FD5544F9}"/>
              </a:ext>
            </a:extLst>
          </p:cNvPr>
          <p:cNvSpPr>
            <a:spLocks noGrp="1"/>
          </p:cNvSpPr>
          <p:nvPr>
            <p:ph type="ftr" sz="quarter" idx="11"/>
          </p:nvPr>
        </p:nvSpPr>
        <p:spPr>
          <a:xfrm>
            <a:off x="1084304" y="6065961"/>
            <a:ext cx="9186747" cy="340526"/>
          </a:xfrm>
        </p:spPr>
        <p:txBody>
          <a:bodyPr/>
          <a:lstStyle/>
          <a:p>
            <a:endParaRPr lang="en-US" dirty="0"/>
          </a:p>
        </p:txBody>
      </p:sp>
      <p:sp>
        <p:nvSpPr>
          <p:cNvPr id="6" name="Slide Number Placeholder 5">
            <a:extLst>
              <a:ext uri="{FF2B5EF4-FFF2-40B4-BE49-F238E27FC236}">
                <a16:creationId xmlns:a16="http://schemas.microsoft.com/office/drawing/2014/main" id="{583C64BF-6527-DE58-E34C-2809BD8D6380}"/>
              </a:ext>
            </a:extLst>
          </p:cNvPr>
          <p:cNvSpPr>
            <a:spLocks noGrp="1"/>
          </p:cNvSpPr>
          <p:nvPr>
            <p:ph type="sldNum" sz="quarter" idx="12"/>
          </p:nvPr>
        </p:nvSpPr>
        <p:spPr/>
        <p:txBody>
          <a:bodyPr/>
          <a:lstStyle/>
          <a:p>
            <a:fld id="{EE564337-EC0D-514C-8926-9471E1A66B46}" type="slidenum">
              <a:rPr lang="en-US" smtClean="0"/>
              <a:pPr/>
              <a:t>124</a:t>
            </a:fld>
            <a:endParaRPr lang="en-US"/>
          </a:p>
        </p:txBody>
      </p:sp>
      <p:pic>
        <p:nvPicPr>
          <p:cNvPr id="3074" name="Picture 2" descr="The Spanish National Research Council (CSIC) | Heritage Research Hub">
            <a:extLst>
              <a:ext uri="{FF2B5EF4-FFF2-40B4-BE49-F238E27FC236}">
                <a16:creationId xmlns:a16="http://schemas.microsoft.com/office/drawing/2014/main" id="{24C86A4F-99F3-43D9-11A5-247A6D40A0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1998" y="792039"/>
            <a:ext cx="2520000" cy="6172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background with a black square&#10;&#10;Description automatically generated with medium confidence">
            <a:extLst>
              <a:ext uri="{FF2B5EF4-FFF2-40B4-BE49-F238E27FC236}">
                <a16:creationId xmlns:a16="http://schemas.microsoft.com/office/drawing/2014/main" id="{9D3DFC04-0976-7382-87BA-E5C1C6A8E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1231" y="5861050"/>
            <a:ext cx="605069" cy="920131"/>
          </a:xfrm>
          <a:prstGeom prst="rect">
            <a:avLst/>
          </a:prstGeom>
        </p:spPr>
      </p:pic>
    </p:spTree>
    <p:extLst>
      <p:ext uri="{BB962C8B-B14F-4D97-AF65-F5344CB8AC3E}">
        <p14:creationId xmlns:p14="http://schemas.microsoft.com/office/powerpoint/2010/main" val="3385585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AE7E-A947-FCB6-72A9-BFD1458A6994}"/>
              </a:ext>
            </a:extLst>
          </p:cNvPr>
          <p:cNvSpPr>
            <a:spLocks noGrp="1"/>
          </p:cNvSpPr>
          <p:nvPr>
            <p:ph type="title"/>
          </p:nvPr>
        </p:nvSpPr>
        <p:spPr/>
        <p:txBody>
          <a:bodyPr/>
          <a:lstStyle/>
          <a:p>
            <a:r>
              <a:rPr lang="en-GB" sz="3000" b="1" dirty="0">
                <a:solidFill>
                  <a:srgbClr val="002060"/>
                </a:solidFill>
                <a:effectLst/>
                <a:latin typeface="Open Sans" panose="020B0606030504020204" pitchFamily="34" charset="0"/>
                <a:ea typeface="MS Gothic" panose="020B0609070205080204" pitchFamily="49" charset="-128"/>
                <a:cs typeface="Times New Roman" panose="02020603050405020304" pitchFamily="18" charset="0"/>
              </a:rPr>
              <a:t>UK Research and Innovation</a:t>
            </a:r>
            <a:endParaRPr lang="en-BE" sz="3000" dirty="0">
              <a:solidFill>
                <a:srgbClr val="002060"/>
              </a:solidFill>
            </a:endParaRPr>
          </a:p>
        </p:txBody>
      </p:sp>
      <p:sp>
        <p:nvSpPr>
          <p:cNvPr id="3" name="Content Placeholder 2">
            <a:extLst>
              <a:ext uri="{FF2B5EF4-FFF2-40B4-BE49-F238E27FC236}">
                <a16:creationId xmlns:a16="http://schemas.microsoft.com/office/drawing/2014/main" id="{CB1EA458-05B6-4599-568B-AFB1045C4611}"/>
              </a:ext>
            </a:extLst>
          </p:cNvPr>
          <p:cNvSpPr>
            <a:spLocks noGrp="1"/>
          </p:cNvSpPr>
          <p:nvPr>
            <p:ph idx="1"/>
          </p:nvPr>
        </p:nvSpPr>
        <p:spPr/>
        <p:txBody>
          <a:bodyPr anchor="ctr">
            <a:normAutofit/>
          </a:bodyPr>
          <a:lstStyle/>
          <a:p>
            <a:pPr marL="0" indent="0" algn="just">
              <a:lnSpc>
                <a:spcPct val="115000"/>
              </a:lnSpc>
              <a:buNone/>
            </a:pPr>
            <a:r>
              <a:rPr lang="en-GB" sz="1600" b="1">
                <a:effectLst/>
                <a:latin typeface="Open Sans" panose="020B0606030504020204" pitchFamily="34" charset="0"/>
                <a:ea typeface="Open Sans" panose="020B0606030504020204" pitchFamily="34" charset="0"/>
                <a:cs typeface="Open Sans" panose="020B0606030504020204" pitchFamily="34" charset="0"/>
              </a:rPr>
              <a:t>SELECTED ACTIONS </a:t>
            </a:r>
          </a:p>
          <a:p>
            <a:pPr algn="just">
              <a:lnSpc>
                <a:spcPct val="115000"/>
              </a:lnSpc>
            </a:pPr>
            <a:r>
              <a:rPr lang="en-GB" sz="1600" dirty="0">
                <a:latin typeface="Open Sans" panose="020B0606030504020204" pitchFamily="34" charset="0"/>
                <a:ea typeface="Open Sans" panose="020B0606030504020204" pitchFamily="34" charset="0"/>
                <a:cs typeface="Times New Roman" panose="02020603050405020304" pitchFamily="18" charset="0"/>
              </a:rPr>
              <a:t>The </a:t>
            </a:r>
            <a:r>
              <a:rPr lang="en-GB" sz="1600">
                <a:latin typeface="Open Sans" panose="020B0606030504020204" pitchFamily="34" charset="0"/>
                <a:ea typeface="Open Sans" panose="020B0606030504020204" pitchFamily="34" charset="0"/>
                <a:cs typeface="Times New Roman" panose="02020603050405020304" pitchFamily="18" charset="0"/>
              </a:rPr>
              <a:t>“</a:t>
            </a:r>
            <a:r>
              <a:rPr lang="en-GB" sz="1600" dirty="0">
                <a:latin typeface="Open Sans" panose="020B0606030504020204" pitchFamily="34" charset="0"/>
                <a:ea typeface="Open Sans" panose="020B0606030504020204" pitchFamily="34" charset="0"/>
                <a:cs typeface="Times New Roman" panose="02020603050405020304" pitchFamily="18" charset="0"/>
              </a:rPr>
              <a:t>Centre for the Evaluation of Complexity Across the Nexus</a:t>
            </a:r>
            <a:r>
              <a:rPr lang="en-GB" sz="1600">
                <a:latin typeface="Open Sans" panose="020B0606030504020204" pitchFamily="34" charset="0"/>
                <a:ea typeface="Open Sans" panose="020B0606030504020204" pitchFamily="34" charset="0"/>
                <a:cs typeface="Times New Roman" panose="02020603050405020304" pitchFamily="18" charset="0"/>
              </a:rPr>
              <a:t>” (</a:t>
            </a:r>
            <a:r>
              <a:rPr lang="en-GB" sz="1600">
                <a:latin typeface="Open Sans" panose="020B0606030504020204" pitchFamily="34" charset="0"/>
                <a:ea typeface="Open Sans" panose="020B0606030504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CECAN</a:t>
            </a:r>
            <a:r>
              <a:rPr lang="en-GB" sz="1600">
                <a:latin typeface="Open Sans" panose="020B0606030504020204" pitchFamily="34" charset="0"/>
                <a:ea typeface="Open Sans" panose="020B0606030504020204" pitchFamily="34" charset="0"/>
                <a:cs typeface="Times New Roman" panose="02020603050405020304" pitchFamily="18" charset="0"/>
              </a:rPr>
              <a:t>), </a:t>
            </a:r>
            <a:r>
              <a:rPr lang="en-GB" sz="1600" dirty="0">
                <a:latin typeface="Open Sans" panose="020B0606030504020204" pitchFamily="34" charset="0"/>
                <a:ea typeface="Open Sans" panose="020B0606030504020204" pitchFamily="34" charset="0"/>
                <a:cs typeface="Times New Roman" panose="02020603050405020304" pitchFamily="18" charset="0"/>
              </a:rPr>
              <a:t>funded by </a:t>
            </a:r>
            <a:r>
              <a:rPr lang="en-GB" sz="1600">
                <a:latin typeface="Open Sans" panose="020B0606030504020204" pitchFamily="34" charset="0"/>
                <a:ea typeface="Open Sans" panose="020B0606030504020204" pitchFamily="34" charset="0"/>
                <a:cs typeface="Times New Roman" panose="02020603050405020304" pitchFamily="18" charset="0"/>
              </a:rPr>
              <a:t>UKRI </a:t>
            </a:r>
            <a:r>
              <a:rPr lang="en-GB" sz="1600" dirty="0">
                <a:latin typeface="Open Sans" panose="020B0606030504020204" pitchFamily="34" charset="0"/>
                <a:ea typeface="Open Sans" panose="020B0606030504020204" pitchFamily="34" charset="0"/>
                <a:cs typeface="Times New Roman" panose="02020603050405020304" pitchFamily="18" charset="0"/>
              </a:rPr>
              <a:t>at the Surrey Univ</a:t>
            </a:r>
            <a:r>
              <a:rPr lang="en-GB" sz="1600">
                <a:latin typeface="Open Sans" panose="020B0606030504020204" pitchFamily="34" charset="0"/>
                <a:ea typeface="Open Sans" panose="020B0606030504020204" pitchFamily="34" charset="0"/>
                <a:cs typeface="Times New Roman" panose="02020603050405020304" pitchFamily="18" charset="0"/>
              </a:rPr>
              <a:t>. A </a:t>
            </a:r>
            <a:r>
              <a:rPr lang="en-GB" sz="1600" dirty="0">
                <a:latin typeface="Open Sans" panose="020B0606030504020204" pitchFamily="34" charset="0"/>
                <a:ea typeface="Open Sans" panose="020B0606030504020204" pitchFamily="34" charset="0"/>
                <a:cs typeface="Times New Roman" panose="02020603050405020304" pitchFamily="18" charset="0"/>
              </a:rPr>
              <a:t>pioneer centre testing and promoting innovative policy evaluation approaches and methods through a series of 'real-life</a:t>
            </a:r>
            <a:r>
              <a:rPr lang="en-GB" sz="1600">
                <a:latin typeface="Open Sans" panose="020B0606030504020204" pitchFamily="34" charset="0"/>
                <a:ea typeface="Open Sans" panose="020B0606030504020204" pitchFamily="34" charset="0"/>
                <a:cs typeface="Times New Roman" panose="02020603050405020304" pitchFamily="18" charset="0"/>
              </a:rPr>
              <a:t>' </a:t>
            </a:r>
            <a:r>
              <a:rPr lang="en-GB" sz="1600" dirty="0">
                <a:latin typeface="Open Sans" panose="020B0606030504020204" pitchFamily="34" charset="0"/>
                <a:ea typeface="Open Sans" panose="020B0606030504020204" pitchFamily="34" charset="0"/>
                <a:cs typeface="Times New Roman" panose="02020603050405020304" pitchFamily="18" charset="0"/>
              </a:rPr>
              <a:t>case study projects</a:t>
            </a:r>
            <a:r>
              <a:rPr lang="en-GB" sz="1600">
                <a:latin typeface="Open Sans" panose="020B0606030504020204" pitchFamily="34" charset="0"/>
                <a:ea typeface="Open Sans" panose="020B0606030504020204" pitchFamily="34" charset="0"/>
                <a:cs typeface="Times New Roman" panose="02020603050405020304" pitchFamily="18" charset="0"/>
              </a:rPr>
              <a:t>. </a:t>
            </a:r>
            <a:endParaRPr lang="en-BE" sz="1600">
              <a:latin typeface="Open Sans" panose="020B0606030504020204" pitchFamily="34" charset="0"/>
              <a:ea typeface="Open Sans" panose="020B0606030504020204" pitchFamily="34" charset="0"/>
              <a:cs typeface="Times New Roman" panose="02020603050405020304" pitchFamily="18" charset="0"/>
            </a:endParaRPr>
          </a:p>
          <a:p>
            <a:pPr algn="just">
              <a:lnSpc>
                <a:spcPct val="115000"/>
              </a:lnSpc>
            </a:pPr>
            <a:r>
              <a:rPr lang="en-GB" sz="1600" dirty="0">
                <a:latin typeface="Open Sans" panose="020B0606030504020204" pitchFamily="34" charset="0"/>
                <a:ea typeface="Open Sans" panose="020B0606030504020204" pitchFamily="34" charset="0"/>
                <a:cs typeface="Times New Roman" panose="02020603050405020304" pitchFamily="18" charset="0"/>
              </a:rPr>
              <a:t>The UKRI-supported </a:t>
            </a:r>
            <a:r>
              <a:rPr lang="en-GB" sz="1600" dirty="0">
                <a:latin typeface="Open Sans" panose="020B0606030504020204" pitchFamily="34" charset="0"/>
                <a:ea typeface="Open Sans" panose="020B0606030504020204" pitchFamily="34" charset="0"/>
                <a:cs typeface="Times New Roman" panose="02020603050405020304" pitchFamily="18" charset="0"/>
                <a:hlinkClick r:id="rId3"/>
              </a:rPr>
              <a:t>RIDE</a:t>
            </a:r>
            <a:r>
              <a:rPr lang="en-GB" sz="1600">
                <a:latin typeface="Open Sans" panose="020B0606030504020204" pitchFamily="34" charset="0"/>
                <a:ea typeface="Open Sans" panose="020B0606030504020204" pitchFamily="34" charset="0"/>
                <a:cs typeface="Times New Roman" panose="02020603050405020304" pitchFamily="18" charset="0"/>
              </a:rPr>
              <a:t> </a:t>
            </a:r>
            <a:r>
              <a:rPr lang="en-GB" sz="1600" dirty="0">
                <a:latin typeface="Open Sans" panose="020B0606030504020204" pitchFamily="34" charset="0"/>
                <a:ea typeface="Open Sans" panose="020B0606030504020204" pitchFamily="34" charset="0"/>
                <a:cs typeface="Times New Roman" panose="02020603050405020304" pitchFamily="18" charset="0"/>
              </a:rPr>
              <a:t>Forum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unites </a:t>
            </a:r>
            <a:r>
              <a:rPr lang="en-GB" sz="1600">
                <a:effectLst/>
                <a:latin typeface="Open Sans" panose="020B0606030504020204" pitchFamily="34" charset="0"/>
                <a:ea typeface="Open Sans" panose="020B0606030504020204" pitchFamily="34" charset="0"/>
                <a:cs typeface="Times New Roman" panose="02020603050405020304" pitchFamily="18" charset="0"/>
              </a:rPr>
              <a:t>24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public sector bodies to enhance environmental research and innovation by facilitating collaboration</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reducing duplication</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and informing policymaking effectively</a:t>
            </a:r>
            <a:r>
              <a:rPr lang="en-GB" sz="1600">
                <a:effectLst/>
                <a:latin typeface="Open Sans" panose="020B0606030504020204" pitchFamily="34" charset="0"/>
                <a:ea typeface="Open Sans" panose="020B0606030504020204" pitchFamily="34" charset="0"/>
                <a:cs typeface="Times New Roman" panose="02020603050405020304" pitchFamily="18" charset="0"/>
              </a:rPr>
              <a:t>.</a:t>
            </a:r>
            <a:endParaRPr lang="en-BE" sz="1600" dirty="0">
              <a:effectLst/>
              <a:latin typeface="Open Sans" panose="020B0606030504020204" pitchFamily="34" charset="0"/>
              <a:ea typeface="Open Sans" panose="020B0606030504020204" pitchFamily="34" charset="0"/>
              <a:cs typeface="Times New Roman" panose="02020603050405020304" pitchFamily="18" charset="0"/>
            </a:endParaRPr>
          </a:p>
          <a:p>
            <a:pPr algn="just">
              <a:lnSpc>
                <a:spcPct val="115000"/>
              </a:lnSpc>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The </a:t>
            </a:r>
            <a:r>
              <a:rPr lang="en-GB" sz="1600">
                <a:effectLst/>
                <a:latin typeface="Open Sans" panose="020B0606030504020204" pitchFamily="34" charset="0"/>
                <a:ea typeface="Open Sans" panose="020B0606030504020204" pitchFamily="34" charset="0"/>
                <a:cs typeface="Times New Roman" panose="02020603050405020304" pitchFamily="18" charset="0"/>
              </a:rPr>
              <a:t>UKRI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internal systems to scan in-house policy-oriented expertise</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including a system of incentives to engage researchers in policymaking</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endParaRPr lang="en-BE" sz="1600" dirty="0">
              <a:effectLst/>
              <a:latin typeface="Open Sans" panose="020B0606030504020204" pitchFamily="34" charset="0"/>
              <a:ea typeface="Open Sans" panose="020B060603050402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B0817752-9FDF-33A5-7C5E-C83180CA1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4C1E1-DA1B-709D-3BF1-ED851995D292}"/>
              </a:ext>
            </a:extLst>
          </p:cNvPr>
          <p:cNvSpPr>
            <a:spLocks noGrp="1"/>
          </p:cNvSpPr>
          <p:nvPr>
            <p:ph type="sldNum" sz="quarter" idx="12"/>
          </p:nvPr>
        </p:nvSpPr>
        <p:spPr/>
        <p:txBody>
          <a:bodyPr/>
          <a:lstStyle/>
          <a:p>
            <a:fld id="{EE564337-EC0D-514C-8926-9471E1A66B46}" type="slidenum">
              <a:rPr lang="en-US" smtClean="0"/>
              <a:pPr/>
              <a:t>125</a:t>
            </a:fld>
            <a:endParaRPr lang="en-US"/>
          </a:p>
        </p:txBody>
      </p:sp>
      <p:pic>
        <p:nvPicPr>
          <p:cNvPr id="5122" name="Picture 2" descr="UK Research and Innovation - Wikidata">
            <a:extLst>
              <a:ext uri="{FF2B5EF4-FFF2-40B4-BE49-F238E27FC236}">
                <a16:creationId xmlns:a16="http://schemas.microsoft.com/office/drawing/2014/main" id="{8CD29887-A2B7-8B6B-E1EB-2312E8111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1998" y="720000"/>
            <a:ext cx="2520000" cy="74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a black square&#10;&#10;Description automatically generated with medium confidence">
            <a:extLst>
              <a:ext uri="{FF2B5EF4-FFF2-40B4-BE49-F238E27FC236}">
                <a16:creationId xmlns:a16="http://schemas.microsoft.com/office/drawing/2014/main" id="{19FA511B-D946-42DA-4023-D77EBFD1D5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2299962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0377A5-B108-77E2-22F9-37DEEDD0483D}"/>
              </a:ext>
            </a:extLst>
          </p:cNvPr>
          <p:cNvSpPr>
            <a:spLocks noGrp="1"/>
          </p:cNvSpPr>
          <p:nvPr>
            <p:ph type="title"/>
          </p:nvPr>
        </p:nvSpPr>
        <p:spPr/>
        <p:txBody>
          <a:bodyPr/>
          <a:lstStyle/>
          <a:p>
            <a:r>
              <a:rPr lang="en-US" dirty="0">
                <a:solidFill>
                  <a:schemeClr val="bg1"/>
                </a:solidFill>
              </a:rPr>
              <a:t>Bibliographic sources</a:t>
            </a:r>
            <a:endParaRPr lang="en-BE" dirty="0">
              <a:solidFill>
                <a:schemeClr val="bg1"/>
              </a:solidFill>
            </a:endParaRPr>
          </a:p>
        </p:txBody>
      </p:sp>
      <p:sp>
        <p:nvSpPr>
          <p:cNvPr id="6" name="Slide Number Placeholder 5">
            <a:extLst>
              <a:ext uri="{FF2B5EF4-FFF2-40B4-BE49-F238E27FC236}">
                <a16:creationId xmlns:a16="http://schemas.microsoft.com/office/drawing/2014/main" id="{863D954E-4307-C4C0-0D79-042ABD6E0BA5}"/>
              </a:ext>
            </a:extLst>
          </p:cNvPr>
          <p:cNvSpPr>
            <a:spLocks noGrp="1"/>
          </p:cNvSpPr>
          <p:nvPr>
            <p:ph type="sldNum" sz="quarter" idx="4294967295"/>
          </p:nvPr>
        </p:nvSpPr>
        <p:spPr>
          <a:xfrm>
            <a:off x="11129963" y="6161088"/>
            <a:ext cx="1062037" cy="490537"/>
          </a:xfrm>
          <a:prstGeom prst="rect">
            <a:avLst/>
          </a:prstGeom>
        </p:spPr>
        <p:txBody>
          <a:bodyPr/>
          <a:lstStyle/>
          <a:p>
            <a:fld id="{EE564337-EC0D-514C-8926-9471E1A66B46}" type="slidenum">
              <a:rPr lang="en-US" smtClean="0"/>
              <a:pPr/>
              <a:t>126</a:t>
            </a:fld>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54668200-650A-8B0A-9AA9-4AC70CA52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22594867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7AB0-7660-20B8-7FE6-2482813F656B}"/>
              </a:ext>
            </a:extLst>
          </p:cNvPr>
          <p:cNvSpPr>
            <a:spLocks noGrp="1"/>
          </p:cNvSpPr>
          <p:nvPr>
            <p:ph type="title"/>
          </p:nvPr>
        </p:nvSpPr>
        <p:spPr>
          <a:xfrm>
            <a:off x="810000" y="720000"/>
            <a:ext cx="8051998" cy="1172299"/>
          </a:xfrm>
        </p:spPr>
        <p:txBody>
          <a:bodyPr/>
          <a:lstStyle/>
          <a:p>
            <a:r>
              <a:rPr lang="en-US" sz="3000" dirty="0">
                <a:solidFill>
                  <a:srgbClr val="002060"/>
                </a:solidFill>
                <a:latin typeface="Open Sans" panose="020B0606030504020204" pitchFamily="34" charset="0"/>
                <a:ea typeface="MS Gothic" panose="020B0609070205080204" pitchFamily="49" charset="-128"/>
                <a:cs typeface="Times New Roman" panose="02020603050405020304" pitchFamily="18" charset="0"/>
              </a:rPr>
              <a:t>Swedish research council </a:t>
            </a:r>
            <a:br>
              <a:rPr lang="en-US" sz="3000" dirty="0">
                <a:solidFill>
                  <a:srgbClr val="002060"/>
                </a:solidFill>
                <a:latin typeface="Open Sans" panose="020B0606030504020204" pitchFamily="34" charset="0"/>
                <a:ea typeface="MS Gothic" panose="020B0609070205080204" pitchFamily="49" charset="-128"/>
                <a:cs typeface="Times New Roman" panose="02020603050405020304" pitchFamily="18" charset="0"/>
              </a:rPr>
            </a:br>
            <a:r>
              <a:rPr lang="en-US" sz="3000" dirty="0">
                <a:solidFill>
                  <a:srgbClr val="002060"/>
                </a:solidFill>
                <a:latin typeface="Open Sans" panose="020B0606030504020204" pitchFamily="34" charset="0"/>
                <a:ea typeface="MS Gothic" panose="020B0609070205080204" pitchFamily="49" charset="-128"/>
                <a:cs typeface="Times New Roman" panose="02020603050405020304" pitchFamily="18" charset="0"/>
              </a:rPr>
              <a:t>for sustainable development</a:t>
            </a:r>
            <a:endParaRPr lang="en-BE" dirty="0"/>
          </a:p>
        </p:txBody>
      </p:sp>
      <p:sp>
        <p:nvSpPr>
          <p:cNvPr id="3" name="Content Placeholder 2">
            <a:extLst>
              <a:ext uri="{FF2B5EF4-FFF2-40B4-BE49-F238E27FC236}">
                <a16:creationId xmlns:a16="http://schemas.microsoft.com/office/drawing/2014/main" id="{165A00EA-1BA9-AA2F-BD6E-37CA2C1178B5}"/>
              </a:ext>
            </a:extLst>
          </p:cNvPr>
          <p:cNvSpPr>
            <a:spLocks noGrp="1"/>
          </p:cNvSpPr>
          <p:nvPr>
            <p:ph sz="half" idx="1"/>
          </p:nvPr>
        </p:nvSpPr>
        <p:spPr>
          <a:xfrm>
            <a:off x="818712" y="1892299"/>
            <a:ext cx="10571998" cy="3903764"/>
          </a:xfrm>
        </p:spPr>
        <p:txBody>
          <a:bodyPr anchor="ctr">
            <a:normAutofit/>
          </a:bodyPr>
          <a:lstStyle/>
          <a:p>
            <a:pPr algn="just">
              <a:lnSpc>
                <a:spcPct val="115000"/>
              </a:lnSpc>
              <a:spcAft>
                <a:spcPts val="600"/>
              </a:spcAf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The Swedish research council for sustainable development </a:t>
            </a:r>
            <a:r>
              <a:rPr lang="en-GB" sz="1600">
                <a:effectLst/>
                <a:latin typeface="Open Sans" panose="020B0606030504020204" pitchFamily="34" charset="0"/>
                <a:ea typeface="Open Sans" panose="020B0606030504020204" pitchFamily="34" charset="0"/>
                <a:cs typeface="Times New Roman" panose="02020603050405020304" pitchFamily="18" charset="0"/>
              </a:rPr>
              <a:t>(FORMAS)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has the institutional mandate to foster collaborations between researchers and stakeholders</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p>
          <a:p>
            <a:pPr algn="just">
              <a:lnSpc>
                <a:spcPct val="115000"/>
              </a:lnSpc>
              <a:spcAft>
                <a:spcPts val="600"/>
              </a:spcAft>
            </a:pPr>
            <a:r>
              <a:rPr lang="en-GB" sz="1600" dirty="0">
                <a:effectLst/>
                <a:latin typeface="Open Sans" panose="020B0606030504020204" pitchFamily="34" charset="0"/>
                <a:ea typeface="Open Sans" panose="020B0606030504020204" pitchFamily="34" charset="0"/>
                <a:cs typeface="Times New Roman" panose="02020603050405020304" pitchFamily="18" charset="0"/>
              </a:rPr>
              <a:t>The </a:t>
            </a:r>
            <a:r>
              <a:rPr lang="en-GB" sz="1600" u="sng" dirty="0">
                <a:solidFill>
                  <a:srgbClr val="006892"/>
                </a:solidFill>
                <a:effectLst/>
                <a:latin typeface="Open Sans" panose="020B0606030504020204" pitchFamily="34" charset="0"/>
                <a:ea typeface="Open Sans" panose="020B0606030504020204" pitchFamily="34" charset="0"/>
                <a:cs typeface="Times New Roman" panose="02020603050405020304" pitchFamily="18" charset="0"/>
                <a:hlinkClick r:id="rId2"/>
              </a:rPr>
              <a:t>Council for Evidence-based Environmental Analysis</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 ensures the alignment between national priorities and research evidence synthesis</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offering valuable insights on research evidence and recommendations to the Swedish government</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following the guidelines </a:t>
            </a:r>
            <a:r>
              <a:rPr lang="en-GB" sz="1600" u="sng" dirty="0">
                <a:solidFill>
                  <a:srgbClr val="006892"/>
                </a:solidFill>
                <a:effectLst/>
                <a:latin typeface="Open Sans" panose="020B0606030504020204" pitchFamily="34" charset="0"/>
                <a:ea typeface="Open Sans" panose="020B0606030504020204" pitchFamily="34" charset="0"/>
                <a:cs typeface="Times New Roman" panose="02020603050405020304" pitchFamily="18" charset="0"/>
                <a:hlinkClick r:id="rId3"/>
              </a:rPr>
              <a:t>for environmental evidence</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 detailing</a:t>
            </a:r>
            <a:r>
              <a:rPr lang="en-GB" sz="1600" dirty="0">
                <a:solidFill>
                  <a:srgbClr val="FF0000"/>
                </a:solidFill>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the steps to ensure integrity and transparency</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latin typeface="Open Sans" panose="020B0606030504020204" pitchFamily="34" charset="0"/>
                <a:ea typeface="Open Sans" panose="020B0606030504020204" pitchFamily="34" charset="0"/>
                <a:cs typeface="Times New Roman" panose="02020603050405020304" pitchFamily="18" charset="0"/>
              </a:rPr>
              <a:t>The Council also provides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socio-economic and cost-effectiveness </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cost-benefit analyses. The analysis focuses on pointing out possible alternatives and their implications</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p>
          <a:p>
            <a:pPr algn="just">
              <a:lnSpc>
                <a:spcPct val="115000"/>
              </a:lnSpc>
              <a:spcAft>
                <a:spcPts val="600"/>
              </a:spcAft>
            </a:pPr>
            <a:r>
              <a:rPr lang="en-GB" sz="1600" dirty="0">
                <a:latin typeface="Open Sans" panose="020B0606030504020204" pitchFamily="34" charset="0"/>
                <a:ea typeface="Open Sans" panose="020B0606030504020204" pitchFamily="34" charset="0"/>
                <a:cs typeface="Times New Roman" panose="02020603050405020304" pitchFamily="18" charset="0"/>
              </a:rPr>
              <a:t>For this mandate</a:t>
            </a:r>
            <a:r>
              <a:rPr lang="en-GB" sz="1600">
                <a:latin typeface="Open Sans" panose="020B0606030504020204" pitchFamily="34" charset="0"/>
                <a:ea typeface="Open Sans" panose="020B0606030504020204" pitchFamily="34" charset="0"/>
                <a:cs typeface="Times New Roman" panose="02020603050405020304" pitchFamily="18" charset="0"/>
              </a:rPr>
              <a:t>, </a:t>
            </a:r>
            <a:r>
              <a:rPr lang="en-GB" sz="1600">
                <a:effectLst/>
                <a:latin typeface="Open Sans" panose="020B0606030504020204" pitchFamily="34" charset="0"/>
                <a:ea typeface="Open Sans" panose="020B0606030504020204" pitchFamily="34" charset="0"/>
                <a:cs typeface="Times New Roman" panose="02020603050405020304" pitchFamily="18" charset="0"/>
              </a:rPr>
              <a:t>FORMAS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has specific financial and staff resources</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The syntheses are published and openly available</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and are disseminated through seminars</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r>
              <a:rPr lang="en-GB" sz="1600" dirty="0">
                <a:effectLst/>
                <a:latin typeface="Open Sans" panose="020B0606030504020204" pitchFamily="34" charset="0"/>
                <a:ea typeface="Open Sans" panose="020B0606030504020204" pitchFamily="34" charset="0"/>
                <a:cs typeface="Times New Roman" panose="02020603050405020304" pitchFamily="18" charset="0"/>
              </a:rPr>
              <a:t>roundtable discussions and other relevant fora</a:t>
            </a:r>
            <a:r>
              <a:rPr lang="en-GB" sz="1600">
                <a:effectLst/>
                <a:latin typeface="Open Sans" panose="020B0606030504020204" pitchFamily="34" charset="0"/>
                <a:ea typeface="Open Sans" panose="020B0606030504020204" pitchFamily="34" charset="0"/>
                <a:cs typeface="Times New Roman" panose="02020603050405020304" pitchFamily="18" charset="0"/>
              </a:rPr>
              <a:t>. </a:t>
            </a:r>
            <a:endParaRPr lang="en-BE" sz="1600"/>
          </a:p>
        </p:txBody>
      </p:sp>
      <p:sp>
        <p:nvSpPr>
          <p:cNvPr id="5" name="Footer Placeholder 4">
            <a:extLst>
              <a:ext uri="{FF2B5EF4-FFF2-40B4-BE49-F238E27FC236}">
                <a16:creationId xmlns:a16="http://schemas.microsoft.com/office/drawing/2014/main" id="{F30076CD-BB23-8CF5-18AC-407581D0C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143C8-93C3-EDF0-92BB-460829016B78}"/>
              </a:ext>
            </a:extLst>
          </p:cNvPr>
          <p:cNvSpPr>
            <a:spLocks noGrp="1"/>
          </p:cNvSpPr>
          <p:nvPr>
            <p:ph type="sldNum" sz="quarter" idx="12"/>
          </p:nvPr>
        </p:nvSpPr>
        <p:spPr/>
        <p:txBody>
          <a:bodyPr/>
          <a:lstStyle/>
          <a:p>
            <a:fld id="{EE564337-EC0D-514C-8926-9471E1A66B46}" type="slidenum">
              <a:rPr lang="en-US" smtClean="0"/>
              <a:pPr/>
              <a:t>127</a:t>
            </a:fld>
            <a:endParaRPr lang="en-US"/>
          </a:p>
        </p:txBody>
      </p:sp>
      <p:pic>
        <p:nvPicPr>
          <p:cNvPr id="4098" name="Picture 2" descr="Formas logotype - Formas">
            <a:extLst>
              <a:ext uri="{FF2B5EF4-FFF2-40B4-BE49-F238E27FC236}">
                <a16:creationId xmlns:a16="http://schemas.microsoft.com/office/drawing/2014/main" id="{74822FCA-01DB-DBD5-05D7-6D43265FB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1998" y="724413"/>
            <a:ext cx="2520000" cy="3665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a black square&#10;&#10;Description automatically generated with medium confidence">
            <a:extLst>
              <a:ext uri="{FF2B5EF4-FFF2-40B4-BE49-F238E27FC236}">
                <a16:creationId xmlns:a16="http://schemas.microsoft.com/office/drawing/2014/main" id="{4DF16C4C-FB80-A49E-7503-34E3B9AC9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17352702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EC6F3-0CC9-5ED8-E0A5-AE832A004276}"/>
              </a:ext>
            </a:extLst>
          </p:cNvPr>
          <p:cNvSpPr>
            <a:spLocks noGrp="1"/>
          </p:cNvSpPr>
          <p:nvPr>
            <p:ph type="title"/>
          </p:nvPr>
        </p:nvSpPr>
        <p:spPr/>
        <p:txBody>
          <a:bodyPr/>
          <a:lstStyle/>
          <a:p>
            <a:r>
              <a:rPr lang="en-US" dirty="0"/>
              <a:t>Bibliographic Sources:</a:t>
            </a:r>
            <a:endParaRPr lang="LID4096" dirty="0"/>
          </a:p>
        </p:txBody>
      </p:sp>
      <p:sp>
        <p:nvSpPr>
          <p:cNvPr id="3" name="Content Placeholder 2">
            <a:extLst>
              <a:ext uri="{FF2B5EF4-FFF2-40B4-BE49-F238E27FC236}">
                <a16:creationId xmlns:a16="http://schemas.microsoft.com/office/drawing/2014/main" id="{13ABBCE3-9169-A919-3E93-19BE6C76ED45}"/>
              </a:ext>
            </a:extLst>
          </p:cNvPr>
          <p:cNvSpPr>
            <a:spLocks noGrp="1"/>
          </p:cNvSpPr>
          <p:nvPr>
            <p:ph sz="half" idx="1"/>
          </p:nvPr>
        </p:nvSpPr>
        <p:spPr>
          <a:xfrm>
            <a:off x="818712" y="1892299"/>
            <a:ext cx="9702143" cy="3968751"/>
          </a:xfrm>
        </p:spPr>
        <p:txBody>
          <a:bodyPr>
            <a:normAutofit/>
          </a:bodyPr>
          <a:lstStyle/>
          <a:p>
            <a:r>
              <a:rPr lang="en-US" sz="1800" dirty="0">
                <a:effectLst/>
                <a:latin typeface="Aptos" panose="020B0004020202020204" pitchFamily="34" charset="0"/>
                <a:ea typeface="Aptos" panose="020B0004020202020204" pitchFamily="34" charset="0"/>
                <a:cs typeface="Aptos" panose="020B0004020202020204" pitchFamily="34" charset="0"/>
              </a:rPr>
              <a:t>Sources from Science Europe :</a:t>
            </a:r>
          </a:p>
          <a:p>
            <a:pPr marL="342900" lvl="0" indent="-342900">
              <a:buFont typeface="Aptos" panose="020B0004020202020204" pitchFamily="34" charset="0"/>
              <a:buChar char="-"/>
            </a:pPr>
            <a:r>
              <a:rPr lang="en-US"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2"/>
              </a:rPr>
              <a:t>Building a scientific narrative on impact and societal value of science, November 2016</a:t>
            </a:r>
            <a:endParaRPr lang="en-US" sz="18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en-US"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Call to action to research </a:t>
            </a:r>
            <a:r>
              <a:rPr lang="en-US" sz="18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organisations</a:t>
            </a:r>
            <a:r>
              <a:rPr lang="en-US"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 for the Net-Zero Transition, SE, CESAER, ISCN, University of Glasgow</a:t>
            </a:r>
            <a:r>
              <a:rPr lang="en-US" sz="1800"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rPr>
              <a:t>November 2021</a:t>
            </a:r>
            <a:endParaRPr lang="en-US" sz="18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en-US"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Response to the Public Consultation on Horizon 2020 and Horizon Europe, Science Europe, February 2023</a:t>
            </a:r>
            <a:endParaRPr lang="en-US" sz="18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en-US" sz="1800" u="sng"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hlinkClick r:id="rId5"/>
              </a:rPr>
              <a:t>Science–Policy in Action: Insights for the Green and Digital Transition, Science Europe, March 2023</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en-US" sz="1800" u="sng"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hlinkClick r:id="rId6"/>
              </a:rPr>
              <a:t>Interdisciplinarity for the Net-Zero Transition : the perspectives of universities and research </a:t>
            </a:r>
            <a:r>
              <a:rPr lang="en-US" sz="1800" u="sng" dirty="0" err="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hlinkClick r:id="rId6"/>
              </a:rPr>
              <a:t>organisations</a:t>
            </a:r>
            <a:r>
              <a:rPr lang="en-US" sz="1800" u="sng"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hlinkClick r:id="rId6"/>
              </a:rPr>
              <a:t>, April 2023</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en-US"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7"/>
              </a:rPr>
              <a:t>Guidance on science policy activities, Science Europe, April 2024</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LID4096" dirty="0"/>
          </a:p>
        </p:txBody>
      </p:sp>
      <p:sp>
        <p:nvSpPr>
          <p:cNvPr id="5" name="Footer Placeholder 4">
            <a:extLst>
              <a:ext uri="{FF2B5EF4-FFF2-40B4-BE49-F238E27FC236}">
                <a16:creationId xmlns:a16="http://schemas.microsoft.com/office/drawing/2014/main" id="{A8216601-20CD-1EB4-84A3-AD0C28161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85165-86B2-F775-4651-CB495F3508BB}"/>
              </a:ext>
            </a:extLst>
          </p:cNvPr>
          <p:cNvSpPr>
            <a:spLocks noGrp="1"/>
          </p:cNvSpPr>
          <p:nvPr>
            <p:ph type="sldNum" sz="quarter" idx="12"/>
          </p:nvPr>
        </p:nvSpPr>
        <p:spPr/>
        <p:txBody>
          <a:bodyPr/>
          <a:lstStyle/>
          <a:p>
            <a:fld id="{EE564337-EC0D-514C-8926-9471E1A66B46}" type="slidenum">
              <a:rPr lang="en-US" smtClean="0"/>
              <a:pPr/>
              <a:t>128</a:t>
            </a:fld>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A36B201B-F5A4-8CE1-5140-582A6F20A0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31508308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33743-AB23-6CDF-37AF-E131AEB641CF}"/>
              </a:ext>
            </a:extLst>
          </p:cNvPr>
          <p:cNvSpPr>
            <a:spLocks noGrp="1"/>
          </p:cNvSpPr>
          <p:nvPr>
            <p:ph type="title"/>
          </p:nvPr>
        </p:nvSpPr>
        <p:spPr>
          <a:xfrm>
            <a:off x="2966609" y="259208"/>
            <a:ext cx="8490517" cy="2842635"/>
          </a:xfrm>
        </p:spPr>
        <p:txBody>
          <a:bodyPr/>
          <a:lstStyle/>
          <a:p>
            <a:r>
              <a:rPr lang="es-ES" dirty="0" err="1"/>
              <a:t>Any</a:t>
            </a:r>
            <a:r>
              <a:rPr lang="es-ES" dirty="0"/>
              <a:t> </a:t>
            </a:r>
            <a:r>
              <a:rPr lang="es-ES" dirty="0" err="1"/>
              <a:t>questions</a:t>
            </a:r>
            <a:r>
              <a:rPr lang="es-ES" dirty="0"/>
              <a:t>?</a:t>
            </a:r>
            <a:br>
              <a:rPr lang="es-ES" dirty="0"/>
            </a:br>
            <a:br>
              <a:rPr lang="es-ES" dirty="0"/>
            </a:br>
            <a:r>
              <a:rPr lang="es-ES" sz="1600" dirty="0">
                <a:hlinkClick r:id="rId2"/>
              </a:rPr>
              <a:t>Lidia.Borrell-Damian@scienceeurope.org</a:t>
            </a:r>
            <a:br>
              <a:rPr lang="es-ES" dirty="0"/>
            </a:br>
            <a:endParaRPr lang="en-GB" dirty="0"/>
          </a:p>
        </p:txBody>
      </p:sp>
      <p:sp>
        <p:nvSpPr>
          <p:cNvPr id="5" name="Slide Number Placeholder 4">
            <a:extLst>
              <a:ext uri="{FF2B5EF4-FFF2-40B4-BE49-F238E27FC236}">
                <a16:creationId xmlns:a16="http://schemas.microsoft.com/office/drawing/2014/main" id="{32097120-6EB4-20C6-97FC-28B7C37D482A}"/>
              </a:ext>
            </a:extLst>
          </p:cNvPr>
          <p:cNvSpPr>
            <a:spLocks noGrp="1"/>
          </p:cNvSpPr>
          <p:nvPr>
            <p:ph type="sldNum" sz="quarter" idx="4294967295"/>
          </p:nvPr>
        </p:nvSpPr>
        <p:spPr>
          <a:xfrm>
            <a:off x="11129963" y="6161088"/>
            <a:ext cx="1062037" cy="490537"/>
          </a:xfrm>
        </p:spPr>
        <p:txBody>
          <a:bodyPr/>
          <a:lstStyle/>
          <a:p>
            <a:fld id="{BE9D540E-2551-422E-9ABC-767F833D7668}" type="slidenum">
              <a:rPr lang="es-ES" smtClean="0"/>
              <a:t>129</a:t>
            </a:fld>
            <a:endParaRPr lang="es-ES"/>
          </a:p>
        </p:txBody>
      </p:sp>
      <p:sp>
        <p:nvSpPr>
          <p:cNvPr id="8" name="TextBox 7">
            <a:extLst>
              <a:ext uri="{FF2B5EF4-FFF2-40B4-BE49-F238E27FC236}">
                <a16:creationId xmlns:a16="http://schemas.microsoft.com/office/drawing/2014/main" id="{61E495C7-C577-C448-89FD-D9E4E96A294A}"/>
              </a:ext>
            </a:extLst>
          </p:cNvPr>
          <p:cNvSpPr txBox="1"/>
          <p:nvPr/>
        </p:nvSpPr>
        <p:spPr>
          <a:xfrm>
            <a:off x="1747409" y="5791756"/>
            <a:ext cx="6094324" cy="369332"/>
          </a:xfrm>
          <a:prstGeom prst="rect">
            <a:avLst/>
          </a:prstGeom>
          <a:noFill/>
        </p:spPr>
        <p:txBody>
          <a:bodyPr wrap="square">
            <a:spAutoFit/>
          </a:bodyPr>
          <a:lstStyle/>
          <a:p>
            <a:r>
              <a:rPr lang="en-GB" b="1"/>
              <a:t>https://www.scienceeurope.org/</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DE36172E-7542-36AE-C6F1-C2729F02C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4406" y="187018"/>
            <a:ext cx="605069" cy="920131"/>
          </a:xfrm>
          <a:prstGeom prst="rect">
            <a:avLst/>
          </a:prstGeom>
        </p:spPr>
      </p:pic>
    </p:spTree>
    <p:extLst>
      <p:ext uri="{BB962C8B-B14F-4D97-AF65-F5344CB8AC3E}">
        <p14:creationId xmlns:p14="http://schemas.microsoft.com/office/powerpoint/2010/main" val="3374529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5">
            <a:extLst>
              <a:ext uri="{FF2B5EF4-FFF2-40B4-BE49-F238E27FC236}">
                <a16:creationId xmlns:a16="http://schemas.microsoft.com/office/drawing/2014/main" id="{16F60D9B-D5C3-29E7-146D-6E04D826A5E6}"/>
              </a:ext>
            </a:extLst>
          </p:cNvPr>
          <p:cNvSpPr txBox="1">
            <a:spLocks/>
          </p:cNvSpPr>
          <p:nvPr/>
        </p:nvSpPr>
        <p:spPr>
          <a:xfrm>
            <a:off x="1524000" y="1650999"/>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u="none" kern="1200">
                <a:solidFill>
                  <a:schemeClr val="bg1"/>
                </a:solidFill>
                <a:latin typeface="Raleway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3399"/>
                </a:solidFill>
                <a:effectLst/>
                <a:uLnTx/>
                <a:uFillTx/>
                <a:latin typeface="Montserrat SemiBold" panose="00000700000000000000" pitchFamily="2" charset="0"/>
                <a:ea typeface="+mj-ea"/>
                <a:cs typeface="+mj-cs"/>
              </a:rPr>
              <a:t>Senior adviser, OECD</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rPr>
              <a:t>Stéphane </a:t>
            </a:r>
            <a:r>
              <a:rPr kumimoji="0" lang="en-US" sz="5200" b="0" i="0" u="none" strike="noStrike" kern="1200" cap="none" spc="0" normalizeH="0" baseline="0" noProof="0" dirty="0" err="1">
                <a:ln>
                  <a:noFill/>
                </a:ln>
                <a:solidFill>
                  <a:srgbClr val="003399"/>
                </a:solidFill>
                <a:effectLst/>
                <a:uLnTx/>
                <a:uFillTx/>
                <a:latin typeface="Montserrat Black" panose="00000A00000000000000" pitchFamily="2" charset="0"/>
                <a:ea typeface="+mj-ea"/>
                <a:cs typeface="+mj-cs"/>
              </a:rPr>
              <a:t>Jacobzone</a:t>
            </a:r>
            <a:endParaRPr kumimoji="0" lang="en-BE"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endParaRPr>
          </a:p>
        </p:txBody>
      </p:sp>
      <p:sp>
        <p:nvSpPr>
          <p:cNvPr id="2" name="Sous-titre 6">
            <a:extLst>
              <a:ext uri="{FF2B5EF4-FFF2-40B4-BE49-F238E27FC236}">
                <a16:creationId xmlns:a16="http://schemas.microsoft.com/office/drawing/2014/main" id="{FB78B5DE-735C-E070-A300-F4C2D1F017C2}"/>
              </a:ext>
            </a:extLst>
          </p:cNvPr>
          <p:cNvSpPr txBox="1">
            <a:spLocks/>
          </p:cNvSpPr>
          <p:nvPr/>
        </p:nvSpPr>
        <p:spPr>
          <a:xfrm>
            <a:off x="1290918" y="4301959"/>
            <a:ext cx="9660316" cy="9513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err="1">
                <a:solidFill>
                  <a:srgbClr val="003399"/>
                </a:solidFill>
                <a:latin typeface="Montserrat Light" panose="00000400000000000000" pitchFamily="2" charset="0"/>
              </a:rPr>
              <a:t>Behavioural</a:t>
            </a:r>
            <a:r>
              <a:rPr lang="en-US" sz="2400" i="1" dirty="0">
                <a:solidFill>
                  <a:srgbClr val="003399"/>
                </a:solidFill>
                <a:latin typeface="Montserrat Light" panose="00000400000000000000" pitchFamily="2" charset="0"/>
              </a:rPr>
              <a:t> and institutional dimensions in the functioning of the actors in the EIPM ecosystem</a:t>
            </a:r>
          </a:p>
          <a:p>
            <a:endParaRPr lang="en-US" dirty="0">
              <a:solidFill>
                <a:srgbClr val="003399"/>
              </a:solidFill>
            </a:endParaRPr>
          </a:p>
        </p:txBody>
      </p:sp>
    </p:spTree>
    <p:extLst>
      <p:ext uri="{BB962C8B-B14F-4D97-AF65-F5344CB8AC3E}">
        <p14:creationId xmlns:p14="http://schemas.microsoft.com/office/powerpoint/2010/main" val="38837197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5">
            <a:extLst>
              <a:ext uri="{FF2B5EF4-FFF2-40B4-BE49-F238E27FC236}">
                <a16:creationId xmlns:a16="http://schemas.microsoft.com/office/drawing/2014/main" id="{16F60D9B-D5C3-29E7-146D-6E04D826A5E6}"/>
              </a:ext>
            </a:extLst>
          </p:cNvPr>
          <p:cNvSpPr txBox="1">
            <a:spLocks/>
          </p:cNvSpPr>
          <p:nvPr/>
        </p:nvSpPr>
        <p:spPr>
          <a:xfrm>
            <a:off x="1524000" y="1650999"/>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u="none" kern="1200">
                <a:solidFill>
                  <a:schemeClr val="bg1"/>
                </a:solidFill>
                <a:latin typeface="Raleway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3399"/>
                </a:solidFill>
                <a:effectLst/>
                <a:uLnTx/>
                <a:uFillTx/>
                <a:latin typeface="Montserrat SemiBold" panose="00000700000000000000" pitchFamily="2" charset="0"/>
                <a:ea typeface="+mj-ea"/>
                <a:cs typeface="+mj-cs"/>
              </a:rPr>
              <a:t>PBL Netherlands Environmental Assessment Agency</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rPr>
              <a:t>Timo Maas</a:t>
            </a:r>
            <a:endParaRPr kumimoji="0" lang="en-BE"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endParaRPr>
          </a:p>
        </p:txBody>
      </p:sp>
      <p:sp>
        <p:nvSpPr>
          <p:cNvPr id="2" name="Sous-titre 6">
            <a:extLst>
              <a:ext uri="{FF2B5EF4-FFF2-40B4-BE49-F238E27FC236}">
                <a16:creationId xmlns:a16="http://schemas.microsoft.com/office/drawing/2014/main" id="{FB78B5DE-735C-E070-A300-F4C2D1F017C2}"/>
              </a:ext>
            </a:extLst>
          </p:cNvPr>
          <p:cNvSpPr txBox="1">
            <a:spLocks/>
          </p:cNvSpPr>
          <p:nvPr/>
        </p:nvSpPr>
        <p:spPr>
          <a:xfrm>
            <a:off x="1265842" y="4038599"/>
            <a:ext cx="9660316" cy="9513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a:solidFill>
                  <a:srgbClr val="003399"/>
                </a:solidFill>
                <a:latin typeface="Montserrat Light" panose="00000400000000000000" pitchFamily="2" charset="0"/>
              </a:rPr>
              <a:t>Co-creating the science to policy interface</a:t>
            </a:r>
          </a:p>
          <a:p>
            <a:endParaRPr lang="en-US" dirty="0">
              <a:solidFill>
                <a:srgbClr val="003399"/>
              </a:solidFill>
            </a:endParaRPr>
          </a:p>
        </p:txBody>
      </p:sp>
    </p:spTree>
    <p:extLst>
      <p:ext uri="{BB962C8B-B14F-4D97-AF65-F5344CB8AC3E}">
        <p14:creationId xmlns:p14="http://schemas.microsoft.com/office/powerpoint/2010/main" val="10683248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EEF08-F49B-C212-95CF-6C44D3B708AF}"/>
              </a:ext>
            </a:extLst>
          </p:cNvPr>
          <p:cNvSpPr>
            <a:spLocks noGrp="1"/>
          </p:cNvSpPr>
          <p:nvPr>
            <p:ph type="title"/>
          </p:nvPr>
        </p:nvSpPr>
        <p:spPr>
          <a:xfrm>
            <a:off x="323453" y="1793697"/>
            <a:ext cx="11545094" cy="2038694"/>
          </a:xfrm>
        </p:spPr>
        <p:txBody>
          <a:bodyPr>
            <a:normAutofit/>
          </a:bodyPr>
          <a:lstStyle/>
          <a:p>
            <a:pPr algn="ctr"/>
            <a:r>
              <a:rPr lang="en-US" sz="4400" dirty="0">
                <a:latin typeface="Raleway ExtraBold" panose="020F0502020204030204" pitchFamily="2" charset="0"/>
              </a:rPr>
              <a:t>Short break</a:t>
            </a:r>
            <a:endParaRPr lang="en-GB" sz="4400" dirty="0">
              <a:latin typeface="Raleway ExtraBold" panose="020F0502020204030204" pitchFamily="2" charset="0"/>
            </a:endParaRPr>
          </a:p>
        </p:txBody>
      </p:sp>
      <p:sp>
        <p:nvSpPr>
          <p:cNvPr id="2" name="Sous-titre 6">
            <a:extLst>
              <a:ext uri="{FF2B5EF4-FFF2-40B4-BE49-F238E27FC236}">
                <a16:creationId xmlns:a16="http://schemas.microsoft.com/office/drawing/2014/main" id="{DC5F2DC2-3D11-A3CB-88A9-2A414F69F901}"/>
              </a:ext>
            </a:extLst>
          </p:cNvPr>
          <p:cNvSpPr txBox="1">
            <a:spLocks/>
          </p:cNvSpPr>
          <p:nvPr/>
        </p:nvSpPr>
        <p:spPr>
          <a:xfrm>
            <a:off x="1524000" y="3832391"/>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Montserrat SemiBold" panose="00000700000000000000" pitchFamily="2" charset="0"/>
                <a:ea typeface="+mn-ea"/>
                <a:cs typeface="+mn-cs"/>
              </a:rPr>
              <a:t>15:15-1</a:t>
            </a:r>
            <a:r>
              <a:rPr lang="en-US" b="1" dirty="0">
                <a:solidFill>
                  <a:prstClr val="white"/>
                </a:solidFill>
                <a:latin typeface="Montserrat SemiBold" panose="00000700000000000000" pitchFamily="2" charset="0"/>
              </a:rPr>
              <a:t>5</a:t>
            </a:r>
            <a:r>
              <a:rPr kumimoji="0" lang="en-US" sz="2800" b="1" i="0" u="none" strike="noStrike" kern="1200" cap="none" spc="0" normalizeH="0" baseline="0" noProof="0" dirty="0">
                <a:ln>
                  <a:noFill/>
                </a:ln>
                <a:solidFill>
                  <a:prstClr val="white"/>
                </a:solidFill>
                <a:effectLst/>
                <a:uLnTx/>
                <a:uFillTx/>
                <a:latin typeface="Montserrat SemiBold" panose="00000700000000000000" pitchFamily="2" charset="0"/>
                <a:ea typeface="+mn-ea"/>
                <a:cs typeface="+mn-cs"/>
              </a:rPr>
              <a:t>:30</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srgbClr val="003399"/>
              </a:solidFill>
              <a:effectLst/>
              <a:uLnTx/>
              <a:uFillTx/>
              <a:latin typeface="Montserrat SemiBold" panose="00000700000000000000"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378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EEF08-F49B-C212-95CF-6C44D3B708AF}"/>
              </a:ext>
            </a:extLst>
          </p:cNvPr>
          <p:cNvSpPr>
            <a:spLocks noGrp="1"/>
          </p:cNvSpPr>
          <p:nvPr>
            <p:ph type="title"/>
          </p:nvPr>
        </p:nvSpPr>
        <p:spPr>
          <a:xfrm>
            <a:off x="838200" y="2181638"/>
            <a:ext cx="10515600" cy="1325563"/>
          </a:xfrm>
        </p:spPr>
        <p:txBody>
          <a:bodyPr>
            <a:normAutofit/>
          </a:bodyPr>
          <a:lstStyle/>
          <a:p>
            <a:pPr algn="ctr"/>
            <a:r>
              <a:rPr lang="en-US" sz="4400" dirty="0">
                <a:latin typeface="Raleway ExtraBold" panose="020F0502020204030204" pitchFamily="2" charset="0"/>
              </a:rPr>
              <a:t>Wrap-up</a:t>
            </a:r>
            <a:endParaRPr lang="en-GB" sz="4400" dirty="0">
              <a:latin typeface="Raleway ExtraBold" panose="020F0502020204030204" pitchFamily="2" charset="0"/>
            </a:endParaRPr>
          </a:p>
        </p:txBody>
      </p:sp>
      <p:sp>
        <p:nvSpPr>
          <p:cNvPr id="2" name="Sous-titre 6">
            <a:extLst>
              <a:ext uri="{FF2B5EF4-FFF2-40B4-BE49-F238E27FC236}">
                <a16:creationId xmlns:a16="http://schemas.microsoft.com/office/drawing/2014/main" id="{DC5F2DC2-3D11-A3CB-88A9-2A414F69F901}"/>
              </a:ext>
            </a:extLst>
          </p:cNvPr>
          <p:cNvSpPr txBox="1">
            <a:spLocks/>
          </p:cNvSpPr>
          <p:nvPr/>
        </p:nvSpPr>
        <p:spPr>
          <a:xfrm>
            <a:off x="1524000" y="404495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Montserrat SemiBold" panose="00000700000000000000" pitchFamily="2" charset="0"/>
                <a:ea typeface="+mn-ea"/>
                <a:cs typeface="+mn-cs"/>
              </a:rPr>
              <a:t>12:10-12:40</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srgbClr val="003399"/>
              </a:solidFill>
              <a:effectLst/>
              <a:uLnTx/>
              <a:uFillTx/>
              <a:latin typeface="Montserrat SemiBold" panose="00000700000000000000"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sp>
        <p:nvSpPr>
          <p:cNvPr id="6" name="Sous-titre 6">
            <a:extLst>
              <a:ext uri="{FF2B5EF4-FFF2-40B4-BE49-F238E27FC236}">
                <a16:creationId xmlns:a16="http://schemas.microsoft.com/office/drawing/2014/main" id="{0E68CF86-1DCE-B3BB-9ABE-D003E21FE870}"/>
              </a:ext>
            </a:extLst>
          </p:cNvPr>
          <p:cNvSpPr txBox="1">
            <a:spLocks/>
          </p:cNvSpPr>
          <p:nvPr/>
        </p:nvSpPr>
        <p:spPr>
          <a:xfrm>
            <a:off x="1524000" y="404495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3399"/>
                </a:solidFill>
                <a:effectLst/>
                <a:uLnTx/>
                <a:uFillTx/>
                <a:latin typeface="Montserrat SemiBold" panose="00000700000000000000" pitchFamily="2" charset="0"/>
                <a:ea typeface="+mn-ea"/>
                <a:cs typeface="+mn-cs"/>
              </a:rPr>
              <a:t>15:30-16:30</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srgbClr val="003399"/>
              </a:solidFill>
              <a:effectLst/>
              <a:uLnTx/>
              <a:uFillTx/>
              <a:latin typeface="Montserrat SemiBold" panose="00000700000000000000"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2425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220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C326-0BA9-22DD-CF4A-AEB54B2DAA4B}"/>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8629826B-B727-4654-6BE2-D0C82F2EACC7}"/>
              </a:ext>
            </a:extLst>
          </p:cNvPr>
          <p:cNvPicPr>
            <a:picLocks noChangeAspect="1"/>
          </p:cNvPicPr>
          <p:nvPr/>
        </p:nvPicPr>
        <p:blipFill>
          <a:blip r:embed="rId3"/>
          <a:stretch>
            <a:fillRect/>
          </a:stretch>
        </p:blipFill>
        <p:spPr>
          <a:xfrm>
            <a:off x="0" y="0"/>
            <a:ext cx="12217848"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B520DBA2-CCF3-F181-9DEE-F75A773EB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1" y="5684957"/>
            <a:ext cx="658906" cy="1002001"/>
          </a:xfrm>
          <a:prstGeom prst="rect">
            <a:avLst/>
          </a:prstGeom>
        </p:spPr>
      </p:pic>
    </p:spTree>
    <p:extLst>
      <p:ext uri="{BB962C8B-B14F-4D97-AF65-F5344CB8AC3E}">
        <p14:creationId xmlns:p14="http://schemas.microsoft.com/office/powerpoint/2010/main" val="3461319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EA54-92D1-3541-6C5C-46A6A90A2EB3}"/>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539CDADF-C968-C869-ADF5-E4D7F17A72A3}"/>
              </a:ext>
            </a:extLst>
          </p:cNvPr>
          <p:cNvPicPr>
            <a:picLocks noChangeAspect="1"/>
          </p:cNvPicPr>
          <p:nvPr/>
        </p:nvPicPr>
        <p:blipFill>
          <a:blip r:embed="rId2"/>
          <a:stretch>
            <a:fillRect/>
          </a:stretch>
        </p:blipFill>
        <p:spPr>
          <a:xfrm>
            <a:off x="0" y="0"/>
            <a:ext cx="12192000" cy="6863231"/>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C232A9B3-4057-1456-5117-AC920C934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1719" y="198558"/>
            <a:ext cx="658906" cy="1002001"/>
          </a:xfrm>
          <a:prstGeom prst="rect">
            <a:avLst/>
          </a:prstGeom>
        </p:spPr>
      </p:pic>
    </p:spTree>
    <p:extLst>
      <p:ext uri="{BB962C8B-B14F-4D97-AF65-F5344CB8AC3E}">
        <p14:creationId xmlns:p14="http://schemas.microsoft.com/office/powerpoint/2010/main" val="2344628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C2FF-C10E-8379-CA85-426C33BE7067}"/>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23AA595B-9D88-4981-057E-2BF1DC894A90}"/>
              </a:ext>
            </a:extLst>
          </p:cNvPr>
          <p:cNvPicPr>
            <a:picLocks noChangeAspect="1"/>
          </p:cNvPicPr>
          <p:nvPr/>
        </p:nvPicPr>
        <p:blipFill>
          <a:blip r:embed="rId2"/>
          <a:stretch>
            <a:fillRect/>
          </a:stretch>
        </p:blipFill>
        <p:spPr>
          <a:xfrm>
            <a:off x="-1" y="1"/>
            <a:ext cx="12219877"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A9ED1557-5A3C-7C4B-5D3B-5194E49CB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1719" y="198558"/>
            <a:ext cx="658906" cy="1002001"/>
          </a:xfrm>
          <a:prstGeom prst="rect">
            <a:avLst/>
          </a:prstGeom>
        </p:spPr>
      </p:pic>
    </p:spTree>
    <p:extLst>
      <p:ext uri="{BB962C8B-B14F-4D97-AF65-F5344CB8AC3E}">
        <p14:creationId xmlns:p14="http://schemas.microsoft.com/office/powerpoint/2010/main" val="556737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DBFA-5521-5DD9-5502-62A2669F7C3F}"/>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661F73C4-02AF-A9A0-B78F-3E4E62EC97C8}"/>
              </a:ext>
            </a:extLst>
          </p:cNvPr>
          <p:cNvPicPr>
            <a:picLocks noChangeAspect="1"/>
          </p:cNvPicPr>
          <p:nvPr/>
        </p:nvPicPr>
        <p:blipFill>
          <a:blip r:embed="rId2"/>
          <a:stretch>
            <a:fillRect/>
          </a:stretch>
        </p:blipFill>
        <p:spPr>
          <a:xfrm>
            <a:off x="0" y="0"/>
            <a:ext cx="12184783"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F0FF815B-2BDA-852B-52C5-BA6CA9F68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1719" y="198558"/>
            <a:ext cx="658906" cy="1002001"/>
          </a:xfrm>
          <a:prstGeom prst="rect">
            <a:avLst/>
          </a:prstGeom>
        </p:spPr>
      </p:pic>
    </p:spTree>
    <p:extLst>
      <p:ext uri="{BB962C8B-B14F-4D97-AF65-F5344CB8AC3E}">
        <p14:creationId xmlns:p14="http://schemas.microsoft.com/office/powerpoint/2010/main" val="1733685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37CD-9803-E9B4-C025-506778669EA2}"/>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E9D6E705-9B4C-24E8-4638-7392F0CB527C}"/>
              </a:ext>
            </a:extLst>
          </p:cNvPr>
          <p:cNvPicPr>
            <a:picLocks noChangeAspect="1"/>
          </p:cNvPicPr>
          <p:nvPr/>
        </p:nvPicPr>
        <p:blipFill>
          <a:blip r:embed="rId2"/>
          <a:stretch>
            <a:fillRect/>
          </a:stretch>
        </p:blipFill>
        <p:spPr>
          <a:xfrm>
            <a:off x="0" y="0"/>
            <a:ext cx="12203343"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E844C241-4034-250E-21AC-67017CA1A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1" y="5684957"/>
            <a:ext cx="658906" cy="1002001"/>
          </a:xfrm>
          <a:prstGeom prst="rect">
            <a:avLst/>
          </a:prstGeom>
        </p:spPr>
      </p:pic>
    </p:spTree>
    <p:extLst>
      <p:ext uri="{BB962C8B-B14F-4D97-AF65-F5344CB8AC3E}">
        <p14:creationId xmlns:p14="http://schemas.microsoft.com/office/powerpoint/2010/main" val="1721929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9875B-B353-FE09-42CD-52C19D95AE57}"/>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58EC426F-C15B-52A2-03FA-8413F9B983F5}"/>
              </a:ext>
            </a:extLst>
          </p:cNvPr>
          <p:cNvPicPr>
            <a:picLocks noChangeAspect="1"/>
          </p:cNvPicPr>
          <p:nvPr/>
        </p:nvPicPr>
        <p:blipFill>
          <a:blip r:embed="rId2"/>
          <a:stretch>
            <a:fillRect/>
          </a:stretch>
        </p:blipFill>
        <p:spPr>
          <a:xfrm>
            <a:off x="-130629" y="0"/>
            <a:ext cx="12424229" cy="688521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60671FB9-ABE1-6021-7A8D-627063F42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3261" y="706"/>
            <a:ext cx="479277" cy="728838"/>
          </a:xfrm>
          <a:prstGeom prst="rect">
            <a:avLst/>
          </a:prstGeom>
        </p:spPr>
      </p:pic>
    </p:spTree>
    <p:extLst>
      <p:ext uri="{BB962C8B-B14F-4D97-AF65-F5344CB8AC3E}">
        <p14:creationId xmlns:p14="http://schemas.microsoft.com/office/powerpoint/2010/main" val="1672654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EEF08-F49B-C212-95CF-6C44D3B708AF}"/>
              </a:ext>
            </a:extLst>
          </p:cNvPr>
          <p:cNvSpPr>
            <a:spLocks noGrp="1"/>
          </p:cNvSpPr>
          <p:nvPr>
            <p:ph type="title"/>
          </p:nvPr>
        </p:nvSpPr>
        <p:spPr>
          <a:xfrm>
            <a:off x="323453" y="2006262"/>
            <a:ext cx="11545094" cy="2038694"/>
          </a:xfrm>
        </p:spPr>
        <p:txBody>
          <a:bodyPr>
            <a:normAutofit/>
          </a:bodyPr>
          <a:lstStyle/>
          <a:p>
            <a:pPr algn="ctr"/>
            <a:r>
              <a:rPr lang="en-US" sz="4400" dirty="0">
                <a:latin typeface="Raleway ExtraBold" panose="020F0502020204030204" pitchFamily="2" charset="0"/>
              </a:rPr>
              <a:t>Introductory Plenary Session</a:t>
            </a:r>
            <a:endParaRPr lang="en-GB" sz="4400" dirty="0">
              <a:latin typeface="Raleway ExtraBold" panose="020F0502020204030204" pitchFamily="2" charset="0"/>
            </a:endParaRPr>
          </a:p>
        </p:txBody>
      </p:sp>
      <p:sp>
        <p:nvSpPr>
          <p:cNvPr id="2" name="Sous-titre 6">
            <a:extLst>
              <a:ext uri="{FF2B5EF4-FFF2-40B4-BE49-F238E27FC236}">
                <a16:creationId xmlns:a16="http://schemas.microsoft.com/office/drawing/2014/main" id="{DC5F2DC2-3D11-A3CB-88A9-2A414F69F901}"/>
              </a:ext>
            </a:extLst>
          </p:cNvPr>
          <p:cNvSpPr txBox="1">
            <a:spLocks/>
          </p:cNvSpPr>
          <p:nvPr/>
        </p:nvSpPr>
        <p:spPr>
          <a:xfrm>
            <a:off x="1524000" y="404495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Montserrat SemiBold" panose="00000700000000000000" pitchFamily="2" charset="0"/>
              </a:rPr>
              <a:t>09:15-09:30</a:t>
            </a:r>
          </a:p>
          <a:p>
            <a:pPr marL="0" indent="0" algn="ctr">
              <a:buNone/>
            </a:pPr>
            <a:endParaRPr lang="en-US" sz="2400" i="1" dirty="0">
              <a:solidFill>
                <a:srgbClr val="003399"/>
              </a:solidFill>
              <a:latin typeface="Montserrat SemiBold" panose="00000700000000000000" pitchFamily="2" charset="0"/>
            </a:endParaRPr>
          </a:p>
          <a:p>
            <a:endParaRPr lang="en-US" dirty="0">
              <a:solidFill>
                <a:srgbClr val="003399"/>
              </a:solidFill>
            </a:endParaRPr>
          </a:p>
        </p:txBody>
      </p:sp>
    </p:spTree>
    <p:extLst>
      <p:ext uri="{BB962C8B-B14F-4D97-AF65-F5344CB8AC3E}">
        <p14:creationId xmlns:p14="http://schemas.microsoft.com/office/powerpoint/2010/main" val="2733862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6D54-2FBB-5729-F31F-0268496DF3B7}"/>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B32A1F43-4A2B-FA71-9FE0-597B5FFA95D8}"/>
              </a:ext>
            </a:extLst>
          </p:cNvPr>
          <p:cNvPicPr>
            <a:picLocks noChangeAspect="1"/>
          </p:cNvPicPr>
          <p:nvPr/>
        </p:nvPicPr>
        <p:blipFill>
          <a:blip r:embed="rId2"/>
          <a:stretch>
            <a:fillRect/>
          </a:stretch>
        </p:blipFill>
        <p:spPr>
          <a:xfrm>
            <a:off x="-1" y="0"/>
            <a:ext cx="12353365" cy="6862062"/>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2CAE708A-D18A-B8F1-DC9B-2AFB4A27D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1" y="5684957"/>
            <a:ext cx="658906" cy="1002001"/>
          </a:xfrm>
          <a:prstGeom prst="rect">
            <a:avLst/>
          </a:prstGeom>
        </p:spPr>
      </p:pic>
    </p:spTree>
    <p:extLst>
      <p:ext uri="{BB962C8B-B14F-4D97-AF65-F5344CB8AC3E}">
        <p14:creationId xmlns:p14="http://schemas.microsoft.com/office/powerpoint/2010/main" val="1353891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7C61-0189-A0D0-1F2D-663110C17594}"/>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B5009606-C221-5C61-7FBF-609DD684A02B}"/>
              </a:ext>
            </a:extLst>
          </p:cNvPr>
          <p:cNvPicPr>
            <a:picLocks noChangeAspect="1"/>
          </p:cNvPicPr>
          <p:nvPr/>
        </p:nvPicPr>
        <p:blipFill>
          <a:blip r:embed="rId2"/>
          <a:stretch>
            <a:fillRect/>
          </a:stretch>
        </p:blipFill>
        <p:spPr>
          <a:xfrm>
            <a:off x="0" y="0"/>
            <a:ext cx="12317506"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A01F0F46-4D57-AFF0-1B5F-59844A9B0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1" y="5684957"/>
            <a:ext cx="658906" cy="1002001"/>
          </a:xfrm>
          <a:prstGeom prst="rect">
            <a:avLst/>
          </a:prstGeom>
        </p:spPr>
      </p:pic>
    </p:spTree>
    <p:extLst>
      <p:ext uri="{BB962C8B-B14F-4D97-AF65-F5344CB8AC3E}">
        <p14:creationId xmlns:p14="http://schemas.microsoft.com/office/powerpoint/2010/main" val="2538778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FE3A9-6CB5-2317-FBCF-BE00D76C5385}"/>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039175B6-DAD3-DED1-0B5C-DEE93B075C4C}"/>
              </a:ext>
            </a:extLst>
          </p:cNvPr>
          <p:cNvPicPr>
            <a:picLocks noChangeAspect="1"/>
          </p:cNvPicPr>
          <p:nvPr/>
        </p:nvPicPr>
        <p:blipFill>
          <a:blip r:embed="rId2"/>
          <a:stretch>
            <a:fillRect/>
          </a:stretch>
        </p:blipFill>
        <p:spPr>
          <a:xfrm>
            <a:off x="0" y="0"/>
            <a:ext cx="12317505" cy="6871348"/>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3329C400-E4BD-5DD0-DCFA-8E6A47059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1" y="5684957"/>
            <a:ext cx="658906" cy="1002001"/>
          </a:xfrm>
          <a:prstGeom prst="rect">
            <a:avLst/>
          </a:prstGeom>
        </p:spPr>
      </p:pic>
    </p:spTree>
    <p:extLst>
      <p:ext uri="{BB962C8B-B14F-4D97-AF65-F5344CB8AC3E}">
        <p14:creationId xmlns:p14="http://schemas.microsoft.com/office/powerpoint/2010/main" val="215647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1B19A-FDBB-D978-48BD-D0867397F4F9}"/>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3D72C043-F467-C0E4-BEA8-EA110FA98AB6}"/>
              </a:ext>
            </a:extLst>
          </p:cNvPr>
          <p:cNvPicPr>
            <a:picLocks noChangeAspect="1"/>
          </p:cNvPicPr>
          <p:nvPr/>
        </p:nvPicPr>
        <p:blipFill>
          <a:blip r:embed="rId2"/>
          <a:stretch>
            <a:fillRect/>
          </a:stretch>
        </p:blipFill>
        <p:spPr>
          <a:xfrm>
            <a:off x="1" y="0"/>
            <a:ext cx="12353364" cy="6866119"/>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0AEBAAA3-6576-2AD1-B434-487F00520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1" y="5684957"/>
            <a:ext cx="658906" cy="1002001"/>
          </a:xfrm>
          <a:prstGeom prst="rect">
            <a:avLst/>
          </a:prstGeom>
        </p:spPr>
      </p:pic>
    </p:spTree>
    <p:extLst>
      <p:ext uri="{BB962C8B-B14F-4D97-AF65-F5344CB8AC3E}">
        <p14:creationId xmlns:p14="http://schemas.microsoft.com/office/powerpoint/2010/main" val="4189966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F8B68-4238-9EC7-C6E1-6DDADD309CDA}"/>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A85AFC4C-8554-3AB6-585E-9E5F919138C1}"/>
              </a:ext>
            </a:extLst>
          </p:cNvPr>
          <p:cNvPicPr>
            <a:picLocks noChangeAspect="1"/>
          </p:cNvPicPr>
          <p:nvPr/>
        </p:nvPicPr>
        <p:blipFill>
          <a:blip r:embed="rId2"/>
          <a:stretch>
            <a:fillRect/>
          </a:stretch>
        </p:blipFill>
        <p:spPr>
          <a:xfrm>
            <a:off x="-1" y="0"/>
            <a:ext cx="12353365" cy="6862062"/>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0FDF777D-EC16-8DA0-2F5A-39BF43C49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1" y="5684957"/>
            <a:ext cx="658906" cy="1002001"/>
          </a:xfrm>
          <a:prstGeom prst="rect">
            <a:avLst/>
          </a:prstGeom>
        </p:spPr>
      </p:pic>
    </p:spTree>
    <p:extLst>
      <p:ext uri="{BB962C8B-B14F-4D97-AF65-F5344CB8AC3E}">
        <p14:creationId xmlns:p14="http://schemas.microsoft.com/office/powerpoint/2010/main" val="270889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E84B-1452-3F5B-0F03-721089D1484A}"/>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E2785C5E-DA50-3B18-5104-B5971DAF1FC0}"/>
              </a:ext>
            </a:extLst>
          </p:cNvPr>
          <p:cNvPicPr>
            <a:picLocks noChangeAspect="1"/>
          </p:cNvPicPr>
          <p:nvPr/>
        </p:nvPicPr>
        <p:blipFill>
          <a:blip r:embed="rId2"/>
          <a:stretch>
            <a:fillRect/>
          </a:stretch>
        </p:blipFill>
        <p:spPr>
          <a:xfrm>
            <a:off x="-1" y="-1"/>
            <a:ext cx="12335435" cy="6881831"/>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C20BCE4A-EADC-2870-7214-95778FF62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1" y="5684957"/>
            <a:ext cx="658906" cy="1002001"/>
          </a:xfrm>
          <a:prstGeom prst="rect">
            <a:avLst/>
          </a:prstGeom>
        </p:spPr>
      </p:pic>
    </p:spTree>
    <p:extLst>
      <p:ext uri="{BB962C8B-B14F-4D97-AF65-F5344CB8AC3E}">
        <p14:creationId xmlns:p14="http://schemas.microsoft.com/office/powerpoint/2010/main" val="1939682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A7F1-A3A5-4BAB-CD29-4106F84963F1}"/>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AEE7CBA6-AF6A-0B7A-6169-B7876420BF03}"/>
              </a:ext>
            </a:extLst>
          </p:cNvPr>
          <p:cNvPicPr>
            <a:picLocks noChangeAspect="1"/>
          </p:cNvPicPr>
          <p:nvPr/>
        </p:nvPicPr>
        <p:blipFill>
          <a:blip r:embed="rId2"/>
          <a:stretch>
            <a:fillRect/>
          </a:stretch>
        </p:blipFill>
        <p:spPr>
          <a:xfrm>
            <a:off x="0" y="0"/>
            <a:ext cx="12317506" cy="6872531"/>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013BD9C8-18E5-BD34-DBA6-C6515199D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1" y="5684957"/>
            <a:ext cx="658906" cy="1002001"/>
          </a:xfrm>
          <a:prstGeom prst="rect">
            <a:avLst/>
          </a:prstGeom>
        </p:spPr>
      </p:pic>
    </p:spTree>
    <p:extLst>
      <p:ext uri="{BB962C8B-B14F-4D97-AF65-F5344CB8AC3E}">
        <p14:creationId xmlns:p14="http://schemas.microsoft.com/office/powerpoint/2010/main" val="2479720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627F2-4BAA-068A-E792-0FA61631D853}"/>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91C2130C-FDE2-73B3-1EF5-0371AF1734A0}"/>
              </a:ext>
            </a:extLst>
          </p:cNvPr>
          <p:cNvPicPr>
            <a:picLocks noChangeAspect="1"/>
          </p:cNvPicPr>
          <p:nvPr/>
        </p:nvPicPr>
        <p:blipFill>
          <a:blip r:embed="rId2"/>
          <a:stretch>
            <a:fillRect/>
          </a:stretch>
        </p:blipFill>
        <p:spPr>
          <a:xfrm>
            <a:off x="0" y="0"/>
            <a:ext cx="12192000" cy="6859164"/>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80209D0F-48F3-4DEB-D421-3A6F06560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1" y="5684957"/>
            <a:ext cx="658906" cy="1002001"/>
          </a:xfrm>
          <a:prstGeom prst="rect">
            <a:avLst/>
          </a:prstGeom>
        </p:spPr>
      </p:pic>
    </p:spTree>
    <p:extLst>
      <p:ext uri="{BB962C8B-B14F-4D97-AF65-F5344CB8AC3E}">
        <p14:creationId xmlns:p14="http://schemas.microsoft.com/office/powerpoint/2010/main" val="3340755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F132-9352-93CD-7A4C-39AC3389621A}"/>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B346FD1F-5EB4-380C-6C87-7CB899110476}"/>
              </a:ext>
            </a:extLst>
          </p:cNvPr>
          <p:cNvPicPr>
            <a:picLocks noChangeAspect="1"/>
          </p:cNvPicPr>
          <p:nvPr/>
        </p:nvPicPr>
        <p:blipFill>
          <a:blip r:embed="rId2"/>
          <a:stretch>
            <a:fillRect/>
          </a:stretch>
        </p:blipFill>
        <p:spPr>
          <a:xfrm>
            <a:off x="-1" y="0"/>
            <a:ext cx="12191999"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DE18D38B-82AD-9F71-A811-40D92A98A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1" y="5684957"/>
            <a:ext cx="658906" cy="1002001"/>
          </a:xfrm>
          <a:prstGeom prst="rect">
            <a:avLst/>
          </a:prstGeom>
        </p:spPr>
      </p:pic>
    </p:spTree>
    <p:extLst>
      <p:ext uri="{BB962C8B-B14F-4D97-AF65-F5344CB8AC3E}">
        <p14:creationId xmlns:p14="http://schemas.microsoft.com/office/powerpoint/2010/main" val="2955778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3987D-A73D-8FF7-F0C1-2238B1AF8E56}"/>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860828A0-35B5-FC18-FA74-CF0B888BE418}"/>
              </a:ext>
            </a:extLst>
          </p:cNvPr>
          <p:cNvPicPr>
            <a:picLocks noChangeAspect="1"/>
          </p:cNvPicPr>
          <p:nvPr/>
        </p:nvPicPr>
        <p:blipFill>
          <a:blip r:embed="rId2"/>
          <a:stretch>
            <a:fillRect/>
          </a:stretch>
        </p:blipFill>
        <p:spPr>
          <a:xfrm>
            <a:off x="-1" y="0"/>
            <a:ext cx="12208541"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A19345E3-6006-D363-9B27-911224BF9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1" y="5684957"/>
            <a:ext cx="658906" cy="1002001"/>
          </a:xfrm>
          <a:prstGeom prst="rect">
            <a:avLst/>
          </a:prstGeom>
        </p:spPr>
      </p:pic>
    </p:spTree>
    <p:extLst>
      <p:ext uri="{BB962C8B-B14F-4D97-AF65-F5344CB8AC3E}">
        <p14:creationId xmlns:p14="http://schemas.microsoft.com/office/powerpoint/2010/main" val="1317995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F220-5C5A-BF98-3805-FF9916162AC2}"/>
              </a:ext>
            </a:extLst>
          </p:cNvPr>
          <p:cNvSpPr>
            <a:spLocks noGrp="1"/>
          </p:cNvSpPr>
          <p:nvPr>
            <p:ph type="title"/>
          </p:nvPr>
        </p:nvSpPr>
        <p:spPr>
          <a:xfrm>
            <a:off x="755530" y="2487290"/>
            <a:ext cx="10680940" cy="1883419"/>
          </a:xfrm>
        </p:spPr>
        <p:txBody>
          <a:bodyPr>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Montserrat SemiBold" panose="00000700000000000000" pitchFamily="2" charset="0"/>
                <a:ea typeface="+mn-ea"/>
                <a:cs typeface="+mn-cs"/>
              </a:rPr>
              <a:t>Director General Research and Space at Belgian Science Policy Office (BELSPO)</a:t>
            </a:r>
            <a:br>
              <a:rPr kumimoji="0" lang="en-US" sz="2800" b="0" i="0" u="none" strike="noStrike" kern="1200" cap="none" spc="0" normalizeH="0" baseline="0" noProof="0" dirty="0">
                <a:ln>
                  <a:noFill/>
                </a:ln>
                <a:effectLst/>
                <a:uLnTx/>
                <a:uFillTx/>
                <a:latin typeface="Montserrat SemiBold" panose="00000700000000000000" pitchFamily="2" charset="0"/>
                <a:ea typeface="+mn-ea"/>
                <a:cs typeface="+mn-cs"/>
              </a:rPr>
            </a:br>
            <a:br>
              <a:rPr kumimoji="0" lang="en-US" sz="2800" b="0" i="0" u="none" strike="noStrike" kern="1200" cap="none" spc="0" normalizeH="0" baseline="0" noProof="0" dirty="0">
                <a:ln>
                  <a:noFill/>
                </a:ln>
                <a:effectLst/>
                <a:uLnTx/>
                <a:uFillTx/>
                <a:latin typeface="Montserrat SemiBold" panose="00000700000000000000" pitchFamily="2" charset="0"/>
                <a:ea typeface="+mn-ea"/>
                <a:cs typeface="+mn-cs"/>
              </a:rPr>
            </a:br>
            <a:r>
              <a:rPr kumimoji="0" lang="en-US" sz="5200" b="0" i="0" u="none" strike="noStrike" kern="1200" cap="none" spc="0" normalizeH="0" baseline="0" noProof="0" dirty="0">
                <a:ln>
                  <a:noFill/>
                </a:ln>
                <a:effectLst/>
                <a:uLnTx/>
                <a:uFillTx/>
                <a:latin typeface="Montserrat Black" panose="00000A00000000000000" pitchFamily="2" charset="0"/>
                <a:ea typeface="+mn-ea"/>
                <a:cs typeface="+mn-cs"/>
              </a:rPr>
              <a:t>Frank </a:t>
            </a:r>
            <a:r>
              <a:rPr kumimoji="0" lang="en-US" sz="5200" b="0" i="0" u="none" strike="noStrike" kern="1200" cap="none" spc="0" normalizeH="0" baseline="0" noProof="0" dirty="0" err="1">
                <a:ln>
                  <a:noFill/>
                </a:ln>
                <a:effectLst/>
                <a:uLnTx/>
                <a:uFillTx/>
                <a:latin typeface="Montserrat Black" panose="00000A00000000000000" pitchFamily="2" charset="0"/>
                <a:ea typeface="+mn-ea"/>
                <a:cs typeface="+mn-cs"/>
              </a:rPr>
              <a:t>Monteny</a:t>
            </a:r>
            <a:endParaRPr kumimoji="0" lang="en-BE" sz="5200" b="0" i="0" u="none" strike="noStrike" kern="1200" cap="none" spc="0" normalizeH="0" baseline="0" noProof="0" dirty="0">
              <a:ln>
                <a:noFill/>
              </a:ln>
              <a:effectLst/>
              <a:uLnTx/>
              <a:uFillTx/>
              <a:latin typeface="Montserrat Black" panose="00000A00000000000000" pitchFamily="2" charset="0"/>
              <a:ea typeface="+mn-ea"/>
              <a:cs typeface="+mn-cs"/>
            </a:endParaRPr>
          </a:p>
        </p:txBody>
      </p:sp>
    </p:spTree>
    <p:extLst>
      <p:ext uri="{BB962C8B-B14F-4D97-AF65-F5344CB8AC3E}">
        <p14:creationId xmlns:p14="http://schemas.microsoft.com/office/powerpoint/2010/main" val="2660600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F220-5C5A-BF98-3805-FF9916162AC2}"/>
              </a:ext>
            </a:extLst>
          </p:cNvPr>
          <p:cNvSpPr>
            <a:spLocks noGrp="1"/>
          </p:cNvSpPr>
          <p:nvPr>
            <p:ph type="title"/>
          </p:nvPr>
        </p:nvSpPr>
        <p:spPr>
          <a:xfrm>
            <a:off x="269565" y="2061882"/>
            <a:ext cx="11652870" cy="1878522"/>
          </a:xfrm>
        </p:spPr>
        <p:txBody>
          <a:bodyPr>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effectLst/>
                <a:uLnTx/>
                <a:uFillTx/>
                <a:latin typeface="Montserrat SemiBold" panose="00000700000000000000" pitchFamily="2" charset="0"/>
                <a:ea typeface="+mn-ea"/>
                <a:cs typeface="+mn-cs"/>
              </a:rPr>
              <a:t>Professor of Science Communication and Impact Studies, Department of Communication and Psychology, Aalborg University</a:t>
            </a:r>
            <a:br>
              <a:rPr lang="en-US" sz="2800" dirty="0">
                <a:latin typeface="Montserrat SemiBold" panose="00000700000000000000" pitchFamily="2" charset="0"/>
                <a:ea typeface="+mn-ea"/>
                <a:cs typeface="+mn-cs"/>
              </a:rPr>
            </a:br>
            <a:br>
              <a:rPr kumimoji="0" lang="en-US" sz="2800" b="0" i="0" u="none" strike="noStrike" kern="1200" cap="none" spc="0" normalizeH="0" baseline="0" noProof="0" dirty="0">
                <a:ln>
                  <a:noFill/>
                </a:ln>
                <a:effectLst/>
                <a:uLnTx/>
                <a:uFillTx/>
                <a:latin typeface="Montserrat SemiBold" panose="00000700000000000000" pitchFamily="2" charset="0"/>
                <a:ea typeface="+mn-ea"/>
                <a:cs typeface="+mn-cs"/>
              </a:rPr>
            </a:br>
            <a:r>
              <a:rPr kumimoji="0" lang="en-US" sz="5200" b="0" i="0" u="none" strike="noStrike" kern="1200" cap="none" spc="0" normalizeH="0" baseline="0" noProof="0" dirty="0">
                <a:ln>
                  <a:noFill/>
                </a:ln>
                <a:effectLst/>
                <a:uLnTx/>
                <a:uFillTx/>
                <a:latin typeface="Montserrat Black" panose="00000A00000000000000" pitchFamily="2" charset="0"/>
                <a:ea typeface="+mn-ea"/>
                <a:cs typeface="+mn-cs"/>
              </a:rPr>
              <a:t>David Budtz Pedersen</a:t>
            </a:r>
            <a:endParaRPr kumimoji="0" lang="en-BE" sz="5200" b="0" i="0" u="none" strike="noStrike" kern="1200" cap="none" spc="0" normalizeH="0" baseline="0" noProof="0" dirty="0">
              <a:ln>
                <a:noFill/>
              </a:ln>
              <a:effectLst/>
              <a:uLnTx/>
              <a:uFillTx/>
              <a:latin typeface="Montserrat Black" panose="00000A00000000000000" pitchFamily="2" charset="0"/>
              <a:ea typeface="+mn-ea"/>
              <a:cs typeface="+mn-cs"/>
            </a:endParaRPr>
          </a:p>
        </p:txBody>
      </p:sp>
      <p:sp>
        <p:nvSpPr>
          <p:cNvPr id="3" name="Sous-titre 6">
            <a:extLst>
              <a:ext uri="{FF2B5EF4-FFF2-40B4-BE49-F238E27FC236}">
                <a16:creationId xmlns:a16="http://schemas.microsoft.com/office/drawing/2014/main" id="{663E524C-BAE6-98B6-A703-DA884D298F3B}"/>
              </a:ext>
            </a:extLst>
          </p:cNvPr>
          <p:cNvSpPr txBox="1">
            <a:spLocks/>
          </p:cNvSpPr>
          <p:nvPr/>
        </p:nvSpPr>
        <p:spPr>
          <a:xfrm>
            <a:off x="1240766" y="3918408"/>
            <a:ext cx="9710468" cy="2143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dirty="0">
              <a:solidFill>
                <a:srgbClr val="FFFF00"/>
              </a:solidFill>
              <a:latin typeface="Montserrat Light" panose="00000400000000000000" pitchFamily="2" charset="0"/>
            </a:endParaRPr>
          </a:p>
          <a:p>
            <a:pPr marL="0" indent="0" algn="ctr">
              <a:buNone/>
            </a:pPr>
            <a:r>
              <a:rPr lang="en-US" sz="2400" i="1" dirty="0">
                <a:solidFill>
                  <a:srgbClr val="FFFF00"/>
                </a:solidFill>
                <a:latin typeface="Montserrat Light" panose="00000400000000000000" pitchFamily="2" charset="0"/>
              </a:rPr>
              <a:t>The EIPM ecosystem as a whole and the framework for assessing its functioning</a:t>
            </a:r>
            <a:endParaRPr lang="en-US" dirty="0">
              <a:solidFill>
                <a:srgbClr val="003399"/>
              </a:solidFill>
            </a:endParaRPr>
          </a:p>
        </p:txBody>
      </p:sp>
    </p:spTree>
    <p:extLst>
      <p:ext uri="{BB962C8B-B14F-4D97-AF65-F5344CB8AC3E}">
        <p14:creationId xmlns:p14="http://schemas.microsoft.com/office/powerpoint/2010/main" val="1591687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DDAD54F-1D7F-E145-9A3A-5526330B9F25}"/>
              </a:ext>
            </a:extLst>
          </p:cNvPr>
          <p:cNvPicPr>
            <a:picLocks noChangeAspect="1"/>
          </p:cNvPicPr>
          <p:nvPr/>
        </p:nvPicPr>
        <p:blipFill>
          <a:blip r:embed="rId2"/>
          <a:stretch>
            <a:fillRect/>
          </a:stretch>
        </p:blipFill>
        <p:spPr>
          <a:xfrm>
            <a:off x="0" y="0"/>
            <a:ext cx="12192000" cy="6858000"/>
          </a:xfrm>
          <a:prstGeom prst="rect">
            <a:avLst/>
          </a:prstGeom>
        </p:spPr>
      </p:pic>
      <p:pic>
        <p:nvPicPr>
          <p:cNvPr id="6" name="Billede 8">
            <a:extLst>
              <a:ext uri="{FF2B5EF4-FFF2-40B4-BE49-F238E27FC236}">
                <a16:creationId xmlns:a16="http://schemas.microsoft.com/office/drawing/2014/main" id="{4917B526-D6E8-2E4B-B09E-DB9C7A873506}"/>
              </a:ext>
            </a:extLst>
          </p:cNvPr>
          <p:cNvPicPr>
            <a:picLocks noChangeAspect="1"/>
          </p:cNvPicPr>
          <p:nvPr/>
        </p:nvPicPr>
        <p:blipFill>
          <a:blip r:embed="rId3"/>
          <a:stretch>
            <a:fillRect/>
          </a:stretch>
        </p:blipFill>
        <p:spPr>
          <a:xfrm>
            <a:off x="10216231" y="5659821"/>
            <a:ext cx="1751679" cy="968575"/>
          </a:xfrm>
          <a:prstGeom prst="rect">
            <a:avLst/>
          </a:prstGeom>
        </p:spPr>
      </p:pic>
      <p:sp>
        <p:nvSpPr>
          <p:cNvPr id="8" name="Tekstfelt 10">
            <a:extLst>
              <a:ext uri="{FF2B5EF4-FFF2-40B4-BE49-F238E27FC236}">
                <a16:creationId xmlns:a16="http://schemas.microsoft.com/office/drawing/2014/main" id="{9D953F60-FBC5-4F43-A731-740FF9F26C95}"/>
              </a:ext>
            </a:extLst>
          </p:cNvPr>
          <p:cNvSpPr txBox="1"/>
          <p:nvPr/>
        </p:nvSpPr>
        <p:spPr>
          <a:xfrm>
            <a:off x="599025" y="5659821"/>
            <a:ext cx="2261838"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lumMod val="8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lumMod val="85000"/>
                  </a:prstClr>
                </a:solidFill>
                <a:effectLst/>
                <a:uLnTx/>
                <a:uFillTx/>
                <a:latin typeface="Calibri"/>
                <a:ea typeface="+mn-ea"/>
                <a:cs typeface="+mn-cs"/>
              </a:rPr>
              <a:t>6 May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lumMod val="85000"/>
                  </a:prstClr>
                </a:solidFill>
                <a:effectLst/>
                <a:uLnTx/>
                <a:uFillTx/>
                <a:latin typeface="Calibri"/>
                <a:ea typeface="+mn-ea"/>
                <a:cs typeface="+mn-cs"/>
              </a:rPr>
              <a:t>Stronger Together I Brussels </a:t>
            </a:r>
          </a:p>
        </p:txBody>
      </p:sp>
      <p:sp>
        <p:nvSpPr>
          <p:cNvPr id="9" name="TextBox 8">
            <a:extLst>
              <a:ext uri="{FF2B5EF4-FFF2-40B4-BE49-F238E27FC236}">
                <a16:creationId xmlns:a16="http://schemas.microsoft.com/office/drawing/2014/main" id="{4635A427-39C9-9348-B77A-04D812A0182D}"/>
              </a:ext>
            </a:extLst>
          </p:cNvPr>
          <p:cNvSpPr txBox="1"/>
          <p:nvPr/>
        </p:nvSpPr>
        <p:spPr>
          <a:xfrm>
            <a:off x="1300168" y="714636"/>
            <a:ext cx="2857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a:t>
            </a:r>
            <a:r>
              <a:rPr kumimoji="0" lang="en-US" sz="1800" b="0" i="0" u="none" strike="noStrike" kern="1200" cap="none" spc="0" normalizeH="0" baseline="0" noProof="0" dirty="0" err="1">
                <a:ln>
                  <a:noFill/>
                </a:ln>
                <a:solidFill>
                  <a:srgbClr val="5B9BD5">
                    <a:lumMod val="20000"/>
                    <a:lumOff val="80000"/>
                  </a:srgbClr>
                </a:solidFill>
                <a:effectLst/>
                <a:uLnTx/>
                <a:uFillTx/>
                <a:latin typeface="Calibri"/>
                <a:ea typeface="+mn-ea"/>
                <a:cs typeface="+mn-cs"/>
              </a:rPr>
              <a:t>HumanomicsMap</a:t>
            </a:r>
            <a:r>
              <a:rPr kumimoji="0" lang="en-US" sz="18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 </a:t>
            </a:r>
          </a:p>
        </p:txBody>
      </p:sp>
      <p:pic>
        <p:nvPicPr>
          <p:cNvPr id="13" name="Picture 12">
            <a:extLst>
              <a:ext uri="{FF2B5EF4-FFF2-40B4-BE49-F238E27FC236}">
                <a16:creationId xmlns:a16="http://schemas.microsoft.com/office/drawing/2014/main" id="{96C1163C-E6A1-714E-AF59-81B7697860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149" y="621857"/>
            <a:ext cx="554889" cy="554889"/>
          </a:xfrm>
          <a:prstGeom prst="rect">
            <a:avLst/>
          </a:prstGeom>
        </p:spPr>
      </p:pic>
      <p:sp>
        <p:nvSpPr>
          <p:cNvPr id="14" name="TextBox 13">
            <a:extLst>
              <a:ext uri="{FF2B5EF4-FFF2-40B4-BE49-F238E27FC236}">
                <a16:creationId xmlns:a16="http://schemas.microsoft.com/office/drawing/2014/main" id="{0F1F0BC4-D27E-394F-91E8-94DA0FABF3B7}"/>
              </a:ext>
            </a:extLst>
          </p:cNvPr>
          <p:cNvSpPr txBox="1"/>
          <p:nvPr/>
        </p:nvSpPr>
        <p:spPr>
          <a:xfrm>
            <a:off x="616686" y="2273094"/>
            <a:ext cx="1074357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prstClr val="white"/>
                </a:solidFill>
                <a:effectLst/>
                <a:uLnTx/>
                <a:uFillTx/>
                <a:latin typeface="Lucida Sans" charset="0"/>
                <a:ea typeface="Lucida Sans" charset="0"/>
                <a:cs typeface="Lucida Sans" charset="0"/>
              </a:rPr>
              <a:t>Mapping and Strengthening </a:t>
            </a:r>
            <a:br>
              <a:rPr kumimoji="0" lang="en-GB" sz="4200" b="1" i="0" u="none" strike="noStrike" kern="1200" cap="none" spc="0" normalizeH="0" baseline="0" noProof="0" dirty="0">
                <a:ln>
                  <a:noFill/>
                </a:ln>
                <a:solidFill>
                  <a:prstClr val="white"/>
                </a:solidFill>
                <a:effectLst/>
                <a:uLnTx/>
                <a:uFillTx/>
                <a:latin typeface="Lucida Sans" charset="0"/>
                <a:ea typeface="Lucida Sans" charset="0"/>
                <a:cs typeface="Lucida Sans" charset="0"/>
              </a:rPr>
            </a:br>
            <a:r>
              <a:rPr kumimoji="0" lang="en-GB" sz="4200" b="1" i="0" u="none" strike="noStrike" kern="1200" cap="none" spc="0" normalizeH="0" baseline="0" noProof="0" dirty="0">
                <a:ln>
                  <a:noFill/>
                </a:ln>
                <a:solidFill>
                  <a:prstClr val="white"/>
                </a:solidFill>
                <a:effectLst/>
                <a:uLnTx/>
                <a:uFillTx/>
                <a:latin typeface="Lucida Sans" charset="0"/>
                <a:ea typeface="Lucida Sans" charset="0"/>
                <a:cs typeface="Lucida Sans" charset="0"/>
              </a:rPr>
              <a:t>Science for Policy Ecosystems</a:t>
            </a:r>
          </a:p>
        </p:txBody>
      </p:sp>
      <p:sp>
        <p:nvSpPr>
          <p:cNvPr id="15" name="Rektangel 6">
            <a:extLst>
              <a:ext uri="{FF2B5EF4-FFF2-40B4-BE49-F238E27FC236}">
                <a16:creationId xmlns:a16="http://schemas.microsoft.com/office/drawing/2014/main" id="{4860B5F3-4805-4B47-9890-0A14C9C5D3B0}"/>
              </a:ext>
            </a:extLst>
          </p:cNvPr>
          <p:cNvSpPr/>
          <p:nvPr/>
        </p:nvSpPr>
        <p:spPr>
          <a:xfrm>
            <a:off x="3011821" y="4287033"/>
            <a:ext cx="6775121" cy="2892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lumMod val="95000"/>
                  </a:prstClr>
                </a:solidFill>
                <a:effectLst/>
                <a:uLnTx/>
                <a:uFillTx/>
                <a:latin typeface="Calibri"/>
                <a:ea typeface="+mn-ea"/>
                <a:cs typeface="Gill Sans Light"/>
              </a:rPr>
              <a:t>David Budtz Pedersen PhD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lumMod val="95000"/>
                  </a:prstClr>
                </a:solidFill>
                <a:effectLst/>
                <a:uLnTx/>
                <a:uFillTx/>
                <a:latin typeface="Calibri"/>
                <a:ea typeface="+mn-ea"/>
                <a:cs typeface="Gill Sans Light"/>
              </a:rPr>
              <a:t>Professor of Science Communication</a:t>
            </a:r>
            <a:br>
              <a:rPr kumimoji="0" lang="en-GB" sz="2000" b="0" i="0" u="none" strike="noStrike" kern="1200" cap="none" spc="0" normalizeH="0" baseline="0" noProof="0" dirty="0">
                <a:ln>
                  <a:noFill/>
                </a:ln>
                <a:solidFill>
                  <a:prstClr val="white">
                    <a:lumMod val="95000"/>
                  </a:prstClr>
                </a:solidFill>
                <a:effectLst/>
                <a:uLnTx/>
                <a:uFillTx/>
                <a:latin typeface="Calibri"/>
                <a:ea typeface="+mn-ea"/>
                <a:cs typeface="Gill Sans Light"/>
              </a:rPr>
            </a:br>
            <a:r>
              <a:rPr kumimoji="0" lang="en-GB" sz="2000" b="0" i="0" u="none" strike="noStrike" kern="1200" cap="none" spc="0" normalizeH="0" baseline="0" noProof="0" dirty="0">
                <a:ln>
                  <a:noFill/>
                </a:ln>
                <a:solidFill>
                  <a:prstClr val="white">
                    <a:lumMod val="95000"/>
                  </a:prstClr>
                </a:solidFill>
                <a:effectLst/>
                <a:uLnTx/>
                <a:uFillTx/>
                <a:latin typeface="Calibri"/>
                <a:ea typeface="+mn-ea"/>
                <a:cs typeface="Gill Sans Light"/>
              </a:rPr>
              <a:t>Aalborg University Copenhagen</a:t>
            </a:r>
          </a:p>
        </p:txBody>
      </p:sp>
      <p:pic>
        <p:nvPicPr>
          <p:cNvPr id="3" name="Picture 2" descr="A white text on a black background&#10;&#10;Description automatically generated">
            <a:extLst>
              <a:ext uri="{FF2B5EF4-FFF2-40B4-BE49-F238E27FC236}">
                <a16:creationId xmlns:a16="http://schemas.microsoft.com/office/drawing/2014/main" id="{DBF4BEA8-999E-C073-4046-0503223C6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1258" y="153498"/>
            <a:ext cx="737997" cy="1122275"/>
          </a:xfrm>
          <a:prstGeom prst="rect">
            <a:avLst/>
          </a:prstGeom>
        </p:spPr>
      </p:pic>
    </p:spTree>
    <p:extLst>
      <p:ext uri="{BB962C8B-B14F-4D97-AF65-F5344CB8AC3E}">
        <p14:creationId xmlns:p14="http://schemas.microsoft.com/office/powerpoint/2010/main" val="1194312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81" name="Rectangle 308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el 1">
            <a:extLst>
              <a:ext uri="{FF2B5EF4-FFF2-40B4-BE49-F238E27FC236}">
                <a16:creationId xmlns:a16="http://schemas.microsoft.com/office/drawing/2014/main" id="{38CC366D-2F43-DA40-B1A5-E2810536314E}"/>
              </a:ext>
            </a:extLst>
          </p:cNvPr>
          <p:cNvSpPr txBox="1">
            <a:spLocks/>
          </p:cNvSpPr>
          <p:nvPr/>
        </p:nvSpPr>
        <p:spPr>
          <a:xfrm>
            <a:off x="2653073" y="909115"/>
            <a:ext cx="8362217" cy="50629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859536" rtl="0" eaLnBrk="1" fontAlgn="auto" latinLnBrk="0" hangingPunct="1">
              <a:lnSpc>
                <a:spcPct val="90000"/>
              </a:lnSpc>
              <a:spcBef>
                <a:spcPct val="0"/>
              </a:spcBef>
              <a:spcAft>
                <a:spcPts val="600"/>
              </a:spcAft>
              <a:buClrTx/>
              <a:buSzTx/>
              <a:buFontTx/>
              <a:buNone/>
              <a:tabLst/>
              <a:defRPr/>
            </a:pPr>
            <a:r>
              <a:rPr kumimoji="0" lang="en-GB" sz="3760"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rPr>
              <a:t>David Budtz Pedersen </a:t>
            </a:r>
          </a:p>
          <a:p>
            <a:pPr marL="0" marR="0" lvl="0" indent="0" algn="r" defTabSz="859536" rtl="0" eaLnBrk="1" fontAlgn="auto" latinLnBrk="0" hangingPunct="1">
              <a:lnSpc>
                <a:spcPct val="90000"/>
              </a:lnSpc>
              <a:spcBef>
                <a:spcPct val="0"/>
              </a:spcBef>
              <a:spcAft>
                <a:spcPts val="600"/>
              </a:spcAft>
              <a:buClrTx/>
              <a:buSzTx/>
              <a:buFontTx/>
              <a:buNone/>
              <a:tabLst/>
              <a:defRPr/>
            </a:pPr>
            <a:r>
              <a:rPr kumimoji="0" lang="en-GB" sz="3760"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rPr>
              <a:t>Professor of Science Communication</a:t>
            </a:r>
          </a:p>
          <a:p>
            <a:pPr marL="0" marR="0" lvl="0" indent="0" algn="r" defTabSz="859536" rtl="0" eaLnBrk="1" fontAlgn="auto" latinLnBrk="0" hangingPunct="1">
              <a:lnSpc>
                <a:spcPct val="90000"/>
              </a:lnSpc>
              <a:spcBef>
                <a:spcPct val="0"/>
              </a:spcBef>
              <a:spcAft>
                <a:spcPts val="600"/>
              </a:spcAft>
              <a:buClrTx/>
              <a:buSzTx/>
              <a:buFontTx/>
              <a:buNone/>
              <a:tabLst/>
              <a:defRPr/>
            </a:pPr>
            <a:r>
              <a:rPr kumimoji="0" lang="en-GB" sz="3760"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rPr>
              <a:t>Aalborg University</a:t>
            </a:r>
          </a:p>
          <a:p>
            <a:pPr marL="0" marR="0" lvl="0" indent="0" algn="r" defTabSz="859536" rtl="0" eaLnBrk="1" fontAlgn="auto" latinLnBrk="0" hangingPunct="1">
              <a:lnSpc>
                <a:spcPct val="90000"/>
              </a:lnSpc>
              <a:spcBef>
                <a:spcPct val="0"/>
              </a:spcBef>
              <a:spcAft>
                <a:spcPts val="600"/>
              </a:spcAft>
              <a:buClrTx/>
              <a:buSzTx/>
              <a:buFontTx/>
              <a:buNone/>
              <a:tabLst/>
              <a:defRPr/>
            </a:pPr>
            <a:endParaRPr kumimoji="0" lang="en-GB" sz="3760"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endParaRPr>
          </a:p>
          <a:p>
            <a:pPr marL="0" marR="0" lvl="0" indent="0" algn="r" defTabSz="859536" rtl="0" eaLnBrk="1" fontAlgn="auto" latinLnBrk="0" hangingPunct="1">
              <a:lnSpc>
                <a:spcPct val="100000"/>
              </a:lnSpc>
              <a:spcBef>
                <a:spcPct val="0"/>
              </a:spcBef>
              <a:spcAft>
                <a:spcPts val="600"/>
              </a:spcAft>
              <a:buClrTx/>
              <a:buSzTx/>
              <a:buFontTx/>
              <a:buNone/>
              <a:tabLst/>
              <a:defRPr/>
            </a:pPr>
            <a:r>
              <a:rPr kumimoji="0" lang="en-GB" sz="2444"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rPr>
              <a:t>Head of </a:t>
            </a:r>
            <a:r>
              <a:rPr kumimoji="0" lang="en-GB" sz="2444" b="0" i="0" u="none" strike="noStrike" kern="1200" cap="none" spc="0" normalizeH="0" baseline="0" noProof="0" dirty="0" err="1">
                <a:ln>
                  <a:noFill/>
                </a:ln>
                <a:solidFill>
                  <a:prstClr val="black"/>
                </a:solidFill>
                <a:effectLst/>
                <a:uLnTx/>
                <a:uFillTx/>
                <a:latin typeface="Calibri Light"/>
                <a:ea typeface="+mj-ea"/>
                <a:cs typeface="Gill Sans Light" panose="020B0302020104020203" pitchFamily="34" charset="-79"/>
              </a:rPr>
              <a:t>Humanomics</a:t>
            </a:r>
            <a:r>
              <a:rPr kumimoji="0" lang="en-GB" sz="2444"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rPr>
              <a:t> Research Centre</a:t>
            </a:r>
            <a:endParaRPr kumimoji="0" lang="en-GB" sz="2820"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endParaRPr>
          </a:p>
          <a:p>
            <a:pPr marL="0" marR="0" lvl="0" indent="0" algn="r" defTabSz="859536" rtl="0" eaLnBrk="1" fontAlgn="auto" latinLnBrk="0" hangingPunct="1">
              <a:lnSpc>
                <a:spcPct val="90000"/>
              </a:lnSpc>
              <a:spcBef>
                <a:spcPct val="0"/>
              </a:spcBef>
              <a:spcAft>
                <a:spcPts val="600"/>
              </a:spcAft>
              <a:buClrTx/>
              <a:buSzTx/>
              <a:buFontTx/>
              <a:buNone/>
              <a:tabLst/>
              <a:defRPr/>
            </a:pPr>
            <a:endParaRPr kumimoji="0" lang="en-GB" sz="2820"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endParaRPr>
          </a:p>
          <a:p>
            <a:pPr marL="0" marR="0" lvl="0" indent="0" algn="r" defTabSz="859536" rtl="0" eaLnBrk="1" fontAlgn="auto" latinLnBrk="0" hangingPunct="1">
              <a:lnSpc>
                <a:spcPct val="100000"/>
              </a:lnSpc>
              <a:spcBef>
                <a:spcPct val="0"/>
              </a:spcBef>
              <a:spcAft>
                <a:spcPts val="600"/>
              </a:spcAft>
              <a:buClrTx/>
              <a:buSzTx/>
              <a:buFontTx/>
              <a:buNone/>
              <a:tabLst/>
              <a:defRPr/>
            </a:pPr>
            <a:r>
              <a:rPr kumimoji="0" lang="en-GB" sz="2068"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rPr>
              <a:t>Science Policy Adviser, Danish Government</a:t>
            </a:r>
          </a:p>
          <a:p>
            <a:pPr marL="0" marR="0" lvl="0" indent="0" algn="r" defTabSz="859536" rtl="0" eaLnBrk="1" fontAlgn="auto" latinLnBrk="0" hangingPunct="1">
              <a:lnSpc>
                <a:spcPct val="100000"/>
              </a:lnSpc>
              <a:spcBef>
                <a:spcPct val="0"/>
              </a:spcBef>
              <a:spcAft>
                <a:spcPts val="600"/>
              </a:spcAft>
              <a:buClrTx/>
              <a:buSzTx/>
              <a:buFontTx/>
              <a:buNone/>
              <a:tabLst/>
              <a:defRPr/>
            </a:pPr>
            <a:r>
              <a:rPr kumimoji="0" lang="en-GB" sz="2068"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rPr>
              <a:t>Member of International Network for Government Science Advice</a:t>
            </a:r>
          </a:p>
          <a:p>
            <a:pPr marL="0" marR="0" lvl="0" indent="0" algn="r" defTabSz="859536" rtl="0" eaLnBrk="1" fontAlgn="auto" latinLnBrk="0" hangingPunct="1">
              <a:lnSpc>
                <a:spcPct val="100000"/>
              </a:lnSpc>
              <a:spcBef>
                <a:spcPct val="0"/>
              </a:spcBef>
              <a:spcAft>
                <a:spcPts val="600"/>
              </a:spcAft>
              <a:buClrTx/>
              <a:buSzTx/>
              <a:buFontTx/>
              <a:buNone/>
              <a:tabLst/>
              <a:defRPr/>
            </a:pPr>
            <a:r>
              <a:rPr kumimoji="0" lang="en-GB" sz="2068"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rPr>
              <a:t>Member of the Norwegian Research Council for Breakthrough Science</a:t>
            </a:r>
          </a:p>
          <a:p>
            <a:pPr marL="0" marR="0" lvl="0" indent="0" algn="r" defTabSz="859536" rtl="0" eaLnBrk="1" fontAlgn="auto" latinLnBrk="0" hangingPunct="1">
              <a:lnSpc>
                <a:spcPct val="100000"/>
              </a:lnSpc>
              <a:spcBef>
                <a:spcPct val="0"/>
              </a:spcBef>
              <a:spcAft>
                <a:spcPts val="600"/>
              </a:spcAft>
              <a:buClrTx/>
              <a:buSzTx/>
              <a:buFontTx/>
              <a:buNone/>
              <a:tabLst/>
              <a:defRPr/>
            </a:pPr>
            <a:endParaRPr kumimoji="0" lang="en-GB" sz="2068"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endParaRPr>
          </a:p>
          <a:p>
            <a:pPr marL="0" marR="0" lvl="0" indent="0" algn="r" defTabSz="859536" rtl="0" eaLnBrk="1" fontAlgn="auto" latinLnBrk="0" hangingPunct="1">
              <a:lnSpc>
                <a:spcPct val="100000"/>
              </a:lnSpc>
              <a:spcBef>
                <a:spcPct val="0"/>
              </a:spcBef>
              <a:spcAft>
                <a:spcPts val="600"/>
              </a:spcAft>
              <a:buClrTx/>
              <a:buSzTx/>
              <a:buFontTx/>
              <a:buNone/>
              <a:tabLst/>
              <a:defRPr/>
            </a:pPr>
            <a:endParaRPr kumimoji="0" lang="en-GB" sz="2068"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endParaRPr>
          </a:p>
          <a:p>
            <a:pPr marL="0" marR="0" lvl="0" indent="0" algn="r" defTabSz="859536" rtl="0" eaLnBrk="1" fontAlgn="auto" latinLnBrk="0" hangingPunct="1">
              <a:lnSpc>
                <a:spcPct val="90000"/>
              </a:lnSpc>
              <a:spcBef>
                <a:spcPct val="0"/>
              </a:spcBef>
              <a:spcAft>
                <a:spcPts val="600"/>
              </a:spcAft>
              <a:buClrTx/>
              <a:buSzTx/>
              <a:buFontTx/>
              <a:buNone/>
              <a:tabLst/>
              <a:defRPr/>
            </a:pPr>
            <a:endParaRPr kumimoji="0" lang="en-GB" sz="2444"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endParaRPr>
          </a:p>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Calibri Light"/>
              <a:ea typeface="+mj-ea"/>
              <a:cs typeface="Gill Sans Light" panose="020B0302020104020203" pitchFamily="34" charset="-79"/>
            </a:endParaRPr>
          </a:p>
        </p:txBody>
      </p:sp>
      <p:pic>
        <p:nvPicPr>
          <p:cNvPr id="7" name="Billede 6">
            <a:extLst>
              <a:ext uri="{FF2B5EF4-FFF2-40B4-BE49-F238E27FC236}">
                <a16:creationId xmlns:a16="http://schemas.microsoft.com/office/drawing/2014/main" id="{38824F71-75D3-9D4B-9AAB-EE4A6C9F0B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1667" y="2788911"/>
            <a:ext cx="1066906" cy="739721"/>
          </a:xfrm>
          <a:prstGeom prst="rect">
            <a:avLst/>
          </a:prstGeom>
        </p:spPr>
      </p:pic>
      <p:pic>
        <p:nvPicPr>
          <p:cNvPr id="9" name="Billede 14">
            <a:extLst>
              <a:ext uri="{FF2B5EF4-FFF2-40B4-BE49-F238E27FC236}">
                <a16:creationId xmlns:a16="http://schemas.microsoft.com/office/drawing/2014/main" id="{8051A3CC-62AE-8642-8BF9-9AC8B1CD95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2203" y="3827564"/>
            <a:ext cx="2024884" cy="755883"/>
          </a:xfrm>
          <a:prstGeom prst="rect">
            <a:avLst/>
          </a:prstGeom>
        </p:spPr>
      </p:pic>
      <p:pic>
        <p:nvPicPr>
          <p:cNvPr id="2" name="Billede 1">
            <a:extLst>
              <a:ext uri="{FF2B5EF4-FFF2-40B4-BE49-F238E27FC236}">
                <a16:creationId xmlns:a16="http://schemas.microsoft.com/office/drawing/2014/main" id="{0D2AB2DF-DEB5-DA47-A555-5E9E700336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628" y="4802549"/>
            <a:ext cx="1665503" cy="868543"/>
          </a:xfrm>
          <a:prstGeom prst="rect">
            <a:avLst/>
          </a:prstGeom>
        </p:spPr>
      </p:pic>
      <p:pic>
        <p:nvPicPr>
          <p:cNvPr id="3074" name="Picture 2" descr="Sådan bruger vi logo og standardtekster | THE VELUX FOUNDATIONS">
            <a:extLst>
              <a:ext uri="{FF2B5EF4-FFF2-40B4-BE49-F238E27FC236}">
                <a16:creationId xmlns:a16="http://schemas.microsoft.com/office/drawing/2014/main" id="{7BCDB7BA-9D58-524B-9113-5B63EF59F7E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3467" y="1130460"/>
            <a:ext cx="2383734" cy="3187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alborg University (AAU), Denmark | Study.eu">
            <a:extLst>
              <a:ext uri="{FF2B5EF4-FFF2-40B4-BE49-F238E27FC236}">
                <a16:creationId xmlns:a16="http://schemas.microsoft.com/office/drawing/2014/main" id="{1C66D649-082D-EE49-87AA-1276C14CCA1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308054" y="5404372"/>
            <a:ext cx="1131318" cy="6190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earch Council of Norway - Wikipedia">
            <a:extLst>
              <a:ext uri="{FF2B5EF4-FFF2-40B4-BE49-F238E27FC236}">
                <a16:creationId xmlns:a16="http://schemas.microsoft.com/office/drawing/2014/main" id="{9166246A-1CE7-2D13-A1DC-60C27B2392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628" y="1771188"/>
            <a:ext cx="2024884" cy="6818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a black square&#10;&#10;Description automatically generated with medium confidence">
            <a:extLst>
              <a:ext uri="{FF2B5EF4-FFF2-40B4-BE49-F238E27FC236}">
                <a16:creationId xmlns:a16="http://schemas.microsoft.com/office/drawing/2014/main" id="{2FE2A703-6263-768C-7132-F8B39F9794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559" y="142247"/>
            <a:ext cx="605069" cy="920131"/>
          </a:xfrm>
          <a:prstGeom prst="rect">
            <a:avLst/>
          </a:prstGeom>
        </p:spPr>
      </p:pic>
    </p:spTree>
    <p:extLst>
      <p:ext uri="{BB962C8B-B14F-4D97-AF65-F5344CB8AC3E}">
        <p14:creationId xmlns:p14="http://schemas.microsoft.com/office/powerpoint/2010/main" val="258630407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76C01-F252-654B-B4DB-89A8DF3804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062605" cy="3698424"/>
          </a:xfrm>
          <a:prstGeom prst="rect">
            <a:avLst/>
          </a:prstGeom>
        </p:spPr>
      </p:pic>
      <p:pic>
        <p:nvPicPr>
          <p:cNvPr id="5" name="Picture 4">
            <a:extLst>
              <a:ext uri="{FF2B5EF4-FFF2-40B4-BE49-F238E27FC236}">
                <a16:creationId xmlns:a16="http://schemas.microsoft.com/office/drawing/2014/main" id="{0DBB7F3A-3CFB-2548-84D9-EE5E83F60B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872" y="3137231"/>
            <a:ext cx="9144000" cy="3523821"/>
          </a:xfrm>
          <a:prstGeom prst="rect">
            <a:avLst/>
          </a:prstGeom>
        </p:spPr>
      </p:pic>
      <p:pic>
        <p:nvPicPr>
          <p:cNvPr id="6" name="Picture 5">
            <a:extLst>
              <a:ext uri="{FF2B5EF4-FFF2-40B4-BE49-F238E27FC236}">
                <a16:creationId xmlns:a16="http://schemas.microsoft.com/office/drawing/2014/main" id="{4C15A89B-DE0A-A14D-91E3-547C9BF1DA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8253" y="1"/>
            <a:ext cx="5073748" cy="3956741"/>
          </a:xfrm>
          <a:prstGeom prst="rect">
            <a:avLst/>
          </a:prstGeom>
        </p:spPr>
      </p:pic>
      <p:pic>
        <p:nvPicPr>
          <p:cNvPr id="2" name="Picture 1">
            <a:extLst>
              <a:ext uri="{FF2B5EF4-FFF2-40B4-BE49-F238E27FC236}">
                <a16:creationId xmlns:a16="http://schemas.microsoft.com/office/drawing/2014/main" id="{FC28B777-7684-D640-9D09-192E36D0C570}"/>
              </a:ext>
            </a:extLst>
          </p:cNvPr>
          <p:cNvPicPr>
            <a:picLocks noChangeAspect="1"/>
          </p:cNvPicPr>
          <p:nvPr/>
        </p:nvPicPr>
        <p:blipFill>
          <a:blip r:embed="rId5"/>
          <a:stretch>
            <a:fillRect/>
          </a:stretch>
        </p:blipFill>
        <p:spPr>
          <a:xfrm>
            <a:off x="10088739" y="3456122"/>
            <a:ext cx="1886777" cy="2681208"/>
          </a:xfrm>
          <a:prstGeom prst="rect">
            <a:avLst/>
          </a:prstGeom>
          <a:ln>
            <a:solidFill>
              <a:schemeClr val="bg2">
                <a:lumMod val="75000"/>
              </a:schemeClr>
            </a:solidFill>
          </a:ln>
        </p:spPr>
      </p:pic>
      <p:pic>
        <p:nvPicPr>
          <p:cNvPr id="1026" name="Picture 2" descr="Få The Politics of Evidence af Justin Parkhurst som Hardback bog på engelsk  - 9781138939400">
            <a:extLst>
              <a:ext uri="{FF2B5EF4-FFF2-40B4-BE49-F238E27FC236}">
                <a16:creationId xmlns:a16="http://schemas.microsoft.com/office/drawing/2014/main" id="{C400F102-5F04-094B-9F3B-AB1466BD530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52520" y="669469"/>
            <a:ext cx="1720893" cy="2587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a black square&#10;&#10;Description automatically generated with medium confidence">
            <a:extLst>
              <a:ext uri="{FF2B5EF4-FFF2-40B4-BE49-F238E27FC236}">
                <a16:creationId xmlns:a16="http://schemas.microsoft.com/office/drawing/2014/main" id="{8A110383-C51A-B1A0-9F51-5602E1B65D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230140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NGSA2024 - Fonds de recherche du Québec - FRQ">
            <a:extLst>
              <a:ext uri="{FF2B5EF4-FFF2-40B4-BE49-F238E27FC236}">
                <a16:creationId xmlns:a16="http://schemas.microsoft.com/office/drawing/2014/main" id="{38F2AFDA-59F7-FB17-D897-1FBC4A7C2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0"/>
            <a:ext cx="1143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a black square&#10;&#10;Description automatically generated with medium confidence">
            <a:extLst>
              <a:ext uri="{FF2B5EF4-FFF2-40B4-BE49-F238E27FC236}">
                <a16:creationId xmlns:a16="http://schemas.microsoft.com/office/drawing/2014/main" id="{8790030A-52CD-5E1D-B113-9B08670E6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4232679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3CA189F-5500-C492-4D28-DCE9C53E2C7C}"/>
              </a:ext>
            </a:extLst>
          </p:cNvPr>
          <p:cNvSpPr>
            <a:spLocks noGrp="1"/>
          </p:cNvSpPr>
          <p:nvPr>
            <p:ph type="title"/>
          </p:nvPr>
        </p:nvSpPr>
        <p:spPr>
          <a:xfrm>
            <a:off x="970722" y="498902"/>
            <a:ext cx="10515600" cy="782357"/>
          </a:xfrm>
        </p:spPr>
        <p:txBody>
          <a:bodyPr/>
          <a:lstStyle/>
          <a:p>
            <a:r>
              <a:rPr lang="en-GB" b="1"/>
              <a:t>Changing landscape of science advice </a:t>
            </a:r>
            <a:endParaRPr lang="en-GB" b="1" dirty="0"/>
          </a:p>
        </p:txBody>
      </p:sp>
      <p:pic>
        <p:nvPicPr>
          <p:cNvPr id="2050" name="Picture 2" descr="Ecosystem Vector Art &amp; Graphics | freevector.com">
            <a:extLst>
              <a:ext uri="{FF2B5EF4-FFF2-40B4-BE49-F238E27FC236}">
                <a16:creationId xmlns:a16="http://schemas.microsoft.com/office/drawing/2014/main" id="{74208155-9B0D-FA0E-8165-10FF5EC9D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4024" y="1697666"/>
            <a:ext cx="4127500" cy="3556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A44F3B22-79EA-C819-8F24-1FEBB4F2B234}"/>
              </a:ext>
            </a:extLst>
          </p:cNvPr>
          <p:cNvSpPr txBox="1">
            <a:spLocks/>
          </p:cNvSpPr>
          <p:nvPr/>
        </p:nvSpPr>
        <p:spPr>
          <a:xfrm>
            <a:off x="692999" y="1777956"/>
            <a:ext cx="7437760" cy="4292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Light"/>
                <a:ea typeface="+mn-ea"/>
                <a:cs typeface="Gill Sans Light"/>
              </a:rPr>
              <a:t>Single-mechanism advisory systems are not well-suited for addressing complex cross-cutting policy issues.</a:t>
            </a:r>
          </a:p>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Light"/>
                <a:ea typeface="+mn-ea"/>
                <a:cs typeface="Gill Sans Light"/>
              </a:rPr>
              <a:t>Pandemics, artificial intelligence, climate change, security do not belong within single agencies, roles, or functions.</a:t>
            </a:r>
          </a:p>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Light"/>
                <a:ea typeface="+mn-ea"/>
                <a:cs typeface="Gill Sans Light"/>
              </a:rPr>
              <a:t>Traditional science advice systems often are atomized </a:t>
            </a:r>
            <a:br>
              <a:rPr kumimoji="0" lang="en-GB" sz="2400" b="0" i="0" u="none" strike="noStrike" kern="1200" cap="none" spc="0" normalizeH="0" baseline="0" noProof="0" dirty="0">
                <a:ln>
                  <a:noFill/>
                </a:ln>
                <a:solidFill>
                  <a:prstClr val="black"/>
                </a:solidFill>
                <a:effectLst/>
                <a:uLnTx/>
                <a:uFillTx/>
                <a:latin typeface="Calibri Light"/>
                <a:ea typeface="+mn-ea"/>
                <a:cs typeface="Gill Sans Light"/>
              </a:rPr>
            </a:br>
            <a:r>
              <a:rPr kumimoji="0" lang="en-GB" sz="2400" b="0" i="0" u="none" strike="noStrike" kern="1200" cap="none" spc="0" normalizeH="0" baseline="0" noProof="0" dirty="0">
                <a:ln>
                  <a:noFill/>
                </a:ln>
                <a:solidFill>
                  <a:prstClr val="black"/>
                </a:solidFill>
                <a:effectLst/>
                <a:uLnTx/>
                <a:uFillTx/>
                <a:latin typeface="Calibri Light"/>
                <a:ea typeface="+mn-ea"/>
                <a:cs typeface="Gill Sans Light"/>
              </a:rPr>
              <a:t>by silos, disciplines, policy domains (lack of integration)</a:t>
            </a:r>
          </a:p>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Light"/>
                <a:ea typeface="+mn-ea"/>
                <a:cs typeface="Gill Sans Light"/>
              </a:rPr>
              <a:t>Addressing complex policy crises is a matter of concerted and coordinated action across advisory bodies.</a:t>
            </a:r>
          </a:p>
        </p:txBody>
      </p:sp>
      <p:pic>
        <p:nvPicPr>
          <p:cNvPr id="2" name="Picture 2" descr="Aalborg University (AAU), Denmark | Study.eu">
            <a:extLst>
              <a:ext uri="{FF2B5EF4-FFF2-40B4-BE49-F238E27FC236}">
                <a16:creationId xmlns:a16="http://schemas.microsoft.com/office/drawing/2014/main" id="{EB253A95-5F8B-FCF6-9D4C-AE358AFFD0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62573" y="5742568"/>
            <a:ext cx="1323750" cy="7244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a black square&#10;&#10;Description automatically generated with medium confidence">
            <a:extLst>
              <a:ext uri="{FF2B5EF4-FFF2-40B4-BE49-F238E27FC236}">
                <a16:creationId xmlns:a16="http://schemas.microsoft.com/office/drawing/2014/main" id="{EEE37598-A779-7FCC-67D8-CA25368C6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1513647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008680" y="310992"/>
            <a:ext cx="10156297" cy="1190622"/>
          </a:xfrm>
        </p:spPr>
        <p:txBody>
          <a:bodyPr/>
          <a:lstStyle/>
          <a:p>
            <a:r>
              <a:rPr lang="en-GB" sz="4800" b="1" dirty="0"/>
              <a:t>Institutional capacity-building: </a:t>
            </a:r>
            <a:r>
              <a:rPr lang="en-GB" sz="4800" dirty="0"/>
              <a:t>science-for-policy ecosystems</a:t>
            </a:r>
          </a:p>
        </p:txBody>
      </p:sp>
      <p:sp>
        <p:nvSpPr>
          <p:cNvPr id="5" name="Rectangle 4">
            <a:extLst>
              <a:ext uri="{FF2B5EF4-FFF2-40B4-BE49-F238E27FC236}">
                <a16:creationId xmlns:a16="http://schemas.microsoft.com/office/drawing/2014/main" id="{0C63B60C-078F-9C58-4704-25C0787DFD31}"/>
              </a:ext>
            </a:extLst>
          </p:cNvPr>
          <p:cNvSpPr/>
          <p:nvPr/>
        </p:nvSpPr>
        <p:spPr>
          <a:xfrm>
            <a:off x="5536580" y="2143990"/>
            <a:ext cx="6569925" cy="25461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034244" y="5002886"/>
            <a:ext cx="8907966" cy="175432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Boundary organisations and knowledge brokers</a:t>
            </a:r>
            <a:endParaRPr kumimoji="0" lang="en-GB" sz="1800" b="1" i="0" u="none" strike="noStrike" kern="1200" cap="none" spc="0" normalizeH="0" baseline="0" noProof="0" dirty="0">
              <a:ln>
                <a:noFill/>
              </a:ln>
              <a:solidFill>
                <a:prstClr val="black"/>
              </a:solidFill>
              <a:effectLst/>
              <a:uLnTx/>
              <a:uFillTx/>
              <a:latin typeface="Calibri"/>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Preparedness to provide science advice</a:t>
            </a:r>
            <a:endParaRPr kumimoji="0" lang="en-GB" sz="1800" b="1" i="0" u="none" strike="noStrike" kern="1200" cap="none" spc="0" normalizeH="0" baseline="0" noProof="0" dirty="0">
              <a:ln>
                <a:noFill/>
              </a:ln>
              <a:solidFill>
                <a:prstClr val="black"/>
              </a:solidFill>
              <a:effectLst/>
              <a:uLnTx/>
              <a:uFillTx/>
              <a:latin typeface="Calibri"/>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Policymaking is done across all levels</a:t>
            </a:r>
            <a:endParaRPr kumimoji="0" lang="en-GB" sz="1800" b="1" i="0" u="none" strike="noStrike" kern="1200" cap="none" spc="0" normalizeH="0" baseline="0" noProof="0" dirty="0">
              <a:ln>
                <a:noFill/>
              </a:ln>
              <a:solidFill>
                <a:prstClr val="black"/>
              </a:solidFill>
              <a:effectLst/>
              <a:uLnTx/>
              <a:uFillTx/>
              <a:latin typeface="Calibri"/>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a:ea typeface="+mn-ea"/>
                <a:cs typeface="Arial"/>
              </a:rPr>
              <a:t>Need to nurture a European and national debate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Arial"/>
            </a:endParaRPr>
          </a:p>
        </p:txBody>
      </p:sp>
      <p:pic>
        <p:nvPicPr>
          <p:cNvPr id="11" name="Content Placeholder 3" descr="Graphical user interface, text, application&#10;&#10;Description automatically generated">
            <a:extLst>
              <a:ext uri="{FF2B5EF4-FFF2-40B4-BE49-F238E27FC236}">
                <a16:creationId xmlns:a16="http://schemas.microsoft.com/office/drawing/2014/main" id="{0BCA76B7-67FE-8783-1D1C-97B695834A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244" y="2155973"/>
            <a:ext cx="4477176" cy="254862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2BDCE8E-48CB-B618-3233-3BF5AA5EC52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9008" y1="38119" x2="29008" y2="38119"/>
                        <a14:foregroundMark x1="30916" y1="16832" x2="30916" y2="16832"/>
                        <a14:foregroundMark x1="77099" y1="39604" x2="77099" y2="39604"/>
                        <a14:foregroundMark x1="76336" y1="73267" x2="76336" y2="73267"/>
                        <a14:foregroundMark x1="24809" y1="73267" x2="24809" y2="73267"/>
                      </a14:backgroundRemoval>
                    </a14:imgEffect>
                  </a14:imgLayer>
                </a14:imgProps>
              </a:ext>
              <a:ext uri="{28A0092B-C50C-407E-A947-70E740481C1C}">
                <a14:useLocalDpi xmlns:a14="http://schemas.microsoft.com/office/drawing/2010/main" val="0"/>
              </a:ext>
            </a:extLst>
          </a:blip>
          <a:stretch>
            <a:fillRect/>
          </a:stretch>
        </p:blipFill>
        <p:spPr>
          <a:xfrm>
            <a:off x="5958749" y="2771450"/>
            <a:ext cx="1087433" cy="840289"/>
          </a:xfrm>
          <a:prstGeom prst="rect">
            <a:avLst/>
          </a:prstGeom>
        </p:spPr>
      </p:pic>
      <p:pic>
        <p:nvPicPr>
          <p:cNvPr id="13" name="Picture 12" descr="A picture containing text, clipart, night sky&#10;&#10;Description automatically generated">
            <a:extLst>
              <a:ext uri="{FF2B5EF4-FFF2-40B4-BE49-F238E27FC236}">
                <a16:creationId xmlns:a16="http://schemas.microsoft.com/office/drawing/2014/main" id="{95F9D437-1944-5827-4322-D1AA77C840D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980" y1="58403" x2="48980" y2="58403"/>
                        <a14:foregroundMark x1="62245" y1="44958" x2="62245" y2="44958"/>
                        <a14:foregroundMark x1="74150" y1="18067" x2="74150" y2="18067"/>
                      </a14:backgroundRemoval>
                    </a14:imgEffect>
                  </a14:imgLayer>
                </a14:imgProps>
              </a:ext>
              <a:ext uri="{28A0092B-C50C-407E-A947-70E740481C1C}">
                <a14:useLocalDpi xmlns:a14="http://schemas.microsoft.com/office/drawing/2010/main" val="0"/>
              </a:ext>
            </a:extLst>
          </a:blip>
          <a:stretch>
            <a:fillRect/>
          </a:stretch>
        </p:blipFill>
        <p:spPr>
          <a:xfrm>
            <a:off x="10480646" y="2620935"/>
            <a:ext cx="1223935" cy="990804"/>
          </a:xfrm>
          <a:prstGeom prst="rect">
            <a:avLst/>
          </a:prstGeom>
        </p:spPr>
      </p:pic>
      <p:pic>
        <p:nvPicPr>
          <p:cNvPr id="14" name="Picture 13" descr="Background pattern&#10;&#10;Description automatically generated">
            <a:extLst>
              <a:ext uri="{FF2B5EF4-FFF2-40B4-BE49-F238E27FC236}">
                <a16:creationId xmlns:a16="http://schemas.microsoft.com/office/drawing/2014/main" id="{E05058D7-5360-FAA5-A7CB-4AFB738E4E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4477" y="2771450"/>
            <a:ext cx="934311" cy="934311"/>
          </a:xfrm>
          <a:prstGeom prst="rect">
            <a:avLst/>
          </a:prstGeom>
        </p:spPr>
      </p:pic>
      <p:sp>
        <p:nvSpPr>
          <p:cNvPr id="15" name="TextBox 14">
            <a:extLst>
              <a:ext uri="{FF2B5EF4-FFF2-40B4-BE49-F238E27FC236}">
                <a16:creationId xmlns:a16="http://schemas.microsoft.com/office/drawing/2014/main" id="{E73CE473-6984-51B9-978A-6C7710E4CB21}"/>
              </a:ext>
            </a:extLst>
          </p:cNvPr>
          <p:cNvSpPr txBox="1"/>
          <p:nvPr/>
        </p:nvSpPr>
        <p:spPr>
          <a:xfrm>
            <a:off x="10330063" y="3863559"/>
            <a:ext cx="1551234" cy="73866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i="0" u="none" strike="noStrike" kern="1200" cap="none" spc="0" normalizeH="0" baseline="0" noProof="0">
                <a:ln>
                  <a:noFill/>
                </a:ln>
                <a:solidFill>
                  <a:srgbClr val="004494"/>
                </a:solidFill>
                <a:effectLst/>
                <a:uLnTx/>
                <a:uFillTx/>
                <a:latin typeface="Calibri"/>
                <a:ea typeface="+mn-ea"/>
                <a:cs typeface="+mn-cs"/>
              </a:rPr>
              <a:t>Community of 1,500+ professionals</a:t>
            </a:r>
            <a:endParaRPr kumimoji="0" lang="en-GB" sz="1400" b="1" i="0" u="none" strike="noStrike" kern="1200" cap="none" spc="0" normalizeH="0" baseline="0" noProof="0">
              <a:ln>
                <a:noFill/>
              </a:ln>
              <a:solidFill>
                <a:srgbClr val="004494"/>
              </a:solidFill>
              <a:effectLst/>
              <a:uLnTx/>
              <a:uFillTx/>
              <a:latin typeface="Calibri"/>
              <a:ea typeface="+mn-ea"/>
              <a:cs typeface="+mn-cs"/>
            </a:endParaRPr>
          </a:p>
        </p:txBody>
      </p:sp>
      <p:pic>
        <p:nvPicPr>
          <p:cNvPr id="16" name="Picture 15" descr="Icon&#10;&#10;Description automatically generated">
            <a:extLst>
              <a:ext uri="{FF2B5EF4-FFF2-40B4-BE49-F238E27FC236}">
                <a16:creationId xmlns:a16="http://schemas.microsoft.com/office/drawing/2014/main" id="{C852ECEE-F988-FBA8-E381-140F538B6E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4334" y="2640872"/>
            <a:ext cx="1150766" cy="1150766"/>
          </a:xfrm>
          <a:prstGeom prst="rect">
            <a:avLst/>
          </a:prstGeom>
        </p:spPr>
      </p:pic>
      <p:sp>
        <p:nvSpPr>
          <p:cNvPr id="17" name="TextBox 16">
            <a:extLst>
              <a:ext uri="{FF2B5EF4-FFF2-40B4-BE49-F238E27FC236}">
                <a16:creationId xmlns:a16="http://schemas.microsoft.com/office/drawing/2014/main" id="{180CF295-D80F-8A3B-5678-1788DD4F47CD}"/>
              </a:ext>
            </a:extLst>
          </p:cNvPr>
          <p:cNvSpPr txBox="1"/>
          <p:nvPr/>
        </p:nvSpPr>
        <p:spPr>
          <a:xfrm>
            <a:off x="8785351" y="3863559"/>
            <a:ext cx="14220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i="0" u="none" strike="noStrike" kern="1200" cap="none" spc="0" normalizeH="0" baseline="0" noProof="0">
                <a:ln>
                  <a:noFill/>
                </a:ln>
                <a:solidFill>
                  <a:srgbClr val="004494"/>
                </a:solidFill>
                <a:effectLst/>
                <a:uLnTx/>
                <a:uFillTx/>
                <a:latin typeface="Calibri"/>
                <a:ea typeface="+mn-ea"/>
                <a:cs typeface="+mn-cs"/>
              </a:rPr>
              <a:t>Discussion papers</a:t>
            </a:r>
            <a:endParaRPr kumimoji="0" lang="en-GB" sz="1400" b="1" i="0" u="none" strike="noStrike" kern="1200" cap="none" spc="0" normalizeH="0" baseline="0" noProof="0">
              <a:ln>
                <a:noFill/>
              </a:ln>
              <a:solidFill>
                <a:srgbClr val="004494"/>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05FAA82-50CE-1FED-9462-6CA08D2E7DC5}"/>
              </a:ext>
            </a:extLst>
          </p:cNvPr>
          <p:cNvSpPr txBox="1"/>
          <p:nvPr/>
        </p:nvSpPr>
        <p:spPr>
          <a:xfrm>
            <a:off x="5670533" y="3863559"/>
            <a:ext cx="15812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4494"/>
                </a:solidFill>
                <a:effectLst/>
                <a:uLnTx/>
                <a:uFillTx/>
                <a:latin typeface="Calibri"/>
                <a:ea typeface="+mn-ea"/>
                <a:cs typeface="+mn-cs"/>
              </a:rPr>
              <a:t>14 workshops</a:t>
            </a:r>
          </a:p>
        </p:txBody>
      </p:sp>
      <p:sp>
        <p:nvSpPr>
          <p:cNvPr id="19" name="TextBox 18">
            <a:extLst>
              <a:ext uri="{FF2B5EF4-FFF2-40B4-BE49-F238E27FC236}">
                <a16:creationId xmlns:a16="http://schemas.microsoft.com/office/drawing/2014/main" id="{EDA11CA5-1302-5EC1-DCAA-8362F74FEA81}"/>
              </a:ext>
            </a:extLst>
          </p:cNvPr>
          <p:cNvSpPr txBox="1"/>
          <p:nvPr/>
        </p:nvSpPr>
        <p:spPr>
          <a:xfrm>
            <a:off x="7252249" y="3834805"/>
            <a:ext cx="1237141" cy="73866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4494"/>
                </a:solidFill>
                <a:effectLst/>
                <a:uLnTx/>
                <a:uFillTx/>
                <a:latin typeface="Calibri"/>
                <a:ea typeface="+mn-ea"/>
                <a:cs typeface="+mn-cs"/>
              </a:rPr>
              <a:t>Survey with 650 responses</a:t>
            </a:r>
            <a:endParaRPr kumimoji="0" lang="en-GB" sz="1400" b="1" i="0" u="none" strike="noStrike" kern="1200" cap="none" spc="0" normalizeH="0" baseline="0" noProof="0">
              <a:ln>
                <a:noFill/>
              </a:ln>
              <a:solidFill>
                <a:srgbClr val="004494"/>
              </a:solidFill>
              <a:effectLst/>
              <a:uLnTx/>
              <a:uFillTx/>
              <a:latin typeface="Calibri"/>
              <a:ea typeface="+mn-ea"/>
              <a:cs typeface="Arial"/>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B2ED3007-6934-3ED7-98E7-FB3CE91443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2257654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5910" t="11953" r="28719"/>
          <a:stretch/>
        </p:blipFill>
        <p:spPr>
          <a:xfrm>
            <a:off x="3027363" y="1943100"/>
            <a:ext cx="3060700" cy="3671888"/>
          </a:xfrm>
        </p:spPr>
      </p:pic>
      <p:sp>
        <p:nvSpPr>
          <p:cNvPr id="3" name="Title 2"/>
          <p:cNvSpPr>
            <a:spLocks noGrp="1"/>
          </p:cNvSpPr>
          <p:nvPr>
            <p:ph type="title"/>
          </p:nvPr>
        </p:nvSpPr>
        <p:spPr>
          <a:xfrm>
            <a:off x="970722" y="537120"/>
            <a:ext cx="10263893" cy="782357"/>
          </a:xfrm>
        </p:spPr>
        <p:txBody>
          <a:bodyPr/>
          <a:lstStyle/>
          <a:p>
            <a:r>
              <a:rPr lang="en-IE" b="1" dirty="0"/>
              <a:t>Findings: A lot is happening…</a:t>
            </a:r>
            <a:endParaRPr lang="en-GB" b="1" dirty="0"/>
          </a:p>
        </p:txBody>
      </p:sp>
      <p:cxnSp>
        <p:nvCxnSpPr>
          <p:cNvPr id="6" name="Straight Arrow Connector 5"/>
          <p:cNvCxnSpPr>
            <a:stCxn id="8" idx="3"/>
          </p:cNvCxnSpPr>
          <p:nvPr/>
        </p:nvCxnSpPr>
        <p:spPr>
          <a:xfrm flipV="1">
            <a:off x="2095500" y="4978401"/>
            <a:ext cx="1117600" cy="30638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7700" y="5053955"/>
            <a:ext cx="1447800" cy="461665"/>
          </a:xfrm>
          <a:prstGeom prst="rect">
            <a:avLst/>
          </a:prstGeom>
          <a:no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IE" sz="1200" b="1" i="0" u="none" strike="noStrike" kern="1200" cap="none" spc="0" normalizeH="0" baseline="0" noProof="0">
                <a:ln>
                  <a:noFill/>
                </a:ln>
                <a:solidFill>
                  <a:prstClr val="black"/>
                </a:solidFill>
                <a:effectLst/>
                <a:uLnTx/>
                <a:uFillTx/>
                <a:latin typeface="Calibri"/>
                <a:ea typeface="+mn-ea"/>
                <a:cs typeface="+mn-cs"/>
              </a:rPr>
              <a:t>PT:</a:t>
            </a:r>
            <a:r>
              <a:rPr kumimoji="0" lang="en-IE" sz="1200" b="0" i="0" u="none" strike="noStrike" kern="1200" cap="none" spc="0" normalizeH="0" baseline="0" noProof="0">
                <a:ln>
                  <a:noFill/>
                </a:ln>
                <a:solidFill>
                  <a:prstClr val="black"/>
                </a:solidFill>
                <a:effectLst/>
                <a:uLnTx/>
                <a:uFillTx/>
                <a:latin typeface="Calibri"/>
                <a:ea typeface="+mn-ea"/>
                <a:cs typeface="+mn-cs"/>
              </a:rPr>
              <a:t> Establishment of </a:t>
            </a:r>
            <a:r>
              <a:rPr kumimoji="0" lang="en-IE" sz="1200" b="0" i="0" u="none" strike="noStrike" kern="1200" cap="none" spc="0" normalizeH="0" baseline="0" noProof="0" err="1">
                <a:ln>
                  <a:noFill/>
                </a:ln>
                <a:solidFill>
                  <a:prstClr val="black"/>
                </a:solidFill>
                <a:effectLst/>
                <a:uLnTx/>
                <a:uFillTx/>
                <a:latin typeface="Calibri"/>
                <a:ea typeface="+mn-ea"/>
                <a:cs typeface="+mn-cs"/>
              </a:rPr>
              <a:t>PlanApp</a:t>
            </a:r>
            <a:endParaRPr kumimoji="0" lang="en-GB" sz="1100" b="0" i="0" u="none" strike="noStrike" kern="1200" cap="none" spc="0" normalizeH="0" baseline="0" noProof="0">
              <a:ln>
                <a:noFill/>
              </a:ln>
              <a:solidFill>
                <a:prstClr val="black"/>
              </a:solidFill>
              <a:effectLst/>
              <a:uLnTx/>
              <a:uFillTx/>
              <a:latin typeface="Calibri"/>
              <a:ea typeface="+mn-ea"/>
              <a:cs typeface="+mn-cs"/>
            </a:endParaRPr>
          </a:p>
        </p:txBody>
      </p:sp>
      <p:cxnSp>
        <p:nvCxnSpPr>
          <p:cNvPr id="9" name="Straight Arrow Connector 8"/>
          <p:cNvCxnSpPr/>
          <p:nvPr/>
        </p:nvCxnSpPr>
        <p:spPr>
          <a:xfrm flipV="1">
            <a:off x="2970643" y="5053955"/>
            <a:ext cx="601664" cy="98132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11300" y="5776946"/>
            <a:ext cx="1460500" cy="461665"/>
          </a:xfrm>
          <a:prstGeom prst="rect">
            <a:avLst/>
          </a:prstGeom>
          <a:no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IE" sz="1200" b="1" i="0" u="none" strike="noStrike" kern="1200" cap="none" spc="0" normalizeH="0" baseline="0" noProof="0">
                <a:ln>
                  <a:noFill/>
                </a:ln>
                <a:solidFill>
                  <a:prstClr val="black"/>
                </a:solidFill>
                <a:effectLst/>
                <a:uLnTx/>
                <a:uFillTx/>
                <a:latin typeface="Calibri"/>
                <a:ea typeface="+mn-ea"/>
                <a:cs typeface="+mn-cs"/>
              </a:rPr>
              <a:t>ES:</a:t>
            </a:r>
            <a:r>
              <a:rPr kumimoji="0" lang="en-IE" sz="1200" b="0" i="0" u="none" strike="noStrike" kern="1200" cap="none" spc="0" normalizeH="0" baseline="0" noProof="0">
                <a:ln>
                  <a:noFill/>
                </a:ln>
                <a:solidFill>
                  <a:prstClr val="black"/>
                </a:solidFill>
                <a:effectLst/>
                <a:uLnTx/>
                <a:uFillTx/>
                <a:latin typeface="Calibri"/>
                <a:ea typeface="+mn-ea"/>
                <a:cs typeface="+mn-cs"/>
              </a:rPr>
              <a:t> Establishment of </a:t>
            </a:r>
            <a:r>
              <a:rPr kumimoji="0" lang="en-IE" sz="1200" b="0" i="0" u="none" strike="noStrike" kern="1200" cap="none" spc="0" normalizeH="0" baseline="0" noProof="0" err="1">
                <a:ln>
                  <a:noFill/>
                </a:ln>
                <a:solidFill>
                  <a:prstClr val="black"/>
                </a:solidFill>
                <a:effectLst/>
                <a:uLnTx/>
                <a:uFillTx/>
                <a:latin typeface="Calibri"/>
                <a:ea typeface="+mn-ea"/>
                <a:cs typeface="+mn-cs"/>
              </a:rPr>
              <a:t>Oficina</a:t>
            </a:r>
            <a:r>
              <a:rPr kumimoji="0" lang="en-IE" sz="1200" b="0" i="0" u="none" strike="noStrike" kern="1200" cap="none" spc="0" normalizeH="0" baseline="0" noProof="0">
                <a:ln>
                  <a:noFill/>
                </a:ln>
                <a:solidFill>
                  <a:prstClr val="black"/>
                </a:solidFill>
                <a:effectLst/>
                <a:uLnTx/>
                <a:uFillTx/>
                <a:latin typeface="Calibri"/>
                <a:ea typeface="+mn-ea"/>
                <a:cs typeface="+mn-cs"/>
              </a:rPr>
              <a:t> C</a:t>
            </a:r>
            <a:endParaRPr kumimoji="0" lang="en-GB" sz="1100" b="0" i="0" u="none" strike="noStrike" kern="1200" cap="none" spc="0" normalizeH="0" baseline="0" noProof="0">
              <a:ln>
                <a:noFill/>
              </a:ln>
              <a:solidFill>
                <a:prstClr val="black"/>
              </a:solidFill>
              <a:effectLst/>
              <a:uLnTx/>
              <a:uFillTx/>
              <a:latin typeface="Calibri"/>
              <a:ea typeface="+mn-ea"/>
              <a:cs typeface="+mn-cs"/>
            </a:endParaRPr>
          </a:p>
        </p:txBody>
      </p:sp>
      <p:cxnSp>
        <p:nvCxnSpPr>
          <p:cNvPr id="12" name="Straight Arrow Connector 11"/>
          <p:cNvCxnSpPr/>
          <p:nvPr/>
        </p:nvCxnSpPr>
        <p:spPr>
          <a:xfrm flipV="1">
            <a:off x="2070100" y="3729683"/>
            <a:ext cx="1447800" cy="107305"/>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5300" y="3511421"/>
            <a:ext cx="1574800" cy="830997"/>
          </a:xfrm>
          <a:prstGeom prst="rect">
            <a:avLst/>
          </a:prstGeom>
          <a:no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IE" sz="1200" b="1" i="0" u="none" strike="noStrike" kern="1200" cap="none" spc="0" normalizeH="0" baseline="0" noProof="0">
                <a:ln>
                  <a:noFill/>
                </a:ln>
                <a:solidFill>
                  <a:prstClr val="black"/>
                </a:solidFill>
                <a:effectLst/>
                <a:uLnTx/>
                <a:uFillTx/>
                <a:latin typeface="Calibri"/>
                <a:ea typeface="+mn-ea"/>
                <a:cs typeface="+mn-cs"/>
              </a:rPr>
              <a:t>IE:</a:t>
            </a:r>
            <a:r>
              <a:rPr kumimoji="0" lang="en-IE" sz="1200" b="0" i="0" u="none" strike="noStrike" kern="1200" cap="none" spc="0" normalizeH="0" baseline="0" noProof="0">
                <a:ln>
                  <a:noFill/>
                </a:ln>
                <a:solidFill>
                  <a:prstClr val="black"/>
                </a:solidFill>
                <a:effectLst/>
                <a:uLnTx/>
                <a:uFillTx/>
                <a:latin typeface="Calibri"/>
                <a:ea typeface="+mn-ea"/>
                <a:cs typeface="+mn-cs"/>
              </a:rPr>
              <a:t> Public consultation on science advisory structures</a:t>
            </a:r>
            <a:endParaRPr kumimoji="0" lang="en-GB" sz="1100" b="0" i="0" u="none" strike="noStrike" kern="1200" cap="none" spc="0" normalizeH="0" baseline="0" noProof="0">
              <a:ln>
                <a:noFill/>
              </a:ln>
              <a:solidFill>
                <a:prstClr val="black"/>
              </a:solidFill>
              <a:effectLst/>
              <a:uLnTx/>
              <a:uFillTx/>
              <a:latin typeface="Calibri"/>
              <a:ea typeface="+mn-ea"/>
              <a:cs typeface="+mn-cs"/>
            </a:endParaRPr>
          </a:p>
        </p:txBody>
      </p:sp>
      <p:cxnSp>
        <p:nvCxnSpPr>
          <p:cNvPr id="17" name="Straight Arrow Connector 16"/>
          <p:cNvCxnSpPr/>
          <p:nvPr/>
        </p:nvCxnSpPr>
        <p:spPr>
          <a:xfrm>
            <a:off x="2971800" y="3011489"/>
            <a:ext cx="1917700" cy="115981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3700" y="2749034"/>
            <a:ext cx="2578100" cy="646331"/>
          </a:xfrm>
          <a:prstGeom prst="rect">
            <a:avLst/>
          </a:prstGeom>
          <a:no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IE" sz="1200" b="1" i="0" u="none" strike="noStrike" kern="1200" cap="none" spc="0" normalizeH="0" baseline="0" noProof="0">
                <a:ln>
                  <a:noFill/>
                </a:ln>
                <a:solidFill>
                  <a:prstClr val="black"/>
                </a:solidFill>
                <a:effectLst/>
                <a:uLnTx/>
                <a:uFillTx/>
                <a:latin typeface="Calibri"/>
                <a:ea typeface="+mn-ea"/>
                <a:cs typeface="+mn-cs"/>
              </a:rPr>
              <a:t>CZ:</a:t>
            </a:r>
            <a:r>
              <a:rPr kumimoji="0" lang="en-IE" sz="1200" b="0" i="0" u="none" strike="noStrike" kern="1200" cap="none" spc="0" normalizeH="0" baseline="0" noProof="0">
                <a:ln>
                  <a:noFill/>
                </a:ln>
                <a:solidFill>
                  <a:prstClr val="black"/>
                </a:solidFill>
                <a:effectLst/>
                <a:uLnTx/>
                <a:uFillTx/>
                <a:latin typeface="Calibri"/>
                <a:ea typeface="+mn-ea"/>
                <a:cs typeface="+mn-cs"/>
              </a:rPr>
              <a:t> Resilience and Recovery Plan includes building analytical capacity in government</a:t>
            </a:r>
            <a:endParaRPr kumimoji="0" lang="en-GB" sz="11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Arrow Connector 19"/>
          <p:cNvCxnSpPr>
            <a:stCxn id="21" idx="3"/>
          </p:cNvCxnSpPr>
          <p:nvPr/>
        </p:nvCxnSpPr>
        <p:spPr>
          <a:xfrm>
            <a:off x="3225800" y="2243662"/>
            <a:ext cx="2184400" cy="937044"/>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16100" y="1920496"/>
            <a:ext cx="1409700" cy="646331"/>
          </a:xfrm>
          <a:prstGeom prst="rect">
            <a:avLst/>
          </a:prstGeom>
          <a:no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IE" sz="1200" b="1" i="0" u="none" strike="noStrike" kern="1200" cap="none" spc="0" normalizeH="0" baseline="0" noProof="0">
                <a:ln>
                  <a:noFill/>
                </a:ln>
                <a:solidFill>
                  <a:prstClr val="black"/>
                </a:solidFill>
                <a:effectLst/>
                <a:uLnTx/>
                <a:uFillTx/>
                <a:latin typeface="Calibri"/>
                <a:ea typeface="+mn-ea"/>
                <a:cs typeface="+mn-cs"/>
              </a:rPr>
              <a:t>EE:</a:t>
            </a:r>
            <a:r>
              <a:rPr kumimoji="0" lang="en-IE" sz="1200" b="0" i="0" u="none" strike="noStrike" kern="1200" cap="none" spc="0" normalizeH="0" baseline="0" noProof="0">
                <a:ln>
                  <a:noFill/>
                </a:ln>
                <a:solidFill>
                  <a:prstClr val="black"/>
                </a:solidFill>
                <a:effectLst/>
                <a:uLnTx/>
                <a:uFillTx/>
                <a:latin typeface="Calibri"/>
                <a:ea typeface="+mn-ea"/>
                <a:cs typeface="+mn-cs"/>
              </a:rPr>
              <a:t> Network of science advisors in ministries</a:t>
            </a:r>
            <a:endParaRPr kumimoji="0" lang="en-GB" sz="1100" b="0"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Arrow Connector 21"/>
          <p:cNvCxnSpPr/>
          <p:nvPr/>
        </p:nvCxnSpPr>
        <p:spPr>
          <a:xfrm>
            <a:off x="5105400" y="1716089"/>
            <a:ext cx="292100" cy="994701"/>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35363" y="1425196"/>
            <a:ext cx="1570037" cy="830997"/>
          </a:xfrm>
          <a:prstGeom prst="rect">
            <a:avLst/>
          </a:prstGeom>
          <a:no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IE" sz="1200" b="1" i="0" u="none" strike="noStrike" kern="1200" cap="none" spc="0" normalizeH="0" baseline="0" noProof="0">
                <a:ln>
                  <a:noFill/>
                </a:ln>
                <a:solidFill>
                  <a:prstClr val="black"/>
                </a:solidFill>
                <a:effectLst/>
                <a:uLnTx/>
                <a:uFillTx/>
                <a:latin typeface="Calibri"/>
                <a:ea typeface="+mn-ea"/>
                <a:cs typeface="+mn-cs"/>
              </a:rPr>
              <a:t>FI:</a:t>
            </a:r>
            <a:r>
              <a:rPr kumimoji="0" lang="en-IE" sz="1200" b="0" i="0" u="none" strike="noStrike" kern="1200" cap="none" spc="0" normalizeH="0" baseline="0" noProof="0">
                <a:ln>
                  <a:noFill/>
                </a:ln>
                <a:solidFill>
                  <a:prstClr val="black"/>
                </a:solidFill>
                <a:effectLst/>
                <a:uLnTx/>
                <a:uFillTx/>
                <a:latin typeface="Calibri"/>
                <a:ea typeface="+mn-ea"/>
                <a:cs typeface="+mn-cs"/>
              </a:rPr>
              <a:t> Permanent science advice structure by academy</a:t>
            </a:r>
            <a:endParaRPr kumimoji="0" lang="en-GB" sz="11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6362699" y="1536700"/>
            <a:ext cx="5396909" cy="470898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195989"/>
              </a:buClr>
              <a:buSzTx/>
              <a:buFont typeface="Wingdings" panose="05000000000000000000" pitchFamily="2" charset="2"/>
              <a:buChar char="Ø"/>
              <a:tabLst/>
              <a:defRPr/>
            </a:pPr>
            <a:r>
              <a:rPr kumimoji="0" lang="en-IE" sz="2000" b="1" i="0" u="none" strike="noStrike" kern="1200" cap="none" spc="0" normalizeH="0" baseline="0" noProof="0" dirty="0">
                <a:ln>
                  <a:noFill/>
                </a:ln>
                <a:solidFill>
                  <a:prstClr val="black"/>
                </a:solidFill>
                <a:effectLst/>
                <a:uLnTx/>
                <a:uFillTx/>
                <a:latin typeface="Calibri"/>
                <a:ea typeface="+mn-ea"/>
                <a:cs typeface="+mn-cs"/>
              </a:rPr>
              <a:t>Increased interest in building S4P capacity in MS </a:t>
            </a:r>
          </a:p>
          <a:p>
            <a:pPr marL="342900" marR="0" lvl="0" indent="-342900" algn="l" defTabSz="914400" rtl="0" eaLnBrk="1" fontAlgn="auto" latinLnBrk="0" hangingPunct="1">
              <a:lnSpc>
                <a:spcPct val="100000"/>
              </a:lnSpc>
              <a:spcBef>
                <a:spcPts val="0"/>
              </a:spcBef>
              <a:spcAft>
                <a:spcPts val="0"/>
              </a:spcAft>
              <a:buClr>
                <a:srgbClr val="195989"/>
              </a:buClr>
              <a:buSzTx/>
              <a:buFont typeface="Wingdings" panose="05000000000000000000" pitchFamily="2" charset="2"/>
              <a:buChar char="Ø"/>
              <a:tabLst/>
              <a:defRPr/>
            </a:pPr>
            <a:endParaRPr kumimoji="0" lang="en-IE" sz="20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srgbClr val="195989"/>
              </a:buClr>
              <a:buSzTx/>
              <a:buFont typeface="Wingdings" panose="05000000000000000000" pitchFamily="2" charset="2"/>
              <a:buChar char="Ø"/>
              <a:tabLst/>
              <a:defRPr/>
            </a:pPr>
            <a:endParaRPr kumimoji="0" lang="en-IE" sz="20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srgbClr val="195989"/>
              </a:buClr>
              <a:buSzTx/>
              <a:buFont typeface="Wingdings" panose="05000000000000000000" pitchFamily="2" charset="2"/>
              <a:buChar char="Ø"/>
              <a:tabLst/>
              <a:defRPr/>
            </a:pPr>
            <a:r>
              <a:rPr kumimoji="0" lang="en-IE" sz="2000" b="1" i="0" u="none" strike="noStrike" kern="1200" cap="none" spc="0" normalizeH="0" baseline="0" noProof="0" dirty="0">
                <a:ln>
                  <a:noFill/>
                </a:ln>
                <a:solidFill>
                  <a:prstClr val="black"/>
                </a:solidFill>
                <a:effectLst/>
                <a:uLnTx/>
                <a:uFillTx/>
                <a:latin typeface="Calibri"/>
                <a:ea typeface="+mn-ea"/>
                <a:cs typeface="+mn-cs"/>
              </a:rPr>
              <a:t>EU support MS in building S4P capacity (ecosystems series, TSI)</a:t>
            </a:r>
          </a:p>
          <a:p>
            <a:pPr marL="342900" marR="0" lvl="0" indent="-342900" algn="l" defTabSz="914400" rtl="0" eaLnBrk="1" fontAlgn="auto" latinLnBrk="0" hangingPunct="1">
              <a:lnSpc>
                <a:spcPct val="100000"/>
              </a:lnSpc>
              <a:spcBef>
                <a:spcPts val="0"/>
              </a:spcBef>
              <a:spcAft>
                <a:spcPts val="0"/>
              </a:spcAft>
              <a:buClr>
                <a:srgbClr val="195989"/>
              </a:buClr>
              <a:buSzTx/>
              <a:buFont typeface="Wingdings" panose="05000000000000000000" pitchFamily="2" charset="2"/>
              <a:buChar char="Ø"/>
              <a:tabLst/>
              <a:defRPr/>
            </a:pPr>
            <a:endParaRPr kumimoji="0" lang="en-IE" sz="20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srgbClr val="195989"/>
              </a:buClr>
              <a:buSzTx/>
              <a:buFont typeface="Wingdings" panose="05000000000000000000" pitchFamily="2" charset="2"/>
              <a:buChar char="Ø"/>
              <a:tabLst/>
              <a:defRPr/>
            </a:pPr>
            <a:endParaRPr kumimoji="0" lang="en-IE" sz="20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srgbClr val="195989"/>
              </a:buClr>
              <a:buSzTx/>
              <a:buFont typeface="Wingdings" panose="05000000000000000000" pitchFamily="2" charset="2"/>
              <a:buChar char="Ø"/>
              <a:tabLst/>
              <a:defRPr/>
            </a:pPr>
            <a:r>
              <a:rPr kumimoji="0" lang="en-IE" sz="2000" b="1" i="0" u="none" strike="noStrike" kern="1200" cap="none" spc="0" normalizeH="0" baseline="0" noProof="0" dirty="0">
                <a:ln>
                  <a:noFill/>
                </a:ln>
                <a:solidFill>
                  <a:prstClr val="black"/>
                </a:solidFill>
                <a:effectLst/>
                <a:uLnTx/>
                <a:uFillTx/>
                <a:latin typeface="Calibri"/>
                <a:ea typeface="+mn-ea"/>
                <a:cs typeface="+mn-cs"/>
              </a:rPr>
              <a:t>Changes in EU policy frameworks</a:t>
            </a:r>
          </a:p>
          <a:p>
            <a:pPr marL="342900" marR="0" lvl="0" indent="-342900" algn="l" defTabSz="914400" rtl="0" eaLnBrk="1" fontAlgn="auto" latinLnBrk="0" hangingPunct="1">
              <a:lnSpc>
                <a:spcPct val="100000"/>
              </a:lnSpc>
              <a:spcBef>
                <a:spcPts val="0"/>
              </a:spcBef>
              <a:spcAft>
                <a:spcPts val="0"/>
              </a:spcAft>
              <a:buClr>
                <a:srgbClr val="195989"/>
              </a:buClr>
              <a:buSzTx/>
              <a:buFont typeface="Wingdings" panose="05000000000000000000" pitchFamily="2" charset="2"/>
              <a:buChar char="Ø"/>
              <a:tabLst/>
              <a:defRPr/>
            </a:pPr>
            <a:endParaRPr kumimoji="0" lang="en-IE" sz="20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srgbClr val="195989"/>
              </a:buClr>
              <a:buSzTx/>
              <a:buFont typeface="Wingdings" panose="05000000000000000000" pitchFamily="2" charset="2"/>
              <a:buChar char="Ø"/>
              <a:tabLst/>
              <a:defRPr/>
            </a:pPr>
            <a:endParaRPr kumimoji="0" lang="en-IE" sz="20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srgbClr val="195989"/>
              </a:buClr>
              <a:buSzTx/>
              <a:buFont typeface="Wingdings" panose="05000000000000000000" pitchFamily="2" charset="2"/>
              <a:buChar char="Ø"/>
              <a:tabLst/>
              <a:defRPr/>
            </a:pPr>
            <a:r>
              <a:rPr kumimoji="0" lang="en-IE" sz="2000" b="1" i="0" u="none" strike="noStrike" kern="1200" cap="none" spc="0" normalizeH="0" baseline="0" noProof="0" dirty="0">
                <a:ln>
                  <a:noFill/>
                </a:ln>
                <a:solidFill>
                  <a:prstClr val="black"/>
                </a:solidFill>
                <a:effectLst/>
                <a:uLnTx/>
                <a:uFillTx/>
                <a:latin typeface="Calibri"/>
                <a:ea typeface="+mn-ea"/>
                <a:cs typeface="+mn-cs"/>
              </a:rPr>
              <a:t>Better networking between actors, such as EU agencies, and more lesson learning from COVID-19</a:t>
            </a:r>
          </a:p>
          <a:p>
            <a:pPr marL="0" marR="0" lvl="0" indent="0" algn="l" defTabSz="914400" rtl="0" eaLnBrk="1" fontAlgn="auto" latinLnBrk="0" hangingPunct="1">
              <a:lnSpc>
                <a:spcPct val="100000"/>
              </a:lnSpc>
              <a:spcBef>
                <a:spcPts val="0"/>
              </a:spcBef>
              <a:spcAft>
                <a:spcPts val="0"/>
              </a:spcAft>
              <a:buClr>
                <a:srgbClr val="195989"/>
              </a:buClr>
              <a:buSzTx/>
              <a:buFontTx/>
              <a:buNone/>
              <a:tabLst/>
              <a:defRPr/>
            </a:pPr>
            <a:endParaRPr kumimoji="0" lang="en-IE"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4162DD6A-B9BF-AB0E-92F9-28ED1159CE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958124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0722" y="540129"/>
            <a:ext cx="10755840" cy="782357"/>
          </a:xfrm>
        </p:spPr>
        <p:txBody>
          <a:bodyPr/>
          <a:lstStyle/>
          <a:p>
            <a:r>
              <a:rPr lang="en-IE" b="1" dirty="0"/>
              <a:t>…but not well-coordinated and connected</a:t>
            </a:r>
            <a:endParaRPr lang="en-GB" b="1" dirty="0"/>
          </a:p>
        </p:txBody>
      </p:sp>
      <p:pic>
        <p:nvPicPr>
          <p:cNvPr id="49" name="Picture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489" y="2883110"/>
            <a:ext cx="1990010" cy="19677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0963" y="2501417"/>
            <a:ext cx="1239055" cy="123905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2992" y="2520819"/>
            <a:ext cx="1012443" cy="1012443"/>
          </a:xfrm>
          <a:prstGeom prst="rect">
            <a:avLst/>
          </a:prstGeom>
        </p:spPr>
      </p:pic>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b="11345"/>
          <a:stretch/>
        </p:blipFill>
        <p:spPr>
          <a:xfrm>
            <a:off x="5306782" y="4061642"/>
            <a:ext cx="1337364" cy="1280491"/>
          </a:xfrm>
          <a:prstGeom prst="rect">
            <a:avLst/>
          </a:prstGeom>
        </p:spPr>
      </p:pic>
      <p:sp>
        <p:nvSpPr>
          <p:cNvPr id="9" name="TextBox 8"/>
          <p:cNvSpPr txBox="1"/>
          <p:nvPr/>
        </p:nvSpPr>
        <p:spPr>
          <a:xfrm>
            <a:off x="2661245" y="3363985"/>
            <a:ext cx="1885453" cy="338554"/>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Expert committees</a:t>
            </a:r>
          </a:p>
        </p:txBody>
      </p:sp>
      <p:sp>
        <p:nvSpPr>
          <p:cNvPr id="10" name="TextBox 9"/>
          <p:cNvSpPr txBox="1"/>
          <p:nvPr/>
        </p:nvSpPr>
        <p:spPr>
          <a:xfrm>
            <a:off x="429451" y="5231430"/>
            <a:ext cx="124264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Universities</a:t>
            </a:r>
          </a:p>
        </p:txBody>
      </p:sp>
      <p:sp>
        <p:nvSpPr>
          <p:cNvPr id="11" name="TextBox 10"/>
          <p:cNvSpPr txBox="1"/>
          <p:nvPr/>
        </p:nvSpPr>
        <p:spPr>
          <a:xfrm>
            <a:off x="1745769" y="5233683"/>
            <a:ext cx="19832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National academies</a:t>
            </a:r>
          </a:p>
        </p:txBody>
      </p:sp>
      <p:sp>
        <p:nvSpPr>
          <p:cNvPr id="12" name="TextBox 11"/>
          <p:cNvSpPr txBox="1"/>
          <p:nvPr/>
        </p:nvSpPr>
        <p:spPr>
          <a:xfrm>
            <a:off x="2401273" y="4300701"/>
            <a:ext cx="2052165"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Regulatory agencies</a:t>
            </a:r>
          </a:p>
        </p:txBody>
      </p:sp>
      <p:sp>
        <p:nvSpPr>
          <p:cNvPr id="13" name="TextBox 12"/>
          <p:cNvSpPr txBox="1"/>
          <p:nvPr/>
        </p:nvSpPr>
        <p:spPr>
          <a:xfrm>
            <a:off x="2401273" y="2904993"/>
            <a:ext cx="173316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Science advisers</a:t>
            </a:r>
          </a:p>
        </p:txBody>
      </p:sp>
      <p:sp>
        <p:nvSpPr>
          <p:cNvPr id="14" name="TextBox 13"/>
          <p:cNvSpPr txBox="1"/>
          <p:nvPr/>
        </p:nvSpPr>
        <p:spPr>
          <a:xfrm>
            <a:off x="2302099" y="3819826"/>
            <a:ext cx="152958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Foresight units</a:t>
            </a:r>
          </a:p>
        </p:txBody>
      </p:sp>
      <p:sp>
        <p:nvSpPr>
          <p:cNvPr id="15" name="TextBox 14"/>
          <p:cNvSpPr txBox="1"/>
          <p:nvPr/>
        </p:nvSpPr>
        <p:spPr>
          <a:xfrm>
            <a:off x="109320" y="4788879"/>
            <a:ext cx="48241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Parliamentary offices of science &amp; technology</a:t>
            </a:r>
          </a:p>
        </p:txBody>
      </p:sp>
      <p:sp>
        <p:nvSpPr>
          <p:cNvPr id="16" name="TextBox 15"/>
          <p:cNvSpPr txBox="1"/>
          <p:nvPr/>
        </p:nvSpPr>
        <p:spPr>
          <a:xfrm>
            <a:off x="849530" y="5632646"/>
            <a:ext cx="179247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Research centres</a:t>
            </a:r>
          </a:p>
        </p:txBody>
      </p:sp>
      <p:sp>
        <p:nvSpPr>
          <p:cNvPr id="17" name="TextBox 16"/>
          <p:cNvSpPr txBox="1"/>
          <p:nvPr/>
        </p:nvSpPr>
        <p:spPr>
          <a:xfrm>
            <a:off x="2936247" y="5608308"/>
            <a:ext cx="17908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Learned societies</a:t>
            </a:r>
          </a:p>
        </p:txBody>
      </p:sp>
      <p:sp>
        <p:nvSpPr>
          <p:cNvPr id="18" name="TextBox 17"/>
          <p:cNvSpPr txBox="1"/>
          <p:nvPr/>
        </p:nvSpPr>
        <p:spPr>
          <a:xfrm>
            <a:off x="6303272" y="4029558"/>
            <a:ext cx="18004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Research policies</a:t>
            </a:r>
          </a:p>
        </p:txBody>
      </p:sp>
      <p:sp>
        <p:nvSpPr>
          <p:cNvPr id="19" name="TextBox 18"/>
          <p:cNvSpPr txBox="1"/>
          <p:nvPr/>
        </p:nvSpPr>
        <p:spPr>
          <a:xfrm>
            <a:off x="6547791" y="3688844"/>
            <a:ext cx="17684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Better Regulation</a:t>
            </a:r>
          </a:p>
        </p:txBody>
      </p:sp>
      <p:sp>
        <p:nvSpPr>
          <p:cNvPr id="20" name="TextBox 19"/>
          <p:cNvSpPr txBox="1"/>
          <p:nvPr/>
        </p:nvSpPr>
        <p:spPr>
          <a:xfrm>
            <a:off x="6531760" y="4385395"/>
            <a:ext cx="281666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Public Administration Reform</a:t>
            </a:r>
          </a:p>
        </p:txBody>
      </p:sp>
      <p:sp>
        <p:nvSpPr>
          <p:cNvPr id="21" name="TextBox 20"/>
          <p:cNvSpPr txBox="1"/>
          <p:nvPr/>
        </p:nvSpPr>
        <p:spPr>
          <a:xfrm>
            <a:off x="6432645" y="3274181"/>
            <a:ext cx="16754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Sectoral policies</a:t>
            </a:r>
          </a:p>
        </p:txBody>
      </p:sp>
      <p:sp>
        <p:nvSpPr>
          <p:cNvPr id="22" name="TextBox 21"/>
          <p:cNvSpPr txBox="1"/>
          <p:nvPr/>
        </p:nvSpPr>
        <p:spPr>
          <a:xfrm>
            <a:off x="6633171" y="2913237"/>
            <a:ext cx="19399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Professional norms</a:t>
            </a:r>
          </a:p>
        </p:txBody>
      </p:sp>
      <p:sp>
        <p:nvSpPr>
          <p:cNvPr id="23" name="TextBox 22"/>
          <p:cNvSpPr txBox="1"/>
          <p:nvPr/>
        </p:nvSpPr>
        <p:spPr>
          <a:xfrm>
            <a:off x="10063018" y="3698658"/>
            <a:ext cx="13484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Recruitment </a:t>
            </a:r>
          </a:p>
        </p:txBody>
      </p:sp>
      <p:sp>
        <p:nvSpPr>
          <p:cNvPr id="24" name="TextBox 23"/>
          <p:cNvSpPr txBox="1"/>
          <p:nvPr/>
        </p:nvSpPr>
        <p:spPr>
          <a:xfrm>
            <a:off x="10973204" y="3408825"/>
            <a:ext cx="9160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Training</a:t>
            </a:r>
          </a:p>
        </p:txBody>
      </p:sp>
      <p:sp>
        <p:nvSpPr>
          <p:cNvPr id="25" name="TextBox 24"/>
          <p:cNvSpPr txBox="1"/>
          <p:nvPr/>
        </p:nvSpPr>
        <p:spPr>
          <a:xfrm>
            <a:off x="10226221" y="4062498"/>
            <a:ext cx="13227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Consultation</a:t>
            </a:r>
          </a:p>
        </p:txBody>
      </p:sp>
      <p:sp>
        <p:nvSpPr>
          <p:cNvPr id="26" name="TextBox 25"/>
          <p:cNvSpPr txBox="1"/>
          <p:nvPr/>
        </p:nvSpPr>
        <p:spPr>
          <a:xfrm>
            <a:off x="6873978" y="4786892"/>
            <a:ext cx="108555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Mandates</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481" y="2392958"/>
            <a:ext cx="871133" cy="861400"/>
          </a:xfrm>
          <a:prstGeom prst="rect">
            <a:avLst/>
          </a:prstGeom>
        </p:spPr>
      </p:pic>
      <p:pic>
        <p:nvPicPr>
          <p:cNvPr id="28" name="Picture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21" y="3413295"/>
            <a:ext cx="871133" cy="861400"/>
          </a:xfrm>
          <a:prstGeom prst="rect">
            <a:avLst/>
          </a:prstGeom>
        </p:spPr>
      </p:pic>
      <p:cxnSp>
        <p:nvCxnSpPr>
          <p:cNvPr id="6" name="Straight Connector 5"/>
          <p:cNvCxnSpPr/>
          <p:nvPr/>
        </p:nvCxnSpPr>
        <p:spPr>
          <a:xfrm flipH="1">
            <a:off x="519788" y="3236117"/>
            <a:ext cx="157306" cy="297145"/>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853637" y="3870206"/>
            <a:ext cx="248196" cy="126165"/>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149825" y="3120945"/>
            <a:ext cx="248196" cy="126165"/>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0660735" y="4475587"/>
            <a:ext cx="1140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Evaluation</a:t>
            </a:r>
          </a:p>
        </p:txBody>
      </p:sp>
      <p:sp>
        <p:nvSpPr>
          <p:cNvPr id="40" name="TextBox 39"/>
          <p:cNvSpPr txBox="1"/>
          <p:nvPr/>
        </p:nvSpPr>
        <p:spPr>
          <a:xfrm>
            <a:off x="9658296" y="4843259"/>
            <a:ext cx="21424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Impact Assessment          </a:t>
            </a:r>
          </a:p>
        </p:txBody>
      </p:sp>
      <p:sp>
        <p:nvSpPr>
          <p:cNvPr id="2" name="TextBox 1"/>
          <p:cNvSpPr txBox="1"/>
          <p:nvPr/>
        </p:nvSpPr>
        <p:spPr>
          <a:xfrm>
            <a:off x="677094" y="1659505"/>
            <a:ext cx="1036834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1" i="0" u="none" strike="noStrike" kern="1200" cap="none" spc="0" normalizeH="0" baseline="0" noProof="0">
                <a:ln>
                  <a:noFill/>
                </a:ln>
                <a:solidFill>
                  <a:prstClr val="black"/>
                </a:solidFill>
                <a:effectLst/>
                <a:uLnTx/>
                <a:uFillTx/>
                <a:latin typeface="Calibri"/>
                <a:ea typeface="+mn-ea"/>
                <a:cs typeface="+mn-cs"/>
              </a:rPr>
              <a:t>Science for policy (or science advisory) ecosystems</a:t>
            </a:r>
            <a:endParaRPr kumimoji="0" lang="en-GB" sz="1800" b="1"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p:cNvSpPr txBox="1"/>
          <p:nvPr/>
        </p:nvSpPr>
        <p:spPr>
          <a:xfrm>
            <a:off x="1849605" y="2504594"/>
            <a:ext cx="1845378" cy="338554"/>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Scientific councils</a:t>
            </a:r>
          </a:p>
        </p:txBody>
      </p:sp>
      <p:pic>
        <p:nvPicPr>
          <p:cNvPr id="5" name="Picture 2" descr="Aalborg University (AAU), Denmark | Study.eu">
            <a:extLst>
              <a:ext uri="{FF2B5EF4-FFF2-40B4-BE49-F238E27FC236}">
                <a16:creationId xmlns:a16="http://schemas.microsoft.com/office/drawing/2014/main" id="{07CC2EAB-3E93-7111-28C2-6AFA7585CAB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62573" y="5742568"/>
            <a:ext cx="1323750" cy="724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background with a black square&#10;&#10;Description automatically generated with medium confidence">
            <a:extLst>
              <a:ext uri="{FF2B5EF4-FFF2-40B4-BE49-F238E27FC236}">
                <a16:creationId xmlns:a16="http://schemas.microsoft.com/office/drawing/2014/main" id="{7B954278-2B6F-BE82-D29E-A2EFB6D22D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4044554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83654" y="1882976"/>
            <a:ext cx="3335137" cy="2632794"/>
            <a:chOff x="5574779" y="4066016"/>
            <a:chExt cx="3335137" cy="2632794"/>
          </a:xfrm>
        </p:grpSpPr>
        <p:pic>
          <p:nvPicPr>
            <p:cNvPr id="26" name="Picture 25"/>
            <p:cNvPicPr>
              <a:picLocks noChangeAspect="1"/>
            </p:cNvPicPr>
            <p:nvPr/>
          </p:nvPicPr>
          <p:blipFill>
            <a:blip r:embed="rId3" cstate="print">
              <a:extLst>
                <a:ext uri="{BEBA8EAE-BF5A-486C-A8C5-ECC9F3942E4B}">
                  <a14:imgProps xmlns:a14="http://schemas.microsoft.com/office/drawing/2010/main">
                    <a14:imgLayer r:embed="rId4">
                      <a14:imgEffect>
                        <a14:backgroundRemoval t="1927" b="89981" l="9881" r="97104"/>
                      </a14:imgEffect>
                    </a14:imgLayer>
                  </a14:imgProps>
                </a:ext>
                <a:ext uri="{28A0092B-C50C-407E-A947-70E740481C1C}">
                  <a14:useLocalDpi xmlns:a14="http://schemas.microsoft.com/office/drawing/2010/main" val="0"/>
                </a:ext>
              </a:extLst>
            </a:blip>
            <a:stretch>
              <a:fillRect/>
            </a:stretch>
          </p:blipFill>
          <p:spPr>
            <a:xfrm>
              <a:off x="6022454" y="4066016"/>
              <a:ext cx="2163562" cy="1915244"/>
            </a:xfrm>
            <a:prstGeom prst="rect">
              <a:avLst/>
            </a:prstGeom>
          </p:spPr>
        </p:pic>
        <p:pic>
          <p:nvPicPr>
            <p:cNvPr id="27" name="Picture 26"/>
            <p:cNvPicPr>
              <a:picLocks noChangeAspect="1"/>
            </p:cNvPicPr>
            <p:nvPr/>
          </p:nvPicPr>
          <p:blipFill>
            <a:blip r:embed="rId3" cstate="print">
              <a:extLst>
                <a:ext uri="{BEBA8EAE-BF5A-486C-A8C5-ECC9F3942E4B}">
                  <a14:imgProps xmlns:a14="http://schemas.microsoft.com/office/drawing/2010/main">
                    <a14:imgLayer r:embed="rId4">
                      <a14:imgEffect>
                        <a14:backgroundRemoval t="1927" b="89981" l="9881" r="97104"/>
                      </a14:imgEffect>
                    </a14:imgLayer>
                  </a14:imgProps>
                </a:ext>
                <a:ext uri="{28A0092B-C50C-407E-A947-70E740481C1C}">
                  <a14:useLocalDpi xmlns:a14="http://schemas.microsoft.com/office/drawing/2010/main" val="0"/>
                </a:ext>
              </a:extLst>
            </a:blip>
            <a:stretch>
              <a:fillRect/>
            </a:stretch>
          </p:blipFill>
          <p:spPr>
            <a:xfrm>
              <a:off x="6746354" y="4617985"/>
              <a:ext cx="2163562" cy="1915244"/>
            </a:xfrm>
            <a:prstGeom prst="rect">
              <a:avLst/>
            </a:prstGeom>
          </p:spPr>
        </p:pic>
        <p:pic>
          <p:nvPicPr>
            <p:cNvPr id="28" name="Picture 27"/>
            <p:cNvPicPr>
              <a:picLocks noChangeAspect="1"/>
            </p:cNvPicPr>
            <p:nvPr/>
          </p:nvPicPr>
          <p:blipFill>
            <a:blip r:embed="rId3" cstate="print">
              <a:extLst>
                <a:ext uri="{BEBA8EAE-BF5A-486C-A8C5-ECC9F3942E4B}">
                  <a14:imgProps xmlns:a14="http://schemas.microsoft.com/office/drawing/2010/main">
                    <a14:imgLayer r:embed="rId4">
                      <a14:imgEffect>
                        <a14:backgroundRemoval t="1927" b="89981" l="9881" r="97104"/>
                      </a14:imgEffect>
                    </a14:imgLayer>
                  </a14:imgProps>
                </a:ext>
                <a:ext uri="{28A0092B-C50C-407E-A947-70E740481C1C}">
                  <a14:useLocalDpi xmlns:a14="http://schemas.microsoft.com/office/drawing/2010/main" val="0"/>
                </a:ext>
              </a:extLst>
            </a:blip>
            <a:stretch>
              <a:fillRect/>
            </a:stretch>
          </p:blipFill>
          <p:spPr>
            <a:xfrm>
              <a:off x="5574779" y="4783566"/>
              <a:ext cx="2163562" cy="1915244"/>
            </a:xfrm>
            <a:prstGeom prst="rect">
              <a:avLst/>
            </a:prstGeom>
          </p:spPr>
        </p:pic>
      </p:grpSp>
      <p:sp>
        <p:nvSpPr>
          <p:cNvPr id="2" name="Title 1"/>
          <p:cNvSpPr>
            <a:spLocks noGrp="1"/>
          </p:cNvSpPr>
          <p:nvPr>
            <p:ph type="title"/>
          </p:nvPr>
        </p:nvSpPr>
        <p:spPr>
          <a:xfrm>
            <a:off x="970722" y="482860"/>
            <a:ext cx="10897224" cy="782357"/>
          </a:xfrm>
        </p:spPr>
        <p:txBody>
          <a:bodyPr/>
          <a:lstStyle/>
          <a:p>
            <a:r>
              <a:rPr lang="en-IE" b="1" dirty="0"/>
              <a:t>From mapping to strengthening ecosystems</a:t>
            </a:r>
            <a:endParaRPr lang="en-GB" b="1" dirty="0"/>
          </a:p>
        </p:txBody>
      </p:sp>
      <p:sp>
        <p:nvSpPr>
          <p:cNvPr id="21" name="Content Placeholder 1"/>
          <p:cNvSpPr txBox="1">
            <a:spLocks/>
          </p:cNvSpPr>
          <p:nvPr/>
        </p:nvSpPr>
        <p:spPr>
          <a:xfrm>
            <a:off x="655622" y="4184311"/>
            <a:ext cx="2697178" cy="44548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0"/>
              </a:spcBef>
              <a:spcAft>
                <a:spcPts val="1800"/>
              </a:spcAft>
              <a:buClr>
                <a:srgbClr val="44546A"/>
              </a:buClr>
              <a:buSzTx/>
              <a:buFont typeface="Arial" panose="020B0604020202020204" pitchFamily="34" charset="0"/>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Single elements</a:t>
            </a:r>
          </a:p>
        </p:txBody>
      </p:sp>
      <p:sp>
        <p:nvSpPr>
          <p:cNvPr id="23" name="Content Placeholder 1"/>
          <p:cNvSpPr txBox="1">
            <a:spLocks/>
          </p:cNvSpPr>
          <p:nvPr/>
        </p:nvSpPr>
        <p:spPr>
          <a:xfrm>
            <a:off x="4191291" y="4184311"/>
            <a:ext cx="3583774" cy="44548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0"/>
              </a:spcBef>
              <a:spcAft>
                <a:spcPts val="1800"/>
              </a:spcAft>
              <a:buClr>
                <a:srgbClr val="44546A"/>
              </a:buClr>
              <a:buSzTx/>
              <a:buFont typeface="Arial" panose="020B0604020202020204" pitchFamily="34" charset="0"/>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National ecosystems</a:t>
            </a:r>
          </a:p>
        </p:txBody>
      </p:sp>
      <p:pic>
        <p:nvPicPr>
          <p:cNvPr id="2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890366" y="1637980"/>
            <a:ext cx="2405235" cy="2405235"/>
          </a:xfr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6640" y="1657417"/>
            <a:ext cx="2539682" cy="2539682"/>
          </a:xfrm>
          <a:prstGeom prst="rect">
            <a:avLst/>
          </a:prstGeom>
        </p:spPr>
      </p:pic>
      <p:sp>
        <p:nvSpPr>
          <p:cNvPr id="4" name="Right Arrow 3"/>
          <p:cNvSpPr/>
          <p:nvPr/>
        </p:nvSpPr>
        <p:spPr>
          <a:xfrm>
            <a:off x="3352800" y="2434945"/>
            <a:ext cx="1114425" cy="70108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ight Arrow 29"/>
          <p:cNvSpPr/>
          <p:nvPr/>
        </p:nvSpPr>
        <p:spPr>
          <a:xfrm>
            <a:off x="7820911" y="2434944"/>
            <a:ext cx="1114425" cy="70108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Content Placeholder 1"/>
          <p:cNvSpPr txBox="1">
            <a:spLocks/>
          </p:cNvSpPr>
          <p:nvPr/>
        </p:nvSpPr>
        <p:spPr>
          <a:xfrm>
            <a:off x="8423260" y="4184311"/>
            <a:ext cx="3444686" cy="44548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0"/>
              </a:spcBef>
              <a:spcAft>
                <a:spcPts val="1800"/>
              </a:spcAft>
              <a:buClr>
                <a:srgbClr val="44546A"/>
              </a:buClr>
              <a:buSzTx/>
              <a:buFont typeface="Arial" panose="020B0604020202020204" pitchFamily="34" charset="0"/>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European ecosystem</a:t>
            </a:r>
          </a:p>
        </p:txBody>
      </p:sp>
      <p:sp>
        <p:nvSpPr>
          <p:cNvPr id="6" name="TextBox 5"/>
          <p:cNvSpPr txBox="1"/>
          <p:nvPr/>
        </p:nvSpPr>
        <p:spPr>
          <a:xfrm>
            <a:off x="2547216" y="4955308"/>
            <a:ext cx="2480166"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Analytical blind spots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Interconnectedness?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Missing the big picture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5861608" y="4955308"/>
            <a:ext cx="460895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Knowledge coverage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Need for mutual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Ensure input to Better Regulation at the EU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alborg University (AAU), Denmark | Study.eu">
            <a:extLst>
              <a:ext uri="{FF2B5EF4-FFF2-40B4-BE49-F238E27FC236}">
                <a16:creationId xmlns:a16="http://schemas.microsoft.com/office/drawing/2014/main" id="{67997D60-49D4-72B5-A86D-64E51B75B94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62573" y="5742568"/>
            <a:ext cx="1323750" cy="724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56F517F6-4862-7DF9-872A-7FBD716905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836032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5">
            <a:extLst>
              <a:ext uri="{FF2B5EF4-FFF2-40B4-BE49-F238E27FC236}">
                <a16:creationId xmlns:a16="http://schemas.microsoft.com/office/drawing/2014/main" id="{16F60D9B-D5C3-29E7-146D-6E04D826A5E6}"/>
              </a:ext>
            </a:extLst>
          </p:cNvPr>
          <p:cNvSpPr txBox="1">
            <a:spLocks/>
          </p:cNvSpPr>
          <p:nvPr/>
        </p:nvSpPr>
        <p:spPr>
          <a:xfrm>
            <a:off x="1524000" y="2235200"/>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u="none" kern="1200">
                <a:solidFill>
                  <a:schemeClr val="bg1"/>
                </a:solidFill>
                <a:latin typeface="Raleway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3399"/>
                </a:solidFill>
                <a:effectLst/>
                <a:uLnTx/>
                <a:uFillTx/>
                <a:latin typeface="Montserrat SemiBold" panose="00000700000000000000" pitchFamily="2" charset="0"/>
                <a:ea typeface="+mj-ea"/>
                <a:cs typeface="+mj-cs"/>
              </a:rPr>
              <a:t>Director General DG Research and Innovation (RTD) of the European Commission</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rPr>
              <a:t>Marc </a:t>
            </a:r>
            <a:r>
              <a:rPr kumimoji="0" lang="en-US" sz="5200" b="0" i="0" u="none" strike="noStrike" kern="1200" cap="none" spc="0" normalizeH="0" baseline="0" noProof="0" dirty="0" err="1">
                <a:ln>
                  <a:noFill/>
                </a:ln>
                <a:solidFill>
                  <a:srgbClr val="003399"/>
                </a:solidFill>
                <a:effectLst/>
                <a:uLnTx/>
                <a:uFillTx/>
                <a:latin typeface="Montserrat Black" panose="00000A00000000000000" pitchFamily="2" charset="0"/>
                <a:ea typeface="+mj-ea"/>
                <a:cs typeface="+mj-cs"/>
              </a:rPr>
              <a:t>Lemaître</a:t>
            </a:r>
            <a:endParaRPr kumimoji="0" lang="en-BE"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endParaRPr>
          </a:p>
        </p:txBody>
      </p:sp>
    </p:spTree>
    <p:extLst>
      <p:ext uri="{BB962C8B-B14F-4D97-AF65-F5344CB8AC3E}">
        <p14:creationId xmlns:p14="http://schemas.microsoft.com/office/powerpoint/2010/main" val="1327059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descr="A screenshot of a computer&#10;&#10;Description automatically generated">
            <a:extLst>
              <a:ext uri="{FF2B5EF4-FFF2-40B4-BE49-F238E27FC236}">
                <a16:creationId xmlns:a16="http://schemas.microsoft.com/office/drawing/2014/main" id="{B23A60AE-88D0-73E7-6316-E28CCAA2F3E7}"/>
              </a:ext>
            </a:extLst>
          </p:cNvPr>
          <p:cNvPicPr>
            <a:picLocks noChangeAspect="1"/>
          </p:cNvPicPr>
          <p:nvPr/>
        </p:nvPicPr>
        <p:blipFill rotWithShape="1">
          <a:blip r:embed="rId2"/>
          <a:srcRect b="3452"/>
          <a:stretch/>
        </p:blipFill>
        <p:spPr>
          <a:xfrm>
            <a:off x="20" y="1282"/>
            <a:ext cx="12191980" cy="6856718"/>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4A963A04-8F8E-5536-5513-DDDC0AF12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3635" y="248297"/>
            <a:ext cx="605069" cy="920131"/>
          </a:xfrm>
          <a:prstGeom prst="rect">
            <a:avLst/>
          </a:prstGeom>
        </p:spPr>
      </p:pic>
    </p:spTree>
    <p:extLst>
      <p:ext uri="{BB962C8B-B14F-4D97-AF65-F5344CB8AC3E}">
        <p14:creationId xmlns:p14="http://schemas.microsoft.com/office/powerpoint/2010/main" val="3428373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SRDC: Our Research Enterprise Ecosystem">
            <a:extLst>
              <a:ext uri="{FF2B5EF4-FFF2-40B4-BE49-F238E27FC236}">
                <a16:creationId xmlns:a16="http://schemas.microsoft.com/office/drawing/2014/main" id="{EB263FEB-C519-F987-47BA-326F13A5B2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448" y="347225"/>
            <a:ext cx="10948162" cy="632215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43DBAD5D-4035-B487-87C6-1DF94704F4E4}"/>
              </a:ext>
            </a:extLst>
          </p:cNvPr>
          <p:cNvSpPr/>
          <p:nvPr/>
        </p:nvSpPr>
        <p:spPr>
          <a:xfrm>
            <a:off x="4974953" y="2108599"/>
            <a:ext cx="1999488" cy="1999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400" b="1" i="0" u="none" strike="noStrike" kern="1200" cap="none" spc="0" normalizeH="0" baseline="0" noProof="0" dirty="0">
              <a:ln>
                <a:solidFill>
                  <a:prstClr val="white"/>
                </a:solid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endParaRPr>
          </a:p>
        </p:txBody>
      </p:sp>
      <p:sp>
        <p:nvSpPr>
          <p:cNvPr id="5" name="TextBox 4">
            <a:extLst>
              <a:ext uri="{FF2B5EF4-FFF2-40B4-BE49-F238E27FC236}">
                <a16:creationId xmlns:a16="http://schemas.microsoft.com/office/drawing/2014/main" id="{7826554F-9ED5-17BD-D057-AB2787FA534B}"/>
              </a:ext>
            </a:extLst>
          </p:cNvPr>
          <p:cNvSpPr txBox="1"/>
          <p:nvPr/>
        </p:nvSpPr>
        <p:spPr>
          <a:xfrm>
            <a:off x="5324352" y="2476979"/>
            <a:ext cx="13426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6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Evaluation framework for science-for-policy in EU MS</a:t>
            </a:r>
          </a:p>
        </p:txBody>
      </p:sp>
      <p:sp>
        <p:nvSpPr>
          <p:cNvPr id="6" name="TextBox 5">
            <a:extLst>
              <a:ext uri="{FF2B5EF4-FFF2-40B4-BE49-F238E27FC236}">
                <a16:creationId xmlns:a16="http://schemas.microsoft.com/office/drawing/2014/main" id="{278FB5FB-7CA5-B542-DBD1-32832B6FA8EB}"/>
              </a:ext>
            </a:extLst>
          </p:cNvPr>
          <p:cNvSpPr txBox="1"/>
          <p:nvPr/>
        </p:nvSpPr>
        <p:spPr>
          <a:xfrm>
            <a:off x="731131" y="799453"/>
            <a:ext cx="2208842" cy="553998"/>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Academics, universities, and research institutes</a:t>
            </a:r>
            <a:endParaRPr kumimoji="0" lang="en-DK"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endParaRPr>
          </a:p>
        </p:txBody>
      </p:sp>
      <p:sp>
        <p:nvSpPr>
          <p:cNvPr id="7" name="TextBox 6">
            <a:extLst>
              <a:ext uri="{FF2B5EF4-FFF2-40B4-BE49-F238E27FC236}">
                <a16:creationId xmlns:a16="http://schemas.microsoft.com/office/drawing/2014/main" id="{3DB6A9C8-BB4B-C123-7EE0-718055EACA81}"/>
              </a:ext>
            </a:extLst>
          </p:cNvPr>
          <p:cNvSpPr txBox="1"/>
          <p:nvPr/>
        </p:nvSpPr>
        <p:spPr>
          <a:xfrm>
            <a:off x="1" y="1854678"/>
            <a:ext cx="2363164" cy="553998"/>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Individual scientists </a:t>
            </a:r>
            <a:b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br>
            <a: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acting as advisors</a:t>
            </a:r>
            <a:endParaRPr kumimoji="0" lang="en-DK"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endParaRPr>
          </a:p>
        </p:txBody>
      </p:sp>
      <p:sp>
        <p:nvSpPr>
          <p:cNvPr id="8" name="TextBox 7">
            <a:extLst>
              <a:ext uri="{FF2B5EF4-FFF2-40B4-BE49-F238E27FC236}">
                <a16:creationId xmlns:a16="http://schemas.microsoft.com/office/drawing/2014/main" id="{CDE5879B-BFB8-48AF-006D-D59F6B84A780}"/>
              </a:ext>
            </a:extLst>
          </p:cNvPr>
          <p:cNvSpPr txBox="1"/>
          <p:nvPr/>
        </p:nvSpPr>
        <p:spPr>
          <a:xfrm>
            <a:off x="266218" y="2967777"/>
            <a:ext cx="2666038" cy="3231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Academies and councils</a:t>
            </a:r>
            <a:endParaRPr kumimoji="0" lang="en-DK"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endParaRPr>
          </a:p>
        </p:txBody>
      </p:sp>
      <p:sp>
        <p:nvSpPr>
          <p:cNvPr id="9" name="TextBox 8">
            <a:extLst>
              <a:ext uri="{FF2B5EF4-FFF2-40B4-BE49-F238E27FC236}">
                <a16:creationId xmlns:a16="http://schemas.microsoft.com/office/drawing/2014/main" id="{43C685C0-B079-A42B-37A1-B6CAFC5C2C48}"/>
              </a:ext>
            </a:extLst>
          </p:cNvPr>
          <p:cNvSpPr txBox="1"/>
          <p:nvPr/>
        </p:nvSpPr>
        <p:spPr>
          <a:xfrm>
            <a:off x="9501058" y="3795230"/>
            <a:ext cx="2354101" cy="5539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Units, teams, and advisors within regulatory agencies</a:t>
            </a:r>
            <a:endParaRPr kumimoji="0" lang="en-DK"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endParaRPr>
          </a:p>
        </p:txBody>
      </p:sp>
      <p:sp>
        <p:nvSpPr>
          <p:cNvPr id="10" name="TextBox 9">
            <a:extLst>
              <a:ext uri="{FF2B5EF4-FFF2-40B4-BE49-F238E27FC236}">
                <a16:creationId xmlns:a16="http://schemas.microsoft.com/office/drawing/2014/main" id="{9DB908CB-A684-8F05-9AC8-05D1159BFDA9}"/>
              </a:ext>
            </a:extLst>
          </p:cNvPr>
          <p:cNvSpPr txBox="1"/>
          <p:nvPr/>
        </p:nvSpPr>
        <p:spPr>
          <a:xfrm>
            <a:off x="8993698" y="659282"/>
            <a:ext cx="2208841" cy="5539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Government research laboratories and units </a:t>
            </a:r>
            <a:endParaRPr kumimoji="0" lang="en-DK"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endParaRPr>
          </a:p>
        </p:txBody>
      </p:sp>
      <p:sp>
        <p:nvSpPr>
          <p:cNvPr id="11" name="TextBox 10">
            <a:extLst>
              <a:ext uri="{FF2B5EF4-FFF2-40B4-BE49-F238E27FC236}">
                <a16:creationId xmlns:a16="http://schemas.microsoft.com/office/drawing/2014/main" id="{C9DA38EB-977E-F78C-160D-C917E14DA8E1}"/>
              </a:ext>
            </a:extLst>
          </p:cNvPr>
          <p:cNvSpPr txBox="1"/>
          <p:nvPr/>
        </p:nvSpPr>
        <p:spPr>
          <a:xfrm>
            <a:off x="9537711" y="1725292"/>
            <a:ext cx="2140893" cy="5520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Expert commissions and committees </a:t>
            </a:r>
            <a:endParaRPr kumimoji="0" lang="en-DK"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endParaRPr>
          </a:p>
        </p:txBody>
      </p:sp>
      <p:sp>
        <p:nvSpPr>
          <p:cNvPr id="12" name="TextBox 11">
            <a:extLst>
              <a:ext uri="{FF2B5EF4-FFF2-40B4-BE49-F238E27FC236}">
                <a16:creationId xmlns:a16="http://schemas.microsoft.com/office/drawing/2014/main" id="{0607D206-0325-933B-10C0-C8EF1F6734EF}"/>
              </a:ext>
            </a:extLst>
          </p:cNvPr>
          <p:cNvSpPr txBox="1"/>
          <p:nvPr/>
        </p:nvSpPr>
        <p:spPr>
          <a:xfrm>
            <a:off x="9018781" y="4933408"/>
            <a:ext cx="2354101" cy="5539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Parliamentary advisory units and libraries </a:t>
            </a:r>
            <a:endParaRPr kumimoji="0" lang="en-DK"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endParaRPr>
          </a:p>
        </p:txBody>
      </p:sp>
      <p:sp>
        <p:nvSpPr>
          <p:cNvPr id="13" name="TextBox 12">
            <a:extLst>
              <a:ext uri="{FF2B5EF4-FFF2-40B4-BE49-F238E27FC236}">
                <a16:creationId xmlns:a16="http://schemas.microsoft.com/office/drawing/2014/main" id="{60062BAF-2329-2BDC-F293-DECFC2797A77}"/>
              </a:ext>
            </a:extLst>
          </p:cNvPr>
          <p:cNvSpPr txBox="1"/>
          <p:nvPr/>
        </p:nvSpPr>
        <p:spPr>
          <a:xfrm>
            <a:off x="9007206" y="2756685"/>
            <a:ext cx="3184794" cy="5539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Chief science advisors and government employed scientists</a:t>
            </a:r>
            <a:endParaRPr kumimoji="0" lang="en-DK"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endParaRPr>
          </a:p>
        </p:txBody>
      </p:sp>
      <p:sp>
        <p:nvSpPr>
          <p:cNvPr id="14" name="TextBox 13">
            <a:extLst>
              <a:ext uri="{FF2B5EF4-FFF2-40B4-BE49-F238E27FC236}">
                <a16:creationId xmlns:a16="http://schemas.microsoft.com/office/drawing/2014/main" id="{3A729E80-3F77-773D-05AE-F3C1F249256F}"/>
              </a:ext>
            </a:extLst>
          </p:cNvPr>
          <p:cNvSpPr txBox="1"/>
          <p:nvPr/>
        </p:nvSpPr>
        <p:spPr>
          <a:xfrm>
            <a:off x="342453" y="3882174"/>
            <a:ext cx="1999489" cy="553998"/>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Brokering programmes and policy fellowships</a:t>
            </a:r>
            <a:endParaRPr kumimoji="0" lang="en-DK"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endParaRPr>
          </a:p>
        </p:txBody>
      </p:sp>
      <p:sp>
        <p:nvSpPr>
          <p:cNvPr id="15" name="TextBox 14">
            <a:extLst>
              <a:ext uri="{FF2B5EF4-FFF2-40B4-BE49-F238E27FC236}">
                <a16:creationId xmlns:a16="http://schemas.microsoft.com/office/drawing/2014/main" id="{1A8EBAA0-9CE2-1EE9-AE96-06BEA8B94469}"/>
              </a:ext>
            </a:extLst>
          </p:cNvPr>
          <p:cNvSpPr txBox="1"/>
          <p:nvPr/>
        </p:nvSpPr>
        <p:spPr>
          <a:xfrm>
            <a:off x="3267756" y="6366881"/>
            <a:ext cx="5413881" cy="3231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Unique funding programmes</a:t>
            </a:r>
            <a:endParaRPr kumimoji="0" lang="en-DK"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endParaRPr>
          </a:p>
        </p:txBody>
      </p:sp>
      <p:sp>
        <p:nvSpPr>
          <p:cNvPr id="16" name="TextBox 15">
            <a:extLst>
              <a:ext uri="{FF2B5EF4-FFF2-40B4-BE49-F238E27FC236}">
                <a16:creationId xmlns:a16="http://schemas.microsoft.com/office/drawing/2014/main" id="{A976CBBE-8FD5-D34B-AA92-F88AF29ED4C4}"/>
              </a:ext>
            </a:extLst>
          </p:cNvPr>
          <p:cNvSpPr txBox="1"/>
          <p:nvPr/>
        </p:nvSpPr>
        <p:spPr>
          <a:xfrm>
            <a:off x="934697" y="5041575"/>
            <a:ext cx="1999489" cy="553998"/>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rPr>
              <a:t>Think thanks and consultancy </a:t>
            </a:r>
            <a:endParaRPr kumimoji="0" lang="en-DK" sz="1500" b="1" i="0" u="none" strike="noStrike" kern="1200" cap="none" spc="0" normalizeH="0" baseline="0" noProof="0" dirty="0">
              <a:ln>
                <a:noFill/>
              </a:ln>
              <a:solidFill>
                <a:srgbClr val="E7E6E6">
                  <a:lumMod val="25000"/>
                </a:srgbClr>
              </a:solidFill>
              <a:effectLst/>
              <a:uLnTx/>
              <a:uFillTx/>
              <a:latin typeface="GILL SANS LIGHT" panose="020B0302020104020203" pitchFamily="34" charset="-79"/>
              <a:ea typeface="+mn-ea"/>
              <a:cs typeface="GILL SANS LIGHT" panose="020B0302020104020203" pitchFamily="34" charset="-79"/>
            </a:endParaRPr>
          </a:p>
        </p:txBody>
      </p:sp>
      <p:sp>
        <p:nvSpPr>
          <p:cNvPr id="2" name="Tekstfelt 7">
            <a:extLst>
              <a:ext uri="{FF2B5EF4-FFF2-40B4-BE49-F238E27FC236}">
                <a16:creationId xmlns:a16="http://schemas.microsoft.com/office/drawing/2014/main" id="{784DE2FA-014F-A7F9-DE2B-72C37E376B85}"/>
              </a:ext>
            </a:extLst>
          </p:cNvPr>
          <p:cNvSpPr txBox="1"/>
          <p:nvPr/>
        </p:nvSpPr>
        <p:spPr>
          <a:xfrm>
            <a:off x="235428" y="6547560"/>
            <a:ext cx="4739525" cy="24320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50000"/>
                  </a:prst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Forthcoming, JRC 2023 </a:t>
            </a:r>
          </a:p>
        </p:txBody>
      </p:sp>
      <p:pic>
        <p:nvPicPr>
          <p:cNvPr id="3" name="Picture 2" descr="Aalborg University (AAU), Denmark | Study.eu">
            <a:extLst>
              <a:ext uri="{FF2B5EF4-FFF2-40B4-BE49-F238E27FC236}">
                <a16:creationId xmlns:a16="http://schemas.microsoft.com/office/drawing/2014/main" id="{6DFF4ADB-0306-446F-6FBA-9B7C81B7D42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62573" y="5742568"/>
            <a:ext cx="1323750" cy="72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275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ue 4">
            <a:extLst>
              <a:ext uri="{FF2B5EF4-FFF2-40B4-BE49-F238E27FC236}">
                <a16:creationId xmlns:a16="http://schemas.microsoft.com/office/drawing/2014/main" id="{5B2C909F-6C90-9A49-A141-7E7E4E0D2233}"/>
              </a:ext>
            </a:extLst>
          </p:cNvPr>
          <p:cNvSpPr/>
          <p:nvPr/>
        </p:nvSpPr>
        <p:spPr>
          <a:xfrm rot="21242023">
            <a:off x="1289446" y="1908331"/>
            <a:ext cx="2405848" cy="923648"/>
          </a:xfrm>
          <a:prstGeom prst="arc">
            <a:avLst>
              <a:gd name="adj1" fmla="val 16200000"/>
              <a:gd name="adj2" fmla="val 20289153"/>
            </a:avLst>
          </a:prstGeom>
          <a:ln w="762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Bue 5">
            <a:extLst>
              <a:ext uri="{FF2B5EF4-FFF2-40B4-BE49-F238E27FC236}">
                <a16:creationId xmlns:a16="http://schemas.microsoft.com/office/drawing/2014/main" id="{0AFC8127-3BEE-9848-853B-6D4508342223}"/>
              </a:ext>
            </a:extLst>
          </p:cNvPr>
          <p:cNvSpPr/>
          <p:nvPr/>
        </p:nvSpPr>
        <p:spPr>
          <a:xfrm rot="3278097">
            <a:off x="2436144" y="2149511"/>
            <a:ext cx="2405848" cy="923648"/>
          </a:xfrm>
          <a:prstGeom prst="arc">
            <a:avLst>
              <a:gd name="adj1" fmla="val 16200000"/>
              <a:gd name="adj2" fmla="val 20289153"/>
            </a:avLst>
          </a:prstGeom>
          <a:ln w="762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Bue 6">
            <a:extLst>
              <a:ext uri="{FF2B5EF4-FFF2-40B4-BE49-F238E27FC236}">
                <a16:creationId xmlns:a16="http://schemas.microsoft.com/office/drawing/2014/main" id="{943FDA17-5F92-6945-8FBE-3DE247C65778}"/>
              </a:ext>
            </a:extLst>
          </p:cNvPr>
          <p:cNvSpPr/>
          <p:nvPr/>
        </p:nvSpPr>
        <p:spPr>
          <a:xfrm rot="6820853">
            <a:off x="2793350" y="3168799"/>
            <a:ext cx="2405848" cy="923648"/>
          </a:xfrm>
          <a:prstGeom prst="arc">
            <a:avLst>
              <a:gd name="adj1" fmla="val 16200000"/>
              <a:gd name="adj2" fmla="val 20289153"/>
            </a:avLst>
          </a:prstGeom>
          <a:ln w="762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Bue 7">
            <a:extLst>
              <a:ext uri="{FF2B5EF4-FFF2-40B4-BE49-F238E27FC236}">
                <a16:creationId xmlns:a16="http://schemas.microsoft.com/office/drawing/2014/main" id="{235AEC74-50BE-4546-B26F-E5952E49EF8F}"/>
              </a:ext>
            </a:extLst>
          </p:cNvPr>
          <p:cNvSpPr/>
          <p:nvPr/>
        </p:nvSpPr>
        <p:spPr>
          <a:xfrm rot="10279644">
            <a:off x="2008536" y="4040758"/>
            <a:ext cx="2405848" cy="923648"/>
          </a:xfrm>
          <a:prstGeom prst="arc">
            <a:avLst>
              <a:gd name="adj1" fmla="val 16200000"/>
              <a:gd name="adj2" fmla="val 20289153"/>
            </a:avLst>
          </a:prstGeom>
          <a:ln w="762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Bue 8">
            <a:extLst>
              <a:ext uri="{FF2B5EF4-FFF2-40B4-BE49-F238E27FC236}">
                <a16:creationId xmlns:a16="http://schemas.microsoft.com/office/drawing/2014/main" id="{1E088069-99D3-F248-9AE1-BC0F8AF03270}"/>
              </a:ext>
            </a:extLst>
          </p:cNvPr>
          <p:cNvSpPr/>
          <p:nvPr/>
        </p:nvSpPr>
        <p:spPr>
          <a:xfrm rot="14019910">
            <a:off x="866089" y="3773369"/>
            <a:ext cx="2405848" cy="923648"/>
          </a:xfrm>
          <a:prstGeom prst="arc">
            <a:avLst>
              <a:gd name="adj1" fmla="val 16200000"/>
              <a:gd name="adj2" fmla="val 20289153"/>
            </a:avLst>
          </a:prstGeom>
          <a:ln w="762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Bue 9">
            <a:extLst>
              <a:ext uri="{FF2B5EF4-FFF2-40B4-BE49-F238E27FC236}">
                <a16:creationId xmlns:a16="http://schemas.microsoft.com/office/drawing/2014/main" id="{13BE6B44-3ECE-A948-A676-A702D86E38BA}"/>
              </a:ext>
            </a:extLst>
          </p:cNvPr>
          <p:cNvSpPr/>
          <p:nvPr/>
        </p:nvSpPr>
        <p:spPr>
          <a:xfrm rot="17254213">
            <a:off x="554388" y="2753616"/>
            <a:ext cx="2405848" cy="923648"/>
          </a:xfrm>
          <a:prstGeom prst="arc">
            <a:avLst>
              <a:gd name="adj1" fmla="val 16200000"/>
              <a:gd name="adj2" fmla="val 20289153"/>
            </a:avLst>
          </a:prstGeom>
          <a:ln w="762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Højrepil 15">
            <a:extLst>
              <a:ext uri="{FF2B5EF4-FFF2-40B4-BE49-F238E27FC236}">
                <a16:creationId xmlns:a16="http://schemas.microsoft.com/office/drawing/2014/main" id="{04671F1F-D358-704E-A851-3FFD4173598F}"/>
              </a:ext>
            </a:extLst>
          </p:cNvPr>
          <p:cNvSpPr/>
          <p:nvPr/>
        </p:nvSpPr>
        <p:spPr>
          <a:xfrm rot="10800000">
            <a:off x="5772076" y="3905800"/>
            <a:ext cx="203778" cy="212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Højrepil 16">
            <a:extLst>
              <a:ext uri="{FF2B5EF4-FFF2-40B4-BE49-F238E27FC236}">
                <a16:creationId xmlns:a16="http://schemas.microsoft.com/office/drawing/2014/main" id="{15C06946-AB5C-5F4F-94E3-7952625E5609}"/>
              </a:ext>
            </a:extLst>
          </p:cNvPr>
          <p:cNvSpPr/>
          <p:nvPr/>
        </p:nvSpPr>
        <p:spPr>
          <a:xfrm rot="14785827">
            <a:off x="5104960" y="3453649"/>
            <a:ext cx="203778" cy="212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Billede 17">
            <a:extLst>
              <a:ext uri="{FF2B5EF4-FFF2-40B4-BE49-F238E27FC236}">
                <a16:creationId xmlns:a16="http://schemas.microsoft.com/office/drawing/2014/main" id="{A85588B6-651F-EC4A-9901-2EA4AC4C0DBB}"/>
              </a:ext>
            </a:extLst>
          </p:cNvPr>
          <p:cNvPicPr>
            <a:picLocks noChangeAspect="1"/>
          </p:cNvPicPr>
          <p:nvPr/>
        </p:nvPicPr>
        <p:blipFill>
          <a:blip r:embed="rId2"/>
          <a:stretch>
            <a:fillRect/>
          </a:stretch>
        </p:blipFill>
        <p:spPr>
          <a:xfrm rot="4645531">
            <a:off x="5327796" y="2667838"/>
            <a:ext cx="228600" cy="228600"/>
          </a:xfrm>
          <a:prstGeom prst="rect">
            <a:avLst/>
          </a:prstGeom>
        </p:spPr>
      </p:pic>
      <p:pic>
        <p:nvPicPr>
          <p:cNvPr id="19" name="Billede 18">
            <a:extLst>
              <a:ext uri="{FF2B5EF4-FFF2-40B4-BE49-F238E27FC236}">
                <a16:creationId xmlns:a16="http://schemas.microsoft.com/office/drawing/2014/main" id="{C8879E66-D532-A94D-B3C6-F8217F9A0A27}"/>
              </a:ext>
            </a:extLst>
          </p:cNvPr>
          <p:cNvPicPr>
            <a:picLocks noChangeAspect="1"/>
          </p:cNvPicPr>
          <p:nvPr/>
        </p:nvPicPr>
        <p:blipFill>
          <a:blip r:embed="rId3"/>
          <a:stretch>
            <a:fillRect/>
          </a:stretch>
        </p:blipFill>
        <p:spPr>
          <a:xfrm rot="13238343">
            <a:off x="6409307" y="3431590"/>
            <a:ext cx="228600" cy="228600"/>
          </a:xfrm>
          <a:prstGeom prst="rect">
            <a:avLst/>
          </a:prstGeom>
        </p:spPr>
      </p:pic>
      <p:pic>
        <p:nvPicPr>
          <p:cNvPr id="20" name="Billede 19">
            <a:extLst>
              <a:ext uri="{FF2B5EF4-FFF2-40B4-BE49-F238E27FC236}">
                <a16:creationId xmlns:a16="http://schemas.microsoft.com/office/drawing/2014/main" id="{6C25B30D-052E-284B-8C65-E5CF7B7EA0A6}"/>
              </a:ext>
            </a:extLst>
          </p:cNvPr>
          <p:cNvPicPr>
            <a:picLocks noChangeAspect="1"/>
          </p:cNvPicPr>
          <p:nvPr/>
        </p:nvPicPr>
        <p:blipFill>
          <a:blip r:embed="rId3"/>
          <a:stretch>
            <a:fillRect/>
          </a:stretch>
        </p:blipFill>
        <p:spPr>
          <a:xfrm rot="8716756">
            <a:off x="6135578" y="2642957"/>
            <a:ext cx="228600" cy="228600"/>
          </a:xfrm>
          <a:prstGeom prst="rect">
            <a:avLst/>
          </a:prstGeom>
        </p:spPr>
      </p:pic>
      <p:sp>
        <p:nvSpPr>
          <p:cNvPr id="32" name="Bue 31">
            <a:extLst>
              <a:ext uri="{FF2B5EF4-FFF2-40B4-BE49-F238E27FC236}">
                <a16:creationId xmlns:a16="http://schemas.microsoft.com/office/drawing/2014/main" id="{DDC197F7-0DAA-B746-950C-93BD6FDEE1C4}"/>
              </a:ext>
            </a:extLst>
          </p:cNvPr>
          <p:cNvSpPr/>
          <p:nvPr/>
        </p:nvSpPr>
        <p:spPr>
          <a:xfrm rot="21242023">
            <a:off x="7367591" y="1908331"/>
            <a:ext cx="2405848" cy="923648"/>
          </a:xfrm>
          <a:prstGeom prst="arc">
            <a:avLst>
              <a:gd name="adj1" fmla="val 16200000"/>
              <a:gd name="adj2" fmla="val 20289153"/>
            </a:avLst>
          </a:prstGeom>
          <a:ln w="762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Bue 32">
            <a:extLst>
              <a:ext uri="{FF2B5EF4-FFF2-40B4-BE49-F238E27FC236}">
                <a16:creationId xmlns:a16="http://schemas.microsoft.com/office/drawing/2014/main" id="{6E64DCE4-38DD-4A44-97CB-7FDB4D11C273}"/>
              </a:ext>
            </a:extLst>
          </p:cNvPr>
          <p:cNvSpPr/>
          <p:nvPr/>
        </p:nvSpPr>
        <p:spPr>
          <a:xfrm rot="3278097">
            <a:off x="8514289" y="2149511"/>
            <a:ext cx="2405848" cy="923648"/>
          </a:xfrm>
          <a:prstGeom prst="arc">
            <a:avLst>
              <a:gd name="adj1" fmla="val 16200000"/>
              <a:gd name="adj2" fmla="val 20289153"/>
            </a:avLst>
          </a:prstGeom>
          <a:ln w="762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Bue 33">
            <a:extLst>
              <a:ext uri="{FF2B5EF4-FFF2-40B4-BE49-F238E27FC236}">
                <a16:creationId xmlns:a16="http://schemas.microsoft.com/office/drawing/2014/main" id="{0CF79381-8ED2-1848-AF62-8CC42734C765}"/>
              </a:ext>
            </a:extLst>
          </p:cNvPr>
          <p:cNvSpPr/>
          <p:nvPr/>
        </p:nvSpPr>
        <p:spPr>
          <a:xfrm rot="6820853">
            <a:off x="8871495" y="3168799"/>
            <a:ext cx="2405848" cy="923648"/>
          </a:xfrm>
          <a:prstGeom prst="arc">
            <a:avLst>
              <a:gd name="adj1" fmla="val 16200000"/>
              <a:gd name="adj2" fmla="val 20289153"/>
            </a:avLst>
          </a:prstGeom>
          <a:ln w="762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Bue 34">
            <a:extLst>
              <a:ext uri="{FF2B5EF4-FFF2-40B4-BE49-F238E27FC236}">
                <a16:creationId xmlns:a16="http://schemas.microsoft.com/office/drawing/2014/main" id="{BB6207A4-E3E8-B84B-BCCA-79A2F2DD9A83}"/>
              </a:ext>
            </a:extLst>
          </p:cNvPr>
          <p:cNvSpPr/>
          <p:nvPr/>
        </p:nvSpPr>
        <p:spPr>
          <a:xfrm rot="10279644">
            <a:off x="8086681" y="4040758"/>
            <a:ext cx="2405848" cy="923648"/>
          </a:xfrm>
          <a:prstGeom prst="arc">
            <a:avLst>
              <a:gd name="adj1" fmla="val 16200000"/>
              <a:gd name="adj2" fmla="val 20289153"/>
            </a:avLst>
          </a:prstGeom>
          <a:ln w="762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Bue 35">
            <a:extLst>
              <a:ext uri="{FF2B5EF4-FFF2-40B4-BE49-F238E27FC236}">
                <a16:creationId xmlns:a16="http://schemas.microsoft.com/office/drawing/2014/main" id="{A8032392-F25D-6F48-8E3D-93F06BDC5997}"/>
              </a:ext>
            </a:extLst>
          </p:cNvPr>
          <p:cNvSpPr/>
          <p:nvPr/>
        </p:nvSpPr>
        <p:spPr>
          <a:xfrm rot="14019910">
            <a:off x="6944234" y="3773369"/>
            <a:ext cx="2405848" cy="923648"/>
          </a:xfrm>
          <a:prstGeom prst="arc">
            <a:avLst>
              <a:gd name="adj1" fmla="val 16200000"/>
              <a:gd name="adj2" fmla="val 20289153"/>
            </a:avLst>
          </a:prstGeom>
          <a:ln w="762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Bue 36">
            <a:extLst>
              <a:ext uri="{FF2B5EF4-FFF2-40B4-BE49-F238E27FC236}">
                <a16:creationId xmlns:a16="http://schemas.microsoft.com/office/drawing/2014/main" id="{9983D3DB-9351-3B4E-B42D-F3DA33A5DE72}"/>
              </a:ext>
            </a:extLst>
          </p:cNvPr>
          <p:cNvSpPr/>
          <p:nvPr/>
        </p:nvSpPr>
        <p:spPr>
          <a:xfrm rot="17254213">
            <a:off x="6632533" y="2753616"/>
            <a:ext cx="2405848" cy="923648"/>
          </a:xfrm>
          <a:prstGeom prst="arc">
            <a:avLst>
              <a:gd name="adj1" fmla="val 16200000"/>
              <a:gd name="adj2" fmla="val 20289153"/>
            </a:avLst>
          </a:prstGeom>
          <a:ln w="762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kstfelt 37">
            <a:extLst>
              <a:ext uri="{FF2B5EF4-FFF2-40B4-BE49-F238E27FC236}">
                <a16:creationId xmlns:a16="http://schemas.microsoft.com/office/drawing/2014/main" id="{43ED87E4-7586-A947-A831-8FB97EA80B7F}"/>
              </a:ext>
            </a:extLst>
          </p:cNvPr>
          <p:cNvSpPr txBox="1"/>
          <p:nvPr/>
        </p:nvSpPr>
        <p:spPr>
          <a:xfrm>
            <a:off x="2110936" y="3202383"/>
            <a:ext cx="15733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Policy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demand</a:t>
            </a:r>
          </a:p>
        </p:txBody>
      </p:sp>
      <p:sp>
        <p:nvSpPr>
          <p:cNvPr id="39" name="Tekstfelt 38">
            <a:extLst>
              <a:ext uri="{FF2B5EF4-FFF2-40B4-BE49-F238E27FC236}">
                <a16:creationId xmlns:a16="http://schemas.microsoft.com/office/drawing/2014/main" id="{4CBB0D6B-28F5-6D4E-8A22-34582A8324BC}"/>
              </a:ext>
            </a:extLst>
          </p:cNvPr>
          <p:cNvSpPr txBox="1"/>
          <p:nvPr/>
        </p:nvSpPr>
        <p:spPr>
          <a:xfrm>
            <a:off x="8241584" y="3214962"/>
            <a:ext cx="15733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supply</a:t>
            </a:r>
          </a:p>
        </p:txBody>
      </p:sp>
      <p:sp>
        <p:nvSpPr>
          <p:cNvPr id="44" name="Tekstfelt 43">
            <a:extLst>
              <a:ext uri="{FF2B5EF4-FFF2-40B4-BE49-F238E27FC236}">
                <a16:creationId xmlns:a16="http://schemas.microsoft.com/office/drawing/2014/main" id="{F6AE6103-E178-9B45-A06C-EB41B9947CBC}"/>
              </a:ext>
            </a:extLst>
          </p:cNvPr>
          <p:cNvSpPr txBox="1"/>
          <p:nvPr/>
        </p:nvSpPr>
        <p:spPr>
          <a:xfrm>
            <a:off x="5084085" y="3055701"/>
            <a:ext cx="15733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exchange</a:t>
            </a:r>
          </a:p>
        </p:txBody>
      </p:sp>
      <p:sp>
        <p:nvSpPr>
          <p:cNvPr id="46" name="Tekstfelt 45">
            <a:extLst>
              <a:ext uri="{FF2B5EF4-FFF2-40B4-BE49-F238E27FC236}">
                <a16:creationId xmlns:a16="http://schemas.microsoft.com/office/drawing/2014/main" id="{7C9FFC5A-84D4-DA4C-9C65-79C4FDF69FD9}"/>
              </a:ext>
            </a:extLst>
          </p:cNvPr>
          <p:cNvSpPr txBox="1"/>
          <p:nvPr/>
        </p:nvSpPr>
        <p:spPr>
          <a:xfrm>
            <a:off x="1227407" y="1959531"/>
            <a:ext cx="1573343" cy="2723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Agenda setting</a:t>
            </a:r>
          </a:p>
        </p:txBody>
      </p:sp>
      <p:sp>
        <p:nvSpPr>
          <p:cNvPr id="47" name="Tekstfelt 46">
            <a:extLst>
              <a:ext uri="{FF2B5EF4-FFF2-40B4-BE49-F238E27FC236}">
                <a16:creationId xmlns:a16="http://schemas.microsoft.com/office/drawing/2014/main" id="{9AE004A6-283F-364A-8790-1D11D106F1DF}"/>
              </a:ext>
            </a:extLst>
          </p:cNvPr>
          <p:cNvSpPr txBox="1"/>
          <p:nvPr/>
        </p:nvSpPr>
        <p:spPr>
          <a:xfrm>
            <a:off x="462384" y="3171418"/>
            <a:ext cx="1573343" cy="4524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Review </a:t>
            </a:r>
            <a:b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b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and update</a:t>
            </a:r>
          </a:p>
        </p:txBody>
      </p:sp>
      <p:sp>
        <p:nvSpPr>
          <p:cNvPr id="48" name="Tekstfelt 47">
            <a:extLst>
              <a:ext uri="{FF2B5EF4-FFF2-40B4-BE49-F238E27FC236}">
                <a16:creationId xmlns:a16="http://schemas.microsoft.com/office/drawing/2014/main" id="{6F8F9FE9-3E83-074A-9B78-92F786A3FDBC}"/>
              </a:ext>
            </a:extLst>
          </p:cNvPr>
          <p:cNvSpPr txBox="1"/>
          <p:nvPr/>
        </p:nvSpPr>
        <p:spPr>
          <a:xfrm>
            <a:off x="1245873" y="4530400"/>
            <a:ext cx="1573343" cy="8125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Monitoring </a:t>
            </a:r>
            <a:b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b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and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evaluation</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endParaRPr>
          </a:p>
        </p:txBody>
      </p:sp>
      <p:sp>
        <p:nvSpPr>
          <p:cNvPr id="49" name="Tekstfelt 48">
            <a:extLst>
              <a:ext uri="{FF2B5EF4-FFF2-40B4-BE49-F238E27FC236}">
                <a16:creationId xmlns:a16="http://schemas.microsoft.com/office/drawing/2014/main" id="{AFEE72B9-C2EC-AF40-A3EE-874A295DFF34}"/>
              </a:ext>
            </a:extLst>
          </p:cNvPr>
          <p:cNvSpPr txBox="1"/>
          <p:nvPr/>
        </p:nvSpPr>
        <p:spPr>
          <a:xfrm>
            <a:off x="2980134" y="4600647"/>
            <a:ext cx="1573343" cy="2723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Implementation</a:t>
            </a:r>
          </a:p>
        </p:txBody>
      </p:sp>
      <p:sp>
        <p:nvSpPr>
          <p:cNvPr id="50" name="Tekstfelt 49">
            <a:extLst>
              <a:ext uri="{FF2B5EF4-FFF2-40B4-BE49-F238E27FC236}">
                <a16:creationId xmlns:a16="http://schemas.microsoft.com/office/drawing/2014/main" id="{A2F5CEF9-09BE-5B42-A9D4-150A5B9C1679}"/>
              </a:ext>
            </a:extLst>
          </p:cNvPr>
          <p:cNvSpPr txBox="1"/>
          <p:nvPr/>
        </p:nvSpPr>
        <p:spPr>
          <a:xfrm>
            <a:off x="2909416" y="1842221"/>
            <a:ext cx="1573343" cy="4524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Policy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formulation</a:t>
            </a:r>
          </a:p>
        </p:txBody>
      </p:sp>
      <p:sp>
        <p:nvSpPr>
          <p:cNvPr id="51" name="Tekstfelt 50">
            <a:extLst>
              <a:ext uri="{FF2B5EF4-FFF2-40B4-BE49-F238E27FC236}">
                <a16:creationId xmlns:a16="http://schemas.microsoft.com/office/drawing/2014/main" id="{6EFFBBFF-02E0-8D4D-ACD4-B25325C88EA3}"/>
              </a:ext>
            </a:extLst>
          </p:cNvPr>
          <p:cNvSpPr txBox="1"/>
          <p:nvPr/>
        </p:nvSpPr>
        <p:spPr>
          <a:xfrm>
            <a:off x="3589732" y="3300769"/>
            <a:ext cx="1573343" cy="2723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Adoption</a:t>
            </a:r>
          </a:p>
        </p:txBody>
      </p:sp>
      <p:grpSp>
        <p:nvGrpSpPr>
          <p:cNvPr id="67" name="Gruppe 66">
            <a:extLst>
              <a:ext uri="{FF2B5EF4-FFF2-40B4-BE49-F238E27FC236}">
                <a16:creationId xmlns:a16="http://schemas.microsoft.com/office/drawing/2014/main" id="{BCF06F94-BD1B-1040-A1B5-23395B3D23DF}"/>
              </a:ext>
            </a:extLst>
          </p:cNvPr>
          <p:cNvGrpSpPr/>
          <p:nvPr/>
        </p:nvGrpSpPr>
        <p:grpSpPr>
          <a:xfrm>
            <a:off x="5076089" y="2175571"/>
            <a:ext cx="1573343" cy="609782"/>
            <a:chOff x="5076089" y="2175571"/>
            <a:chExt cx="1573343" cy="609782"/>
          </a:xfrm>
        </p:grpSpPr>
        <p:sp>
          <p:nvSpPr>
            <p:cNvPr id="12" name="Ellipse 11">
              <a:extLst>
                <a:ext uri="{FF2B5EF4-FFF2-40B4-BE49-F238E27FC236}">
                  <a16:creationId xmlns:a16="http://schemas.microsoft.com/office/drawing/2014/main" id="{7A1B6D6E-6782-9E4F-978F-908D4427EFCE}"/>
                </a:ext>
              </a:extLst>
            </p:cNvPr>
            <p:cNvSpPr/>
            <p:nvPr/>
          </p:nvSpPr>
          <p:spPr>
            <a:xfrm>
              <a:off x="5545680" y="2175571"/>
              <a:ext cx="634162" cy="609782"/>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Tekstfelt 51">
              <a:extLst>
                <a:ext uri="{FF2B5EF4-FFF2-40B4-BE49-F238E27FC236}">
                  <a16:creationId xmlns:a16="http://schemas.microsoft.com/office/drawing/2014/main" id="{094FA6D5-03B8-5143-A923-13DE9CF7E1AE}"/>
                </a:ext>
              </a:extLst>
            </p:cNvPr>
            <p:cNvSpPr txBox="1"/>
            <p:nvPr/>
          </p:nvSpPr>
          <p:spPr>
            <a:xfrm>
              <a:off x="5076089" y="2324120"/>
              <a:ext cx="1573343" cy="2585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Engage</a:t>
              </a:r>
            </a:p>
          </p:txBody>
        </p:sp>
      </p:grpSp>
      <p:grpSp>
        <p:nvGrpSpPr>
          <p:cNvPr id="66" name="Gruppe 65">
            <a:extLst>
              <a:ext uri="{FF2B5EF4-FFF2-40B4-BE49-F238E27FC236}">
                <a16:creationId xmlns:a16="http://schemas.microsoft.com/office/drawing/2014/main" id="{5D83CAF8-494D-9F47-8C7C-CC61F288CB05}"/>
              </a:ext>
            </a:extLst>
          </p:cNvPr>
          <p:cNvGrpSpPr/>
          <p:nvPr/>
        </p:nvGrpSpPr>
        <p:grpSpPr>
          <a:xfrm>
            <a:off x="4273752" y="2763735"/>
            <a:ext cx="1573343" cy="609782"/>
            <a:chOff x="4273752" y="2763735"/>
            <a:chExt cx="1573343" cy="609782"/>
          </a:xfrm>
        </p:grpSpPr>
        <p:sp>
          <p:nvSpPr>
            <p:cNvPr id="11" name="Ellipse 10">
              <a:extLst>
                <a:ext uri="{FF2B5EF4-FFF2-40B4-BE49-F238E27FC236}">
                  <a16:creationId xmlns:a16="http://schemas.microsoft.com/office/drawing/2014/main" id="{9F8F8E40-EFF6-4C4D-B899-38F6500D046A}"/>
                </a:ext>
              </a:extLst>
            </p:cNvPr>
            <p:cNvSpPr/>
            <p:nvPr/>
          </p:nvSpPr>
          <p:spPr>
            <a:xfrm>
              <a:off x="4735233" y="2763735"/>
              <a:ext cx="634162" cy="609782"/>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Tekstfelt 52">
              <a:extLst>
                <a:ext uri="{FF2B5EF4-FFF2-40B4-BE49-F238E27FC236}">
                  <a16:creationId xmlns:a16="http://schemas.microsoft.com/office/drawing/2014/main" id="{09ACD194-3BF5-D947-9C24-340AD50B208D}"/>
                </a:ext>
              </a:extLst>
            </p:cNvPr>
            <p:cNvSpPr txBox="1"/>
            <p:nvPr/>
          </p:nvSpPr>
          <p:spPr>
            <a:xfrm>
              <a:off x="4273752" y="2933718"/>
              <a:ext cx="1573343" cy="2585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Seek</a:t>
              </a:r>
            </a:p>
          </p:txBody>
        </p:sp>
      </p:grpSp>
      <p:grpSp>
        <p:nvGrpSpPr>
          <p:cNvPr id="65" name="Gruppe 64">
            <a:extLst>
              <a:ext uri="{FF2B5EF4-FFF2-40B4-BE49-F238E27FC236}">
                <a16:creationId xmlns:a16="http://schemas.microsoft.com/office/drawing/2014/main" id="{8530F1F0-DE2C-C949-976A-0CAC9068729B}"/>
              </a:ext>
            </a:extLst>
          </p:cNvPr>
          <p:cNvGrpSpPr/>
          <p:nvPr/>
        </p:nvGrpSpPr>
        <p:grpSpPr>
          <a:xfrm>
            <a:off x="4574069" y="3707102"/>
            <a:ext cx="1573343" cy="609782"/>
            <a:chOff x="4574069" y="3707102"/>
            <a:chExt cx="1573343" cy="609782"/>
          </a:xfrm>
        </p:grpSpPr>
        <p:sp>
          <p:nvSpPr>
            <p:cNvPr id="15" name="Ellipse 14">
              <a:extLst>
                <a:ext uri="{FF2B5EF4-FFF2-40B4-BE49-F238E27FC236}">
                  <a16:creationId xmlns:a16="http://schemas.microsoft.com/office/drawing/2014/main" id="{2296CDEA-CF9E-EA48-B049-3472161D03CE}"/>
                </a:ext>
              </a:extLst>
            </p:cNvPr>
            <p:cNvSpPr/>
            <p:nvPr/>
          </p:nvSpPr>
          <p:spPr>
            <a:xfrm>
              <a:off x="5052314" y="3707102"/>
              <a:ext cx="634162" cy="609782"/>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Tekstfelt 53">
              <a:extLst>
                <a:ext uri="{FF2B5EF4-FFF2-40B4-BE49-F238E27FC236}">
                  <a16:creationId xmlns:a16="http://schemas.microsoft.com/office/drawing/2014/main" id="{DAF735BE-0A19-8245-9FEE-39E7BA55E435}"/>
                </a:ext>
              </a:extLst>
            </p:cNvPr>
            <p:cNvSpPr txBox="1"/>
            <p:nvPr/>
          </p:nvSpPr>
          <p:spPr>
            <a:xfrm>
              <a:off x="4574069" y="3879491"/>
              <a:ext cx="1573343" cy="2585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Inform</a:t>
              </a:r>
            </a:p>
          </p:txBody>
        </p:sp>
      </p:grpSp>
      <p:grpSp>
        <p:nvGrpSpPr>
          <p:cNvPr id="69" name="Gruppe 68">
            <a:extLst>
              <a:ext uri="{FF2B5EF4-FFF2-40B4-BE49-F238E27FC236}">
                <a16:creationId xmlns:a16="http://schemas.microsoft.com/office/drawing/2014/main" id="{155FD2A3-B913-E84E-9302-B77479B276F3}"/>
              </a:ext>
            </a:extLst>
          </p:cNvPr>
          <p:cNvGrpSpPr/>
          <p:nvPr/>
        </p:nvGrpSpPr>
        <p:grpSpPr>
          <a:xfrm>
            <a:off x="5587077" y="3724926"/>
            <a:ext cx="1573343" cy="609782"/>
            <a:chOff x="5587077" y="3724926"/>
            <a:chExt cx="1573343" cy="609782"/>
          </a:xfrm>
        </p:grpSpPr>
        <p:sp>
          <p:nvSpPr>
            <p:cNvPr id="14" name="Ellipse 13">
              <a:extLst>
                <a:ext uri="{FF2B5EF4-FFF2-40B4-BE49-F238E27FC236}">
                  <a16:creationId xmlns:a16="http://schemas.microsoft.com/office/drawing/2014/main" id="{7A164317-CCCC-EB40-B580-D3DAA01608B3}"/>
                </a:ext>
              </a:extLst>
            </p:cNvPr>
            <p:cNvSpPr/>
            <p:nvPr/>
          </p:nvSpPr>
          <p:spPr>
            <a:xfrm>
              <a:off x="6061454" y="3724926"/>
              <a:ext cx="634162" cy="609782"/>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Tekstfelt 54">
              <a:extLst>
                <a:ext uri="{FF2B5EF4-FFF2-40B4-BE49-F238E27FC236}">
                  <a16:creationId xmlns:a16="http://schemas.microsoft.com/office/drawing/2014/main" id="{1BC8FE4E-8D19-8449-8E68-89D4E15679A3}"/>
                </a:ext>
              </a:extLst>
            </p:cNvPr>
            <p:cNvSpPr txBox="1"/>
            <p:nvPr/>
          </p:nvSpPr>
          <p:spPr>
            <a:xfrm>
              <a:off x="5587077" y="3897421"/>
              <a:ext cx="1573343" cy="2585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Discuss</a:t>
              </a:r>
            </a:p>
          </p:txBody>
        </p:sp>
      </p:grpSp>
      <p:grpSp>
        <p:nvGrpSpPr>
          <p:cNvPr id="68" name="Gruppe 67">
            <a:extLst>
              <a:ext uri="{FF2B5EF4-FFF2-40B4-BE49-F238E27FC236}">
                <a16:creationId xmlns:a16="http://schemas.microsoft.com/office/drawing/2014/main" id="{C13EAE08-180E-E347-935C-004CE32B5E8D}"/>
              </a:ext>
            </a:extLst>
          </p:cNvPr>
          <p:cNvGrpSpPr/>
          <p:nvPr/>
        </p:nvGrpSpPr>
        <p:grpSpPr>
          <a:xfrm>
            <a:off x="5887394" y="2763735"/>
            <a:ext cx="1573343" cy="609782"/>
            <a:chOff x="5887394" y="2763735"/>
            <a:chExt cx="1573343" cy="609782"/>
          </a:xfrm>
        </p:grpSpPr>
        <p:sp>
          <p:nvSpPr>
            <p:cNvPr id="13" name="Ellipse 12">
              <a:extLst>
                <a:ext uri="{FF2B5EF4-FFF2-40B4-BE49-F238E27FC236}">
                  <a16:creationId xmlns:a16="http://schemas.microsoft.com/office/drawing/2014/main" id="{745343A8-C4E8-A14B-8AC2-802F1A634CD1}"/>
                </a:ext>
              </a:extLst>
            </p:cNvPr>
            <p:cNvSpPr/>
            <p:nvPr/>
          </p:nvSpPr>
          <p:spPr>
            <a:xfrm>
              <a:off x="6356127" y="2763735"/>
              <a:ext cx="634162" cy="609782"/>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Tekstfelt 55">
              <a:extLst>
                <a:ext uri="{FF2B5EF4-FFF2-40B4-BE49-F238E27FC236}">
                  <a16:creationId xmlns:a16="http://schemas.microsoft.com/office/drawing/2014/main" id="{39248710-2DAE-8B45-8E5E-90A71ECD3078}"/>
                </a:ext>
              </a:extLst>
            </p:cNvPr>
            <p:cNvSpPr txBox="1"/>
            <p:nvPr/>
          </p:nvSpPr>
          <p:spPr>
            <a:xfrm>
              <a:off x="5887394" y="2920273"/>
              <a:ext cx="1573343" cy="2585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Share</a:t>
              </a:r>
            </a:p>
          </p:txBody>
        </p:sp>
      </p:grpSp>
      <p:sp>
        <p:nvSpPr>
          <p:cNvPr id="57" name="Tekstfelt 56">
            <a:extLst>
              <a:ext uri="{FF2B5EF4-FFF2-40B4-BE49-F238E27FC236}">
                <a16:creationId xmlns:a16="http://schemas.microsoft.com/office/drawing/2014/main" id="{FF196183-F6E6-7C41-81C9-486E905F536B}"/>
              </a:ext>
            </a:extLst>
          </p:cNvPr>
          <p:cNvSpPr txBox="1"/>
          <p:nvPr/>
        </p:nvSpPr>
        <p:spPr>
          <a:xfrm>
            <a:off x="7296113" y="1973500"/>
            <a:ext cx="1573343" cy="2723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Research problem</a:t>
            </a:r>
          </a:p>
        </p:txBody>
      </p:sp>
      <p:sp>
        <p:nvSpPr>
          <p:cNvPr id="58" name="Tekstfelt 57">
            <a:extLst>
              <a:ext uri="{FF2B5EF4-FFF2-40B4-BE49-F238E27FC236}">
                <a16:creationId xmlns:a16="http://schemas.microsoft.com/office/drawing/2014/main" id="{37E5B512-A136-0C4F-9BB1-6984879F65A4}"/>
              </a:ext>
            </a:extLst>
          </p:cNvPr>
          <p:cNvSpPr txBox="1"/>
          <p:nvPr/>
        </p:nvSpPr>
        <p:spPr>
          <a:xfrm>
            <a:off x="6717067" y="3185387"/>
            <a:ext cx="1573343" cy="4524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Reporting and</a:t>
            </a:r>
            <a:b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b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recommendations</a:t>
            </a:r>
          </a:p>
        </p:txBody>
      </p:sp>
      <p:sp>
        <p:nvSpPr>
          <p:cNvPr id="59" name="Tekstfelt 58">
            <a:extLst>
              <a:ext uri="{FF2B5EF4-FFF2-40B4-BE49-F238E27FC236}">
                <a16:creationId xmlns:a16="http://schemas.microsoft.com/office/drawing/2014/main" id="{131CA90E-1278-5542-8BE7-28656ABEE340}"/>
              </a:ext>
            </a:extLst>
          </p:cNvPr>
          <p:cNvSpPr txBox="1"/>
          <p:nvPr/>
        </p:nvSpPr>
        <p:spPr>
          <a:xfrm>
            <a:off x="7268085" y="4575365"/>
            <a:ext cx="1573343" cy="63248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Data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analysis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endParaRPr>
          </a:p>
        </p:txBody>
      </p:sp>
      <p:sp>
        <p:nvSpPr>
          <p:cNvPr id="60" name="Tekstfelt 59">
            <a:extLst>
              <a:ext uri="{FF2B5EF4-FFF2-40B4-BE49-F238E27FC236}">
                <a16:creationId xmlns:a16="http://schemas.microsoft.com/office/drawing/2014/main" id="{BBD9D4B3-1E5B-424A-B3BC-80DABA685E5D}"/>
              </a:ext>
            </a:extLst>
          </p:cNvPr>
          <p:cNvSpPr txBox="1"/>
          <p:nvPr/>
        </p:nvSpPr>
        <p:spPr>
          <a:xfrm>
            <a:off x="9048840" y="4614616"/>
            <a:ext cx="1573343" cy="2723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Data collection</a:t>
            </a:r>
          </a:p>
        </p:txBody>
      </p:sp>
      <p:sp>
        <p:nvSpPr>
          <p:cNvPr id="61" name="Tekstfelt 60">
            <a:extLst>
              <a:ext uri="{FF2B5EF4-FFF2-40B4-BE49-F238E27FC236}">
                <a16:creationId xmlns:a16="http://schemas.microsoft.com/office/drawing/2014/main" id="{324127F3-EE6B-264D-912D-07DCDCD469BC}"/>
              </a:ext>
            </a:extLst>
          </p:cNvPr>
          <p:cNvSpPr txBox="1"/>
          <p:nvPr/>
        </p:nvSpPr>
        <p:spPr>
          <a:xfrm>
            <a:off x="8978122" y="1856190"/>
            <a:ext cx="1573343" cy="4524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Research</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aims</a:t>
            </a:r>
          </a:p>
        </p:txBody>
      </p:sp>
      <p:sp>
        <p:nvSpPr>
          <p:cNvPr id="62" name="Tekstfelt 61">
            <a:extLst>
              <a:ext uri="{FF2B5EF4-FFF2-40B4-BE49-F238E27FC236}">
                <a16:creationId xmlns:a16="http://schemas.microsoft.com/office/drawing/2014/main" id="{FDB8AD36-E9BB-7B4B-AC9B-46BC5FCB52B3}"/>
              </a:ext>
            </a:extLst>
          </p:cNvPr>
          <p:cNvSpPr txBox="1"/>
          <p:nvPr/>
        </p:nvSpPr>
        <p:spPr>
          <a:xfrm>
            <a:off x="9658438" y="3206252"/>
            <a:ext cx="1573343" cy="4524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Questions / methods</a:t>
            </a:r>
          </a:p>
        </p:txBody>
      </p:sp>
      <p:sp>
        <p:nvSpPr>
          <p:cNvPr id="63" name="Rektangel 4">
            <a:extLst>
              <a:ext uri="{FF2B5EF4-FFF2-40B4-BE49-F238E27FC236}">
                <a16:creationId xmlns:a16="http://schemas.microsoft.com/office/drawing/2014/main" id="{2A803737-6D5D-6E42-A37A-23579E7D4A68}"/>
              </a:ext>
            </a:extLst>
          </p:cNvPr>
          <p:cNvSpPr/>
          <p:nvPr/>
        </p:nvSpPr>
        <p:spPr>
          <a:xfrm>
            <a:off x="7460974" y="6348100"/>
            <a:ext cx="4346713"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75000"/>
                  </a:prstClr>
                </a:solidFill>
                <a:effectLst/>
                <a:uLnTx/>
                <a:uFillTx/>
                <a:latin typeface="Calibri"/>
                <a:ea typeface="+mn-ea"/>
                <a:cs typeface="+mn-cs"/>
              </a:rPr>
              <a:t>Ojha et al. 2020</a:t>
            </a:r>
          </a:p>
        </p:txBody>
      </p:sp>
      <p:pic>
        <p:nvPicPr>
          <p:cNvPr id="2" name="Picture 2" descr="Aalborg University (AAU), Denmark | Study.eu">
            <a:extLst>
              <a:ext uri="{FF2B5EF4-FFF2-40B4-BE49-F238E27FC236}">
                <a16:creationId xmlns:a16="http://schemas.microsoft.com/office/drawing/2014/main" id="{73393BA9-99A2-B10A-717F-9211CC954FF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45109" y="363203"/>
            <a:ext cx="1447566" cy="79216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5">
            <a:extLst>
              <a:ext uri="{FF2B5EF4-FFF2-40B4-BE49-F238E27FC236}">
                <a16:creationId xmlns:a16="http://schemas.microsoft.com/office/drawing/2014/main" id="{4E723CB6-2F26-AF6A-715C-0C3F78E63702}"/>
              </a:ext>
            </a:extLst>
          </p:cNvPr>
          <p:cNvSpPr txBox="1">
            <a:spLocks/>
          </p:cNvSpPr>
          <p:nvPr/>
        </p:nvSpPr>
        <p:spPr>
          <a:xfrm>
            <a:off x="1008680" y="310992"/>
            <a:ext cx="10156297" cy="11906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1" u="none" strike="noStrike" kern="1200" cap="none" spc="0" normalizeH="0" baseline="0" noProof="0" dirty="0">
                <a:ln>
                  <a:noFill/>
                </a:ln>
                <a:solidFill>
                  <a:srgbClr val="E7E6E6">
                    <a:lumMod val="25000"/>
                  </a:srgbClr>
                </a:solidFill>
                <a:effectLst/>
                <a:uLnTx/>
                <a:uFillTx/>
                <a:latin typeface="Calibri Light"/>
                <a:ea typeface="+mj-ea"/>
                <a:cs typeface="+mj-cs"/>
              </a:rPr>
              <a:t>Science-policy-interface more fluid </a:t>
            </a:r>
            <a:br>
              <a:rPr kumimoji="0" lang="en-GB" sz="2600" b="0" i="1" u="none" strike="noStrike" kern="1200" cap="none" spc="0" normalizeH="0" baseline="0" noProof="0" dirty="0">
                <a:ln>
                  <a:noFill/>
                </a:ln>
                <a:solidFill>
                  <a:srgbClr val="E7E6E6">
                    <a:lumMod val="25000"/>
                  </a:srgbClr>
                </a:solidFill>
                <a:effectLst/>
                <a:uLnTx/>
                <a:uFillTx/>
                <a:latin typeface="Calibri Light"/>
                <a:ea typeface="+mj-ea"/>
                <a:cs typeface="+mj-cs"/>
              </a:rPr>
            </a:br>
            <a:r>
              <a:rPr kumimoji="0" lang="en-GB" sz="2600" b="0" i="1" u="none" strike="noStrike" kern="1200" cap="none" spc="0" normalizeH="0" baseline="0" noProof="0" dirty="0">
                <a:ln>
                  <a:noFill/>
                </a:ln>
                <a:solidFill>
                  <a:srgbClr val="E7E6E6">
                    <a:lumMod val="25000"/>
                  </a:srgbClr>
                </a:solidFill>
                <a:effectLst/>
                <a:uLnTx/>
                <a:uFillTx/>
                <a:latin typeface="Calibri Light"/>
                <a:ea typeface="+mj-ea"/>
                <a:cs typeface="+mj-cs"/>
              </a:rPr>
              <a:t>than standard linear models suggest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6DF33A4-7707-6667-7464-C13CE36392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375686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47"/>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46"/>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50"/>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grpId="0" nodeType="afterEffect">
                                  <p:stCondLst>
                                    <p:cond delay="500"/>
                                  </p:stCondLst>
                                  <p:childTnLst>
                                    <p:set>
                                      <p:cBhvr>
                                        <p:cTn id="36" dur="1" fill="hold">
                                          <p:stCondLst>
                                            <p:cond delay="0"/>
                                          </p:stCondLst>
                                        </p:cTn>
                                        <p:tgtEl>
                                          <p:spTgt spid="51"/>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grpId="0" nodeType="afterEffect">
                                  <p:stCondLst>
                                    <p:cond delay="500"/>
                                  </p:stCondLst>
                                  <p:childTnLst>
                                    <p:set>
                                      <p:cBhvr>
                                        <p:cTn id="39" dur="1" fill="hold">
                                          <p:stCondLst>
                                            <p:cond delay="0"/>
                                          </p:stCondLst>
                                        </p:cTn>
                                        <p:tgtEl>
                                          <p:spTgt spid="4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500"/>
                                  </p:stCondLst>
                                  <p:childTnLst>
                                    <p:set>
                                      <p:cBhvr>
                                        <p:cTn id="42" dur="1" fill="hold">
                                          <p:stCondLst>
                                            <p:cond delay="0"/>
                                          </p:stCondLst>
                                        </p:cTn>
                                        <p:tgtEl>
                                          <p:spTgt spid="48"/>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39"/>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grpId="0" nodeType="afterEffect">
                                  <p:stCondLst>
                                    <p:cond delay="50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grpId="0" nodeType="afterEffect">
                                  <p:stCondLst>
                                    <p:cond delay="500"/>
                                  </p:stCondLst>
                                  <p:childTnLst>
                                    <p:set>
                                      <p:cBhvr>
                                        <p:cTn id="51" dur="1" fill="hold">
                                          <p:stCondLst>
                                            <p:cond delay="0"/>
                                          </p:stCondLst>
                                        </p:cTn>
                                        <p:tgtEl>
                                          <p:spTgt spid="32"/>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grpId="0" nodeType="afterEffect">
                                  <p:stCondLst>
                                    <p:cond delay="500"/>
                                  </p:stCondLst>
                                  <p:childTnLst>
                                    <p:set>
                                      <p:cBhvr>
                                        <p:cTn id="54" dur="1" fill="hold">
                                          <p:stCondLst>
                                            <p:cond delay="0"/>
                                          </p:stCondLst>
                                        </p:cTn>
                                        <p:tgtEl>
                                          <p:spTgt spid="33"/>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grpId="0" nodeType="afterEffect">
                                  <p:stCondLst>
                                    <p:cond delay="500"/>
                                  </p:stCondLst>
                                  <p:childTnLst>
                                    <p:set>
                                      <p:cBhvr>
                                        <p:cTn id="57" dur="1" fill="hold">
                                          <p:stCondLst>
                                            <p:cond delay="0"/>
                                          </p:stCondLst>
                                        </p:cTn>
                                        <p:tgtEl>
                                          <p:spTgt spid="34"/>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grpId="0" nodeType="afterEffect">
                                  <p:stCondLst>
                                    <p:cond delay="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500"/>
                                  </p:stCondLst>
                                  <p:childTnLst>
                                    <p:set>
                                      <p:cBhvr>
                                        <p:cTn id="63" dur="1" fill="hold">
                                          <p:stCondLst>
                                            <p:cond delay="0"/>
                                          </p:stCondLst>
                                        </p:cTn>
                                        <p:tgtEl>
                                          <p:spTgt spid="36"/>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grpId="0" nodeType="afterEffect">
                                  <p:stCondLst>
                                    <p:cond delay="500"/>
                                  </p:stCondLst>
                                  <p:childTnLst>
                                    <p:set>
                                      <p:cBhvr>
                                        <p:cTn id="66" dur="1" fill="hold">
                                          <p:stCondLst>
                                            <p:cond delay="0"/>
                                          </p:stCondLst>
                                        </p:cTn>
                                        <p:tgtEl>
                                          <p:spTgt spid="57"/>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grpId="0" nodeType="afterEffect">
                                  <p:stCondLst>
                                    <p:cond delay="500"/>
                                  </p:stCondLst>
                                  <p:childTnLst>
                                    <p:set>
                                      <p:cBhvr>
                                        <p:cTn id="69" dur="1" fill="hold">
                                          <p:stCondLst>
                                            <p:cond delay="0"/>
                                          </p:stCondLst>
                                        </p:cTn>
                                        <p:tgtEl>
                                          <p:spTgt spid="61"/>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grpId="0" nodeType="afterEffect">
                                  <p:stCondLst>
                                    <p:cond delay="500"/>
                                  </p:stCondLst>
                                  <p:childTnLst>
                                    <p:set>
                                      <p:cBhvr>
                                        <p:cTn id="72" dur="1" fill="hold">
                                          <p:stCondLst>
                                            <p:cond delay="0"/>
                                          </p:stCondLst>
                                        </p:cTn>
                                        <p:tgtEl>
                                          <p:spTgt spid="62"/>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500"/>
                                  </p:stCondLst>
                                  <p:childTnLst>
                                    <p:set>
                                      <p:cBhvr>
                                        <p:cTn id="75" dur="1" fill="hold">
                                          <p:stCondLst>
                                            <p:cond delay="0"/>
                                          </p:stCondLst>
                                        </p:cTn>
                                        <p:tgtEl>
                                          <p:spTgt spid="60"/>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grpId="0" nodeType="afterEffect">
                                  <p:stCondLst>
                                    <p:cond delay="500"/>
                                  </p:stCondLst>
                                  <p:childTnLst>
                                    <p:set>
                                      <p:cBhvr>
                                        <p:cTn id="78" dur="1" fill="hold">
                                          <p:stCondLst>
                                            <p:cond delay="0"/>
                                          </p:stCondLst>
                                        </p:cTn>
                                        <p:tgtEl>
                                          <p:spTgt spid="59"/>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grpId="0" nodeType="afterEffect">
                                  <p:stCondLst>
                                    <p:cond delay="500"/>
                                  </p:stCondLst>
                                  <p:childTnLst>
                                    <p:set>
                                      <p:cBhvr>
                                        <p:cTn id="81" dur="1" fill="hold">
                                          <p:stCondLst>
                                            <p:cond delay="0"/>
                                          </p:stCondLst>
                                        </p:cTn>
                                        <p:tgtEl>
                                          <p:spTgt spid="5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4"/>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65"/>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grpId="0" nodeType="afterEffect">
                                  <p:stCondLst>
                                    <p:cond delay="500"/>
                                  </p:stCondLst>
                                  <p:childTnLst>
                                    <p:set>
                                      <p:cBhvr>
                                        <p:cTn id="91" dur="1" fill="hold">
                                          <p:stCondLst>
                                            <p:cond delay="0"/>
                                          </p:stCondLst>
                                        </p:cTn>
                                        <p:tgtEl>
                                          <p:spTgt spid="17"/>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nodeType="afterEffect">
                                  <p:stCondLst>
                                    <p:cond delay="500"/>
                                  </p:stCondLst>
                                  <p:childTnLst>
                                    <p:set>
                                      <p:cBhvr>
                                        <p:cTn id="94" dur="1" fill="hold">
                                          <p:stCondLst>
                                            <p:cond delay="0"/>
                                          </p:stCondLst>
                                        </p:cTn>
                                        <p:tgtEl>
                                          <p:spTgt spid="66"/>
                                        </p:tgtEl>
                                        <p:attrNameLst>
                                          <p:attrName>style.visibility</p:attrName>
                                        </p:attrNameLst>
                                      </p:cBhvr>
                                      <p:to>
                                        <p:strVal val="visible"/>
                                      </p:to>
                                    </p:set>
                                  </p:childTnLst>
                                </p:cTn>
                              </p:par>
                            </p:childTnLst>
                          </p:cTn>
                        </p:par>
                        <p:par>
                          <p:cTn id="95" fill="hold">
                            <p:stCondLst>
                              <p:cond delay="1500"/>
                            </p:stCondLst>
                            <p:childTnLst>
                              <p:par>
                                <p:cTn id="96" presetID="1" presetClass="entr" presetSubtype="0" fill="hold" nodeType="afterEffect">
                                  <p:stCondLst>
                                    <p:cond delay="500"/>
                                  </p:stCondLst>
                                  <p:childTnLst>
                                    <p:set>
                                      <p:cBhvr>
                                        <p:cTn id="97" dur="1" fill="hold">
                                          <p:stCondLst>
                                            <p:cond delay="0"/>
                                          </p:stCondLst>
                                        </p:cTn>
                                        <p:tgtEl>
                                          <p:spTgt spid="18"/>
                                        </p:tgtEl>
                                        <p:attrNameLst>
                                          <p:attrName>style.visibility</p:attrName>
                                        </p:attrNameLst>
                                      </p:cBhvr>
                                      <p:to>
                                        <p:strVal val="visible"/>
                                      </p:to>
                                    </p:set>
                                  </p:childTnLst>
                                </p:cTn>
                              </p:par>
                            </p:childTnLst>
                          </p:cTn>
                        </p:par>
                        <p:par>
                          <p:cTn id="98" fill="hold">
                            <p:stCondLst>
                              <p:cond delay="2000"/>
                            </p:stCondLst>
                            <p:childTnLst>
                              <p:par>
                                <p:cTn id="99" presetID="1" presetClass="entr" presetSubtype="0" fill="hold" nodeType="afterEffect">
                                  <p:stCondLst>
                                    <p:cond delay="500"/>
                                  </p:stCondLst>
                                  <p:childTnLst>
                                    <p:set>
                                      <p:cBhvr>
                                        <p:cTn id="100" dur="1" fill="hold">
                                          <p:stCondLst>
                                            <p:cond delay="0"/>
                                          </p:stCondLst>
                                        </p:cTn>
                                        <p:tgtEl>
                                          <p:spTgt spid="67"/>
                                        </p:tgtEl>
                                        <p:attrNameLst>
                                          <p:attrName>style.visibility</p:attrName>
                                        </p:attrNameLst>
                                      </p:cBhvr>
                                      <p:to>
                                        <p:strVal val="visible"/>
                                      </p:to>
                                    </p:set>
                                  </p:childTnLst>
                                </p:cTn>
                              </p:par>
                            </p:childTnLst>
                          </p:cTn>
                        </p:par>
                        <p:par>
                          <p:cTn id="101" fill="hold">
                            <p:stCondLst>
                              <p:cond delay="2500"/>
                            </p:stCondLst>
                            <p:childTnLst>
                              <p:par>
                                <p:cTn id="102" presetID="1" presetClass="entr" presetSubtype="0" fill="hold" nodeType="afterEffect">
                                  <p:stCondLst>
                                    <p:cond delay="0"/>
                                  </p:stCondLst>
                                  <p:childTnLst>
                                    <p:set>
                                      <p:cBhvr>
                                        <p:cTn id="103" dur="1" fill="hold">
                                          <p:stCondLst>
                                            <p:cond delay="0"/>
                                          </p:stCondLst>
                                        </p:cTn>
                                        <p:tgtEl>
                                          <p:spTgt spid="20"/>
                                        </p:tgtEl>
                                        <p:attrNameLst>
                                          <p:attrName>style.visibility</p:attrName>
                                        </p:attrNameLst>
                                      </p:cBhvr>
                                      <p:to>
                                        <p:strVal val="visible"/>
                                      </p:to>
                                    </p:set>
                                  </p:childTnLst>
                                </p:cTn>
                              </p:par>
                            </p:childTnLst>
                          </p:cTn>
                        </p:par>
                        <p:par>
                          <p:cTn id="104" fill="hold">
                            <p:stCondLst>
                              <p:cond delay="2500"/>
                            </p:stCondLst>
                            <p:childTnLst>
                              <p:par>
                                <p:cTn id="105" presetID="1" presetClass="entr" presetSubtype="0" fill="hold" nodeType="afterEffect">
                                  <p:stCondLst>
                                    <p:cond delay="500"/>
                                  </p:stCondLst>
                                  <p:childTnLst>
                                    <p:set>
                                      <p:cBhvr>
                                        <p:cTn id="106" dur="1" fill="hold">
                                          <p:stCondLst>
                                            <p:cond delay="0"/>
                                          </p:stCondLst>
                                        </p:cTn>
                                        <p:tgtEl>
                                          <p:spTgt spid="68"/>
                                        </p:tgtEl>
                                        <p:attrNameLst>
                                          <p:attrName>style.visibility</p:attrName>
                                        </p:attrNameLst>
                                      </p:cBhvr>
                                      <p:to>
                                        <p:strVal val="visible"/>
                                      </p:to>
                                    </p:set>
                                  </p:childTnLst>
                                </p:cTn>
                              </p:par>
                            </p:childTnLst>
                          </p:cTn>
                        </p:par>
                        <p:par>
                          <p:cTn id="107" fill="hold">
                            <p:stCondLst>
                              <p:cond delay="3000"/>
                            </p:stCondLst>
                            <p:childTnLst>
                              <p:par>
                                <p:cTn id="108" presetID="1" presetClass="entr" presetSubtype="0" fill="hold" nodeType="afterEffect">
                                  <p:stCondLst>
                                    <p:cond delay="500"/>
                                  </p:stCondLst>
                                  <p:childTnLst>
                                    <p:set>
                                      <p:cBhvr>
                                        <p:cTn id="109" dur="1" fill="hold">
                                          <p:stCondLst>
                                            <p:cond delay="0"/>
                                          </p:stCondLst>
                                        </p:cTn>
                                        <p:tgtEl>
                                          <p:spTgt spid="19"/>
                                        </p:tgtEl>
                                        <p:attrNameLst>
                                          <p:attrName>style.visibility</p:attrName>
                                        </p:attrNameLst>
                                      </p:cBhvr>
                                      <p:to>
                                        <p:strVal val="visible"/>
                                      </p:to>
                                    </p:set>
                                  </p:childTnLst>
                                </p:cTn>
                              </p:par>
                            </p:childTnLst>
                          </p:cTn>
                        </p:par>
                        <p:par>
                          <p:cTn id="110" fill="hold">
                            <p:stCondLst>
                              <p:cond delay="3500"/>
                            </p:stCondLst>
                            <p:childTnLst>
                              <p:par>
                                <p:cTn id="111" presetID="1" presetClass="entr" presetSubtype="0" fill="hold" nodeType="afterEffect">
                                  <p:stCondLst>
                                    <p:cond delay="500"/>
                                  </p:stCondLst>
                                  <p:childTnLst>
                                    <p:set>
                                      <p:cBhvr>
                                        <p:cTn id="112" dur="1" fill="hold">
                                          <p:stCondLst>
                                            <p:cond delay="0"/>
                                          </p:stCondLst>
                                        </p:cTn>
                                        <p:tgtEl>
                                          <p:spTgt spid="69"/>
                                        </p:tgtEl>
                                        <p:attrNameLst>
                                          <p:attrName>style.visibility</p:attrName>
                                        </p:attrNameLst>
                                      </p:cBhvr>
                                      <p:to>
                                        <p:strVal val="visible"/>
                                      </p:to>
                                    </p:set>
                                  </p:childTnLst>
                                </p:cTn>
                              </p:par>
                            </p:childTnLst>
                          </p:cTn>
                        </p:par>
                        <p:par>
                          <p:cTn id="113" fill="hold">
                            <p:stCondLst>
                              <p:cond delay="4000"/>
                            </p:stCondLst>
                            <p:childTnLst>
                              <p:par>
                                <p:cTn id="114" presetID="1" presetClass="entr" presetSubtype="0" fill="hold" grpId="0" nodeType="afterEffect">
                                  <p:stCondLst>
                                    <p:cond delay="500"/>
                                  </p:stCondLst>
                                  <p:childTnLst>
                                    <p:set>
                                      <p:cBhvr>
                                        <p:cTn id="1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6" grpId="0" animBg="1"/>
      <p:bldP spid="17" grpId="0" animBg="1"/>
      <p:bldP spid="32" grpId="0" animBg="1"/>
      <p:bldP spid="33" grpId="0" animBg="1"/>
      <p:bldP spid="34" grpId="0" animBg="1"/>
      <p:bldP spid="35" grpId="0" animBg="1"/>
      <p:bldP spid="36" grpId="0" animBg="1"/>
      <p:bldP spid="37" grpId="0" animBg="1"/>
      <p:bldP spid="38" grpId="0"/>
      <p:bldP spid="39" grpId="0"/>
      <p:bldP spid="44" grpId="0"/>
      <p:bldP spid="46" grpId="0"/>
      <p:bldP spid="47" grpId="0"/>
      <p:bldP spid="48" grpId="0"/>
      <p:bldP spid="49" grpId="0"/>
      <p:bldP spid="50" grpId="0"/>
      <p:bldP spid="51" grpId="0"/>
      <p:bldP spid="57" grpId="0"/>
      <p:bldP spid="58" grpId="0"/>
      <p:bldP spid="59" grpId="0"/>
      <p:bldP spid="60" grpId="0"/>
      <p:bldP spid="61" grpId="0"/>
      <p:bldP spid="6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8">
            <a:extLst>
              <a:ext uri="{FF2B5EF4-FFF2-40B4-BE49-F238E27FC236}">
                <a16:creationId xmlns:a16="http://schemas.microsoft.com/office/drawing/2014/main" id="{897C7AB8-D0B0-EA5A-A49C-F493BBD312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3156" y="1555161"/>
            <a:ext cx="2878946" cy="4068217"/>
          </a:xfrm>
          <a:prstGeom prst="rect">
            <a:avLst/>
          </a:prstGeom>
          <a:ln w="12700">
            <a:solidFill>
              <a:schemeClr val="accent1">
                <a:lumMod val="20000"/>
                <a:lumOff val="80000"/>
              </a:schemeClr>
            </a:solidFill>
          </a:ln>
          <a:effectLst>
            <a:outerShdw blurRad="50800" dist="38100" dir="2700000" sx="101000" sy="101000" algn="tl" rotWithShape="0">
              <a:schemeClr val="bg1">
                <a:lumMod val="75000"/>
                <a:alpha val="40000"/>
              </a:schemeClr>
            </a:outerShdw>
          </a:effectLst>
        </p:spPr>
      </p:pic>
      <p:sp>
        <p:nvSpPr>
          <p:cNvPr id="5" name="Title 2">
            <a:extLst>
              <a:ext uri="{FF2B5EF4-FFF2-40B4-BE49-F238E27FC236}">
                <a16:creationId xmlns:a16="http://schemas.microsoft.com/office/drawing/2014/main" id="{C3CA189F-5500-C492-4D28-DCE9C53E2C7C}"/>
              </a:ext>
            </a:extLst>
          </p:cNvPr>
          <p:cNvSpPr>
            <a:spLocks noGrp="1"/>
          </p:cNvSpPr>
          <p:nvPr>
            <p:ph type="title"/>
          </p:nvPr>
        </p:nvSpPr>
        <p:spPr>
          <a:xfrm>
            <a:off x="970722" y="498902"/>
            <a:ext cx="10515600" cy="782357"/>
          </a:xfrm>
        </p:spPr>
        <p:txBody>
          <a:bodyPr/>
          <a:lstStyle/>
          <a:p>
            <a:r>
              <a:rPr lang="en-GB" b="1" dirty="0"/>
              <a:t>Mapping ecosystems of science advice </a:t>
            </a:r>
          </a:p>
        </p:txBody>
      </p:sp>
      <p:pic>
        <p:nvPicPr>
          <p:cNvPr id="6" name="Billede 6">
            <a:extLst>
              <a:ext uri="{FF2B5EF4-FFF2-40B4-BE49-F238E27FC236}">
                <a16:creationId xmlns:a16="http://schemas.microsoft.com/office/drawing/2014/main" id="{9FABBF31-CD8D-E1F8-FA71-FEA4C426E3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11017" y="5897280"/>
            <a:ext cx="982170" cy="688985"/>
          </a:xfrm>
          <a:prstGeom prst="rect">
            <a:avLst/>
          </a:prstGeom>
        </p:spPr>
      </p:pic>
      <p:sp>
        <p:nvSpPr>
          <p:cNvPr id="7" name="Content Placeholder 2">
            <a:extLst>
              <a:ext uri="{FF2B5EF4-FFF2-40B4-BE49-F238E27FC236}">
                <a16:creationId xmlns:a16="http://schemas.microsoft.com/office/drawing/2014/main" id="{A44F3B22-79EA-C819-8F24-1FEBB4F2B234}"/>
              </a:ext>
            </a:extLst>
          </p:cNvPr>
          <p:cNvSpPr txBox="1">
            <a:spLocks/>
          </p:cNvSpPr>
          <p:nvPr/>
        </p:nvSpPr>
        <p:spPr>
          <a:xfrm>
            <a:off x="947642" y="1546459"/>
            <a:ext cx="7437760" cy="4968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Light"/>
                <a:ea typeface="+mn-ea"/>
                <a:cs typeface="Gill Sans Light"/>
              </a:rPr>
              <a:t>In 2021, in collaboration with EU Joint Research Centre and Danish Government, we conducted a mapping.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black"/>
              </a:solidFill>
              <a:effectLst/>
              <a:uLnTx/>
              <a:uFillTx/>
              <a:latin typeface="Calibri Light"/>
              <a:ea typeface="+mn-ea"/>
              <a:cs typeface="Gill Sans Ligh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Light"/>
                <a:ea typeface="+mn-ea"/>
                <a:cs typeface="Gill Sans Light"/>
              </a:rPr>
              <a:t>Part of an effort to assess the health and maturity of the Danish ecosystem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black"/>
              </a:solidFill>
              <a:effectLst/>
              <a:uLnTx/>
              <a:uFillTx/>
              <a:latin typeface="Calibri Light"/>
              <a:ea typeface="+mn-ea"/>
              <a:cs typeface="Gill Sans Ligh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Light"/>
                <a:ea typeface="+mn-ea"/>
                <a:cs typeface="Gill Sans Light"/>
              </a:rPr>
              <a:t>Research institutes, commissions, scientific councils, expert committees, national academies. </a:t>
            </a: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Light"/>
                <a:ea typeface="+mn-ea"/>
                <a:cs typeface="Gill Sans Light"/>
              </a:rPr>
              <a:t>Technical science advice (climate, environment, chemicals, food)</a:t>
            </a: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Light"/>
                <a:ea typeface="+mn-ea"/>
                <a:cs typeface="Gill Sans Light"/>
              </a:rPr>
              <a:t>Fiscal science advice (economic councils, internal units, etc.)</a:t>
            </a: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Light"/>
                <a:ea typeface="+mn-ea"/>
                <a:cs typeface="Gill Sans Light"/>
              </a:rPr>
              <a:t>Legal science advice (20+ legal councils, e.g., health etc.)</a:t>
            </a: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Light"/>
                <a:ea typeface="+mn-ea"/>
                <a:cs typeface="Gill Sans Light"/>
              </a:rPr>
              <a:t>Cultural science advice (national security, police, intelligence)</a:t>
            </a: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Light"/>
                <a:ea typeface="+mn-ea"/>
                <a:cs typeface="Gill Sans Light"/>
              </a:rPr>
              <a:t>Ethical advice (the ethical council, data ethics, health ethics) </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7EEE220D-3095-E687-F7E5-FA145B61B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127670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blinds(horizontal)">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56E39D8-5F47-C848-8E5B-588F2BE8E7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11017" y="5897280"/>
            <a:ext cx="982170" cy="688985"/>
          </a:xfrm>
          <a:prstGeom prst="rect">
            <a:avLst/>
          </a:prstGeom>
        </p:spPr>
      </p:pic>
      <p:sp>
        <p:nvSpPr>
          <p:cNvPr id="4" name="TextBox 8">
            <a:extLst>
              <a:ext uri="{FF2B5EF4-FFF2-40B4-BE49-F238E27FC236}">
                <a16:creationId xmlns:a16="http://schemas.microsoft.com/office/drawing/2014/main" id="{B0B239E6-8C7D-9B4C-98EE-E9E65EEA7402}"/>
              </a:ext>
            </a:extLst>
          </p:cNvPr>
          <p:cNvSpPr txBox="1">
            <a:spLocks noChangeArrowheads="1"/>
          </p:cNvSpPr>
          <p:nvPr/>
        </p:nvSpPr>
        <p:spPr bwMode="auto">
          <a:xfrm>
            <a:off x="631825" y="423863"/>
            <a:ext cx="11255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altLang="en-US" sz="3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Arial" panose="020B0604020202020204" pitchFamily="34" charset="0"/>
              </a:rPr>
              <a:t>Different roles in a science advisory ecosystem </a:t>
            </a:r>
          </a:p>
        </p:txBody>
      </p:sp>
      <p:pic>
        <p:nvPicPr>
          <p:cNvPr id="5" name="Billede 4">
            <a:extLst>
              <a:ext uri="{FF2B5EF4-FFF2-40B4-BE49-F238E27FC236}">
                <a16:creationId xmlns:a16="http://schemas.microsoft.com/office/drawing/2014/main" id="{E15666D1-3BEB-0C48-B97A-A0DBFE5E08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877" y="1156474"/>
            <a:ext cx="10689631" cy="4943237"/>
          </a:xfrm>
          <a:prstGeom prst="rect">
            <a:avLst/>
          </a:prstGeom>
        </p:spPr>
      </p:pic>
      <p:sp>
        <p:nvSpPr>
          <p:cNvPr id="8" name="Tekstfelt 7">
            <a:extLst>
              <a:ext uri="{FF2B5EF4-FFF2-40B4-BE49-F238E27FC236}">
                <a16:creationId xmlns:a16="http://schemas.microsoft.com/office/drawing/2014/main" id="{9CE2A08B-515B-F141-B581-9835631E4B50}"/>
              </a:ext>
            </a:extLst>
          </p:cNvPr>
          <p:cNvSpPr txBox="1"/>
          <p:nvPr/>
        </p:nvSpPr>
        <p:spPr>
          <a:xfrm>
            <a:off x="1335023" y="6223924"/>
            <a:ext cx="8601457" cy="24500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white">
                    <a:lumMod val="50000"/>
                  </a:prst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Budtz</a:t>
            </a:r>
            <a:r>
              <a:rPr kumimoji="0" lang="en-GB" sz="900" b="0" i="0" u="none" strike="noStrike" kern="1200" cap="none" spc="0" normalizeH="0" baseline="0" noProof="0" dirty="0">
                <a:ln>
                  <a:noFill/>
                </a:ln>
                <a:solidFill>
                  <a:prstClr val="white">
                    <a:lumMod val="50000"/>
                  </a:prst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Pedersen, D. &amp; </a:t>
            </a:r>
            <a:r>
              <a:rPr kumimoji="0" lang="en-GB" sz="900" b="0" i="0" u="none" strike="noStrike" kern="1200" cap="none" spc="0" normalizeH="0" baseline="0" noProof="0" dirty="0" err="1">
                <a:ln>
                  <a:noFill/>
                </a:ln>
                <a:solidFill>
                  <a:prstClr val="white">
                    <a:lumMod val="50000"/>
                  </a:prst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Hvidtfeldt</a:t>
            </a:r>
            <a:r>
              <a:rPr kumimoji="0" lang="en-GB" sz="900" b="0" i="0" u="none" strike="noStrike" kern="1200" cap="none" spc="0" normalizeH="0" baseline="0" noProof="0" dirty="0">
                <a:ln>
                  <a:noFill/>
                </a:ln>
                <a:solidFill>
                  <a:prstClr val="white">
                    <a:lumMod val="50000"/>
                  </a:prst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R. (2021). The Danish Eco-System of Science for Policy. Ministry of Higher Education and Science. Copenhagen. </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80CC89B-6D46-E424-115F-9E14C9728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359286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E091B861-F7B2-8F46-91DE-93DC305CDAB2}"/>
              </a:ext>
            </a:extLst>
          </p:cNvPr>
          <p:cNvPicPr>
            <a:picLocks noChangeAspect="1"/>
          </p:cNvPicPr>
          <p:nvPr/>
        </p:nvPicPr>
        <p:blipFill>
          <a:blip r:embed="rId2"/>
          <a:stretch>
            <a:fillRect/>
          </a:stretch>
        </p:blipFill>
        <p:spPr>
          <a:xfrm>
            <a:off x="-26990" y="0"/>
            <a:ext cx="12217466" cy="6889962"/>
          </a:xfrm>
          <a:prstGeom prst="rect">
            <a:avLst/>
          </a:prstGeom>
          <a:noFill/>
        </p:spPr>
      </p:pic>
      <p:graphicFrame>
        <p:nvGraphicFramePr>
          <p:cNvPr id="4" name="Chart 2">
            <a:extLst>
              <a:ext uri="{FF2B5EF4-FFF2-40B4-BE49-F238E27FC236}">
                <a16:creationId xmlns:a16="http://schemas.microsoft.com/office/drawing/2014/main" id="{9EA69216-8273-9E48-843F-A780E0D9F978}"/>
              </a:ext>
            </a:extLst>
          </p:cNvPr>
          <p:cNvGraphicFramePr/>
          <p:nvPr/>
        </p:nvGraphicFramePr>
        <p:xfrm>
          <a:off x="230766" y="83475"/>
          <a:ext cx="2713819" cy="20574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3">
            <a:extLst>
              <a:ext uri="{FF2B5EF4-FFF2-40B4-BE49-F238E27FC236}">
                <a16:creationId xmlns:a16="http://schemas.microsoft.com/office/drawing/2014/main" id="{65738BC3-76C9-CD42-8806-6D800EA06773}"/>
              </a:ext>
            </a:extLst>
          </p:cNvPr>
          <p:cNvGraphicFramePr/>
          <p:nvPr/>
        </p:nvGraphicFramePr>
        <p:xfrm>
          <a:off x="3199596" y="83475"/>
          <a:ext cx="2713819" cy="20574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1">
            <a:extLst>
              <a:ext uri="{FF2B5EF4-FFF2-40B4-BE49-F238E27FC236}">
                <a16:creationId xmlns:a16="http://schemas.microsoft.com/office/drawing/2014/main" id="{3B1C71C8-911E-BB4E-8B1A-785438FD90DE}"/>
              </a:ext>
            </a:extLst>
          </p:cNvPr>
          <p:cNvGraphicFramePr/>
          <p:nvPr/>
        </p:nvGraphicFramePr>
        <p:xfrm>
          <a:off x="6090581" y="83475"/>
          <a:ext cx="2713819" cy="20574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4">
            <a:extLst>
              <a:ext uri="{FF2B5EF4-FFF2-40B4-BE49-F238E27FC236}">
                <a16:creationId xmlns:a16="http://schemas.microsoft.com/office/drawing/2014/main" id="{B0810BD8-901A-DB47-A956-EFD3869E640B}"/>
              </a:ext>
            </a:extLst>
          </p:cNvPr>
          <p:cNvGraphicFramePr/>
          <p:nvPr/>
        </p:nvGraphicFramePr>
        <p:xfrm>
          <a:off x="9055291" y="83475"/>
          <a:ext cx="2713819" cy="20574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5">
            <a:extLst>
              <a:ext uri="{FF2B5EF4-FFF2-40B4-BE49-F238E27FC236}">
                <a16:creationId xmlns:a16="http://schemas.microsoft.com/office/drawing/2014/main" id="{8717D0D9-3D1E-D544-98EC-2053CD0AD420}"/>
              </a:ext>
            </a:extLst>
          </p:cNvPr>
          <p:cNvGraphicFramePr/>
          <p:nvPr/>
        </p:nvGraphicFramePr>
        <p:xfrm>
          <a:off x="230766" y="2340397"/>
          <a:ext cx="2713819" cy="205748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6">
            <a:extLst>
              <a:ext uri="{FF2B5EF4-FFF2-40B4-BE49-F238E27FC236}">
                <a16:creationId xmlns:a16="http://schemas.microsoft.com/office/drawing/2014/main" id="{0204A1C5-544A-6347-BAB1-19443A1AD062}"/>
              </a:ext>
            </a:extLst>
          </p:cNvPr>
          <p:cNvGraphicFramePr/>
          <p:nvPr/>
        </p:nvGraphicFramePr>
        <p:xfrm>
          <a:off x="3199596" y="2340397"/>
          <a:ext cx="2713819" cy="205748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Chart 7">
            <a:extLst>
              <a:ext uri="{FF2B5EF4-FFF2-40B4-BE49-F238E27FC236}">
                <a16:creationId xmlns:a16="http://schemas.microsoft.com/office/drawing/2014/main" id="{F92C23D0-4C61-9147-B363-B944338D98F5}"/>
              </a:ext>
            </a:extLst>
          </p:cNvPr>
          <p:cNvGraphicFramePr/>
          <p:nvPr/>
        </p:nvGraphicFramePr>
        <p:xfrm>
          <a:off x="6138081" y="2340397"/>
          <a:ext cx="2713819" cy="205748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 name="Chart 8">
            <a:extLst>
              <a:ext uri="{FF2B5EF4-FFF2-40B4-BE49-F238E27FC236}">
                <a16:creationId xmlns:a16="http://schemas.microsoft.com/office/drawing/2014/main" id="{3C258103-96C0-9E4C-9523-EFA573811BA9}"/>
              </a:ext>
            </a:extLst>
          </p:cNvPr>
          <p:cNvGraphicFramePr/>
          <p:nvPr/>
        </p:nvGraphicFramePr>
        <p:xfrm>
          <a:off x="9055291" y="2340397"/>
          <a:ext cx="2713819" cy="205748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2" name="Chart 10">
            <a:extLst>
              <a:ext uri="{FF2B5EF4-FFF2-40B4-BE49-F238E27FC236}">
                <a16:creationId xmlns:a16="http://schemas.microsoft.com/office/drawing/2014/main" id="{84F10FD2-8727-9A4F-9EF4-08F5729E8F70}"/>
              </a:ext>
            </a:extLst>
          </p:cNvPr>
          <p:cNvGraphicFramePr/>
          <p:nvPr/>
        </p:nvGraphicFramePr>
        <p:xfrm>
          <a:off x="230765" y="4610019"/>
          <a:ext cx="2713819" cy="205748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1">
            <a:extLst>
              <a:ext uri="{FF2B5EF4-FFF2-40B4-BE49-F238E27FC236}">
                <a16:creationId xmlns:a16="http://schemas.microsoft.com/office/drawing/2014/main" id="{C0979728-8D9D-6B43-B7A4-D65DE3964475}"/>
              </a:ext>
            </a:extLst>
          </p:cNvPr>
          <p:cNvGraphicFramePr/>
          <p:nvPr/>
        </p:nvGraphicFramePr>
        <p:xfrm>
          <a:off x="3199595" y="4610019"/>
          <a:ext cx="2713819" cy="205748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9">
            <a:extLst>
              <a:ext uri="{FF2B5EF4-FFF2-40B4-BE49-F238E27FC236}">
                <a16:creationId xmlns:a16="http://schemas.microsoft.com/office/drawing/2014/main" id="{7B06B5CB-17E1-A64C-B7A2-7D16796D5ACE}"/>
              </a:ext>
            </a:extLst>
          </p:cNvPr>
          <p:cNvGraphicFramePr/>
          <p:nvPr/>
        </p:nvGraphicFramePr>
        <p:xfrm>
          <a:off x="6138081" y="4610019"/>
          <a:ext cx="2713819" cy="20574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5" name="Chart 12">
            <a:extLst>
              <a:ext uri="{FF2B5EF4-FFF2-40B4-BE49-F238E27FC236}">
                <a16:creationId xmlns:a16="http://schemas.microsoft.com/office/drawing/2014/main" id="{C7680478-569E-E040-8F3B-BF17C5B0329F}"/>
              </a:ext>
            </a:extLst>
          </p:cNvPr>
          <p:cNvGraphicFramePr/>
          <p:nvPr/>
        </p:nvGraphicFramePr>
        <p:xfrm>
          <a:off x="9081511" y="4610168"/>
          <a:ext cx="2687600" cy="2057482"/>
        </p:xfrm>
        <a:graphic>
          <a:graphicData uri="http://schemas.openxmlformats.org/drawingml/2006/chart">
            <c:chart xmlns:c="http://schemas.openxmlformats.org/drawingml/2006/chart" xmlns:r="http://schemas.openxmlformats.org/officeDocument/2006/relationships" r:id="rId14"/>
          </a:graphicData>
        </a:graphic>
      </p:graphicFrame>
      <p:pic>
        <p:nvPicPr>
          <p:cNvPr id="3" name="Picture 2" descr="A white text on a black background&#10;&#10;Description automatically generated">
            <a:extLst>
              <a:ext uri="{FF2B5EF4-FFF2-40B4-BE49-F238E27FC236}">
                <a16:creationId xmlns:a16="http://schemas.microsoft.com/office/drawing/2014/main" id="{E726251B-BAB4-AECE-5D51-9D0CE1D1D60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87540" y="6000968"/>
            <a:ext cx="511498" cy="777838"/>
          </a:xfrm>
          <a:prstGeom prst="rect">
            <a:avLst/>
          </a:prstGeom>
        </p:spPr>
      </p:pic>
    </p:spTree>
    <p:extLst>
      <p:ext uri="{BB962C8B-B14F-4D97-AF65-F5344CB8AC3E}">
        <p14:creationId xmlns:p14="http://schemas.microsoft.com/office/powerpoint/2010/main" val="49178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8">
            <a:extLst>
              <a:ext uri="{FF2B5EF4-FFF2-40B4-BE49-F238E27FC236}">
                <a16:creationId xmlns:a16="http://schemas.microsoft.com/office/drawing/2014/main" id="{897C7AB8-D0B0-EA5A-A49C-F493BBD312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17285" y="1555161"/>
            <a:ext cx="2878946" cy="4068217"/>
          </a:xfrm>
          <a:prstGeom prst="rect">
            <a:avLst/>
          </a:prstGeom>
          <a:ln w="12700">
            <a:solidFill>
              <a:schemeClr val="accent1">
                <a:lumMod val="20000"/>
                <a:lumOff val="80000"/>
              </a:schemeClr>
            </a:solidFill>
          </a:ln>
          <a:effectLst>
            <a:outerShdw blurRad="50800" dist="38100" dir="2700000" sx="101000" sy="101000" algn="tl" rotWithShape="0">
              <a:schemeClr val="bg1">
                <a:lumMod val="75000"/>
                <a:alpha val="40000"/>
              </a:schemeClr>
            </a:outerShdw>
          </a:effectLst>
        </p:spPr>
      </p:pic>
      <p:sp>
        <p:nvSpPr>
          <p:cNvPr id="5" name="Title 2">
            <a:extLst>
              <a:ext uri="{FF2B5EF4-FFF2-40B4-BE49-F238E27FC236}">
                <a16:creationId xmlns:a16="http://schemas.microsoft.com/office/drawing/2014/main" id="{C3CA189F-5500-C492-4D28-DCE9C53E2C7C}"/>
              </a:ext>
            </a:extLst>
          </p:cNvPr>
          <p:cNvSpPr>
            <a:spLocks noGrp="1"/>
          </p:cNvSpPr>
          <p:nvPr>
            <p:ph type="title"/>
          </p:nvPr>
        </p:nvSpPr>
        <p:spPr>
          <a:xfrm>
            <a:off x="970722" y="498902"/>
            <a:ext cx="10515600" cy="782357"/>
          </a:xfrm>
        </p:spPr>
        <p:txBody>
          <a:bodyPr/>
          <a:lstStyle/>
          <a:p>
            <a:r>
              <a:rPr lang="en-GB" b="1" dirty="0"/>
              <a:t>Findings and shortcomings </a:t>
            </a:r>
          </a:p>
        </p:txBody>
      </p:sp>
      <p:pic>
        <p:nvPicPr>
          <p:cNvPr id="6" name="Billede 6">
            <a:extLst>
              <a:ext uri="{FF2B5EF4-FFF2-40B4-BE49-F238E27FC236}">
                <a16:creationId xmlns:a16="http://schemas.microsoft.com/office/drawing/2014/main" id="{9FABBF31-CD8D-E1F8-FA71-FEA4C426E3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11017" y="5897280"/>
            <a:ext cx="982170" cy="688985"/>
          </a:xfrm>
          <a:prstGeom prst="rect">
            <a:avLst/>
          </a:prstGeom>
        </p:spPr>
      </p:pic>
      <p:sp>
        <p:nvSpPr>
          <p:cNvPr id="7" name="Content Placeholder 2">
            <a:extLst>
              <a:ext uri="{FF2B5EF4-FFF2-40B4-BE49-F238E27FC236}">
                <a16:creationId xmlns:a16="http://schemas.microsoft.com/office/drawing/2014/main" id="{A44F3B22-79EA-C819-8F24-1FEBB4F2B234}"/>
              </a:ext>
            </a:extLst>
          </p:cNvPr>
          <p:cNvSpPr txBox="1">
            <a:spLocks/>
          </p:cNvSpPr>
          <p:nvPr/>
        </p:nvSpPr>
        <p:spPr>
          <a:xfrm>
            <a:off x="947642" y="1604334"/>
            <a:ext cx="7437760" cy="4968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Light"/>
              <a:ea typeface="+mn-ea"/>
              <a:cs typeface="Gill Sans Ligh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Light"/>
                <a:ea typeface="+mn-ea"/>
                <a:cs typeface="Gill Sans Light"/>
              </a:rPr>
              <a:t>Ecosystem-wide competences to ”procure” advice and ”provide” advice are incomplete and fragmented.</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Light"/>
                <a:ea typeface="+mn-ea"/>
                <a:cs typeface="Gill Sans Light"/>
              </a:rPr>
              <a:t>No central coordination or systemic integration</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Light"/>
                <a:ea typeface="+mn-ea"/>
                <a:cs typeface="Gill Sans Light"/>
              </a:rPr>
              <a:t>Lack of interdisciplinarity and diversity</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Light"/>
                <a:ea typeface="+mn-ea"/>
                <a:cs typeface="Gill Sans Light"/>
              </a:rPr>
              <a:t>Lack of behavioural science advice</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Light"/>
                <a:ea typeface="+mn-ea"/>
                <a:cs typeface="Gill Sans Light"/>
              </a:rPr>
              <a:t>Lack of ”everyday” coordination practices to support ”emergency” response capacity (siloed, fragmented). </a:t>
            </a:r>
            <a:endParaRPr kumimoji="0" lang="en-GB" sz="2000" b="0" i="0" u="none" strike="noStrike" kern="1200" cap="none" spc="0" normalizeH="0" baseline="0" noProof="0" dirty="0">
              <a:ln>
                <a:noFill/>
              </a:ln>
              <a:solidFill>
                <a:prstClr val="black"/>
              </a:solidFill>
              <a:effectLst/>
              <a:uLnTx/>
              <a:uFillTx/>
              <a:latin typeface="Calibri Light"/>
              <a:ea typeface="+mn-ea"/>
              <a:cs typeface="Gill Sans Light"/>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26DBD9F8-13FD-3048-F62E-AD648B23C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2767411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10918454-5071-A530-E019-E863B5B2CC9E}"/>
              </a:ext>
            </a:extLst>
          </p:cNvPr>
          <p:cNvPicPr>
            <a:picLocks noGrp="1" noChangeAspect="1"/>
          </p:cNvPicPr>
          <p:nvPr>
            <p:ph idx="1"/>
          </p:nvPr>
        </p:nvPicPr>
        <p:blipFill rotWithShape="1">
          <a:blip r:embed="rId2"/>
          <a:srcRect l="17292" t="18149" r="36875" b="29801"/>
          <a:stretch/>
        </p:blipFill>
        <p:spPr>
          <a:xfrm>
            <a:off x="1107428" y="3609154"/>
            <a:ext cx="3163039" cy="2020535"/>
          </a:xfrm>
        </p:spPr>
      </p:pic>
      <p:sp>
        <p:nvSpPr>
          <p:cNvPr id="3" name="Title 2">
            <a:extLst>
              <a:ext uri="{FF2B5EF4-FFF2-40B4-BE49-F238E27FC236}">
                <a16:creationId xmlns:a16="http://schemas.microsoft.com/office/drawing/2014/main" id="{1B0165CB-B5EF-F27D-DE6F-A20013CA117B}"/>
              </a:ext>
            </a:extLst>
          </p:cNvPr>
          <p:cNvSpPr>
            <a:spLocks noGrp="1"/>
          </p:cNvSpPr>
          <p:nvPr>
            <p:ph type="title"/>
          </p:nvPr>
        </p:nvSpPr>
        <p:spPr/>
        <p:txBody>
          <a:bodyPr/>
          <a:lstStyle/>
          <a:p>
            <a:r>
              <a:rPr lang="en-GB" b="1" dirty="0">
                <a:cs typeface="Arial"/>
              </a:rPr>
              <a:t>Indicator dashboards</a:t>
            </a:r>
          </a:p>
        </p:txBody>
      </p:sp>
      <p:pic>
        <p:nvPicPr>
          <p:cNvPr id="5" name="Picture 5" descr="Graphical user interface, application&#10;&#10;Description automatically generated">
            <a:extLst>
              <a:ext uri="{FF2B5EF4-FFF2-40B4-BE49-F238E27FC236}">
                <a16:creationId xmlns:a16="http://schemas.microsoft.com/office/drawing/2014/main" id="{B7B273B0-7969-91E9-B41F-FC1FC4CF927A}"/>
              </a:ext>
            </a:extLst>
          </p:cNvPr>
          <p:cNvPicPr>
            <a:picLocks noChangeAspect="1"/>
          </p:cNvPicPr>
          <p:nvPr/>
        </p:nvPicPr>
        <p:blipFill rotWithShape="1">
          <a:blip r:embed="rId3"/>
          <a:srcRect l="17351" t="18548" r="37443" b="29881"/>
          <a:stretch/>
        </p:blipFill>
        <p:spPr>
          <a:xfrm>
            <a:off x="4500984" y="3679005"/>
            <a:ext cx="2960443" cy="1913740"/>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A86E630D-9B79-E971-01F3-A9250B7A7A37}"/>
              </a:ext>
            </a:extLst>
          </p:cNvPr>
          <p:cNvPicPr>
            <a:picLocks noChangeAspect="1"/>
          </p:cNvPicPr>
          <p:nvPr/>
        </p:nvPicPr>
        <p:blipFill rotWithShape="1">
          <a:blip r:embed="rId4"/>
          <a:srcRect l="17303" t="18636" r="36641" b="29904"/>
          <a:stretch/>
        </p:blipFill>
        <p:spPr>
          <a:xfrm>
            <a:off x="7678380" y="3679003"/>
            <a:ext cx="3118568" cy="1913741"/>
          </a:xfrm>
          <a:prstGeom prst="rect">
            <a:avLst/>
          </a:prstGeom>
        </p:spPr>
      </p:pic>
      <p:sp>
        <p:nvSpPr>
          <p:cNvPr id="7" name="TextBox 6">
            <a:extLst>
              <a:ext uri="{FF2B5EF4-FFF2-40B4-BE49-F238E27FC236}">
                <a16:creationId xmlns:a16="http://schemas.microsoft.com/office/drawing/2014/main" id="{6D0CF470-9FCE-474B-4426-0BA6815B2FB9}"/>
              </a:ext>
            </a:extLst>
          </p:cNvPr>
          <p:cNvSpPr txBox="1"/>
          <p:nvPr/>
        </p:nvSpPr>
        <p:spPr>
          <a:xfrm>
            <a:off x="971909" y="1518249"/>
            <a:ext cx="1011878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Arial"/>
              </a:rPr>
              <a:t>From quantification to qualitative assessments</a:t>
            </a:r>
          </a:p>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Arial"/>
            </a:endParaRP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Arial"/>
              </a:rPr>
              <a:t>For key functional requirements and normative principles underlying S4P institutions</a:t>
            </a:r>
            <a:endParaRPr kumimoji="0" lang="en-GB" sz="1400" b="0" i="0" u="none" strike="noStrike" kern="1200" cap="none" spc="0" normalizeH="0" baseline="0" noProof="0" dirty="0">
              <a:ln>
                <a:noFill/>
              </a:ln>
              <a:solidFill>
                <a:prstClr val="black"/>
              </a:solidFill>
              <a:effectLst/>
              <a:uLnTx/>
              <a:uFillTx/>
              <a:latin typeface="Calibri"/>
              <a:ea typeface="+mn-ea"/>
              <a:cs typeface="Arial"/>
            </a:endParaRP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Arial"/>
            </a:endParaRP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Arial"/>
              </a:rPr>
              <a:t>Advice on inclusive evaluation process</a:t>
            </a:r>
            <a:r>
              <a:rPr kumimoji="0" lang="en-GB" sz="2400" b="0" i="0" u="none" strike="noStrike" kern="1200" cap="none" spc="0" normalizeH="0" baseline="0" noProof="0" dirty="0">
                <a:ln>
                  <a:noFill/>
                </a:ln>
                <a:solidFill>
                  <a:prstClr val="black"/>
                </a:solidFill>
                <a:effectLst/>
                <a:uLnTx/>
                <a:uFillTx/>
                <a:latin typeface="Calibri"/>
                <a:ea typeface="+mn-ea"/>
                <a:cs typeface="Arial"/>
              </a:rPr>
              <a:t> </a:t>
            </a:r>
          </a:p>
          <a:p>
            <a:pPr marL="571500" marR="0" lvl="0" indent="-571500" algn="l" defTabSz="914400" rtl="0" eaLnBrk="1" fontAlgn="auto" latinLnBrk="0" hangingPunct="1">
              <a:lnSpc>
                <a:spcPct val="100000"/>
              </a:lnSpc>
              <a:spcBef>
                <a:spcPts val="0"/>
              </a:spcBef>
              <a:spcAft>
                <a:spcPts val="0"/>
              </a:spcAft>
              <a:buClrTx/>
              <a:buSzTx/>
              <a:buFont typeface="Wingdings"/>
              <a:buChar char="§"/>
              <a:tabLst/>
              <a:defRPr/>
            </a:pPr>
            <a:endParaRPr kumimoji="0" lang="en-GB" sz="3600" b="0" i="0" u="none" strike="noStrike" kern="1200" cap="none" spc="0" normalizeH="0" baseline="0" noProof="0" dirty="0">
              <a:ln>
                <a:noFill/>
              </a:ln>
              <a:solidFill>
                <a:prstClr val="black"/>
              </a:solidFill>
              <a:effectLst/>
              <a:uLnTx/>
              <a:uFillTx/>
              <a:latin typeface="Calibri"/>
              <a:ea typeface="+mn-ea"/>
              <a:cs typeface="Arial"/>
            </a:endParaRPr>
          </a:p>
        </p:txBody>
      </p:sp>
      <p:pic>
        <p:nvPicPr>
          <p:cNvPr id="2" name="Picture 2" descr="Aalborg University (AAU), Denmark | Study.eu">
            <a:extLst>
              <a:ext uri="{FF2B5EF4-FFF2-40B4-BE49-F238E27FC236}">
                <a16:creationId xmlns:a16="http://schemas.microsoft.com/office/drawing/2014/main" id="{4F074435-DE71-23C9-86A5-B6F49635A26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45109" y="363203"/>
            <a:ext cx="1447566" cy="7921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background with a black square&#10;&#10;Description automatically generated with medium confidence">
            <a:extLst>
              <a:ext uri="{FF2B5EF4-FFF2-40B4-BE49-F238E27FC236}">
                <a16:creationId xmlns:a16="http://schemas.microsoft.com/office/drawing/2014/main" id="{60542F23-4DC9-7D98-B92A-C10C1CCDFC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484347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FFEFA8-8E3D-0E13-8F22-12130C787184}"/>
              </a:ext>
            </a:extLst>
          </p:cNvPr>
          <p:cNvSpPr>
            <a:spLocks noGrp="1"/>
          </p:cNvSpPr>
          <p:nvPr>
            <p:ph idx="1"/>
          </p:nvPr>
        </p:nvSpPr>
        <p:spPr>
          <a:xfrm>
            <a:off x="838200" y="1825625"/>
            <a:ext cx="6685344" cy="3881904"/>
          </a:xfrm>
        </p:spPr>
        <p:txBody>
          <a:bodyPr/>
          <a:lstStyle/>
          <a:p>
            <a:r>
              <a:rPr lang="en-DK" sz="2600" dirty="0"/>
              <a:t>An institutional ”health check” </a:t>
            </a:r>
          </a:p>
          <a:p>
            <a:r>
              <a:rPr lang="en-DK" sz="2600" dirty="0"/>
              <a:t>Ecosystems are relational, structured by interactions and connections. </a:t>
            </a:r>
          </a:p>
          <a:p>
            <a:r>
              <a:rPr lang="en-DK" sz="2600" dirty="0"/>
              <a:t>More fluid and more diverse than standard system-thinking models allow. </a:t>
            </a:r>
          </a:p>
          <a:p>
            <a:r>
              <a:rPr lang="en-DK" sz="2600" dirty="0"/>
              <a:t>Knowledge is co-produced , circulated, and co-opted by different agents in different settings.  </a:t>
            </a:r>
          </a:p>
        </p:txBody>
      </p:sp>
      <p:sp>
        <p:nvSpPr>
          <p:cNvPr id="3" name="Title 2">
            <a:extLst>
              <a:ext uri="{FF2B5EF4-FFF2-40B4-BE49-F238E27FC236}">
                <a16:creationId xmlns:a16="http://schemas.microsoft.com/office/drawing/2014/main" id="{01B83713-75C6-D2B9-A54A-A549F59837E6}"/>
              </a:ext>
            </a:extLst>
          </p:cNvPr>
          <p:cNvSpPr>
            <a:spLocks noGrp="1"/>
          </p:cNvSpPr>
          <p:nvPr>
            <p:ph type="title"/>
          </p:nvPr>
        </p:nvSpPr>
        <p:spPr/>
        <p:txBody>
          <a:bodyPr/>
          <a:lstStyle/>
          <a:p>
            <a:r>
              <a:rPr lang="en-DK" dirty="0"/>
              <a:t>Evaluating the ecosystem </a:t>
            </a:r>
          </a:p>
        </p:txBody>
      </p:sp>
      <p:pic>
        <p:nvPicPr>
          <p:cNvPr id="4" name="Picture 3">
            <a:extLst>
              <a:ext uri="{FF2B5EF4-FFF2-40B4-BE49-F238E27FC236}">
                <a16:creationId xmlns:a16="http://schemas.microsoft.com/office/drawing/2014/main" id="{9308FA23-EA33-9481-2DCA-41D207C7D9BD}"/>
              </a:ext>
            </a:extLst>
          </p:cNvPr>
          <p:cNvPicPr>
            <a:picLocks noChangeAspect="1"/>
          </p:cNvPicPr>
          <p:nvPr/>
        </p:nvPicPr>
        <p:blipFill>
          <a:blip r:embed="rId2"/>
          <a:stretch>
            <a:fillRect/>
          </a:stretch>
        </p:blipFill>
        <p:spPr>
          <a:xfrm>
            <a:off x="7997821" y="1150471"/>
            <a:ext cx="3488501" cy="4838218"/>
          </a:xfrm>
          <a:prstGeom prst="rect">
            <a:avLst/>
          </a:prstGeom>
          <a:ln>
            <a:solidFill>
              <a:schemeClr val="accent1">
                <a:lumMod val="20000"/>
                <a:lumOff val="80000"/>
              </a:schemeClr>
            </a:solidFill>
          </a:ln>
          <a:effectLst>
            <a:outerShdw blurRad="50800" dist="38100" dir="2700000" sx="102000" sy="102000" algn="tl" rotWithShape="0">
              <a:prstClr val="black">
                <a:alpha val="40000"/>
              </a:prstClr>
            </a:outerShdw>
          </a:effectLst>
        </p:spPr>
      </p:pic>
      <p:pic>
        <p:nvPicPr>
          <p:cNvPr id="5" name="Picture 4" descr="A black background with a black square&#10;&#10;Description automatically generated with medium confidence">
            <a:extLst>
              <a:ext uri="{FF2B5EF4-FFF2-40B4-BE49-F238E27FC236}">
                <a16:creationId xmlns:a16="http://schemas.microsoft.com/office/drawing/2014/main" id="{C79C3D45-15CC-81F0-E36B-28A373EC9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2032046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2363531-EC9E-694C-991E-DC679F1056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434" y="1655397"/>
            <a:ext cx="9688289" cy="3819280"/>
          </a:xfrm>
          <a:prstGeom prst="rect">
            <a:avLst/>
          </a:prstGeom>
        </p:spPr>
      </p:pic>
      <p:sp>
        <p:nvSpPr>
          <p:cNvPr id="7" name="Tekstfelt 6">
            <a:extLst>
              <a:ext uri="{FF2B5EF4-FFF2-40B4-BE49-F238E27FC236}">
                <a16:creationId xmlns:a16="http://schemas.microsoft.com/office/drawing/2014/main" id="{F5D93D23-052B-204F-A66B-D713C5445746}"/>
              </a:ext>
            </a:extLst>
          </p:cNvPr>
          <p:cNvSpPr txBox="1"/>
          <p:nvPr/>
        </p:nvSpPr>
        <p:spPr>
          <a:xfrm>
            <a:off x="1335023" y="6223924"/>
            <a:ext cx="8601457" cy="244939"/>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50000"/>
                  </a:prst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Budtz Pedersen, D. (2023). Science Advice Principles. </a:t>
            </a:r>
            <a:r>
              <a:rPr kumimoji="0" lang="en-GB" sz="900" b="0" i="1" u="none" strike="noStrike" kern="1200" cap="none" spc="0" normalizeH="0" baseline="0" noProof="0" dirty="0">
                <a:ln>
                  <a:noFill/>
                </a:ln>
                <a:solidFill>
                  <a:prstClr val="white">
                    <a:lumMod val="50000"/>
                  </a:prst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Preprint available </a:t>
            </a:r>
          </a:p>
        </p:txBody>
      </p:sp>
      <p:sp>
        <p:nvSpPr>
          <p:cNvPr id="10" name="Titel 1">
            <a:extLst>
              <a:ext uri="{FF2B5EF4-FFF2-40B4-BE49-F238E27FC236}">
                <a16:creationId xmlns:a16="http://schemas.microsoft.com/office/drawing/2014/main" id="{6F969641-796F-F44B-8429-4238EC760846}"/>
              </a:ext>
            </a:extLst>
          </p:cNvPr>
          <p:cNvSpPr txBox="1">
            <a:spLocks/>
          </p:cNvSpPr>
          <p:nvPr/>
        </p:nvSpPr>
        <p:spPr>
          <a:xfrm>
            <a:off x="654757" y="582103"/>
            <a:ext cx="10515600" cy="9776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Helvetica" pitchFamily="2" charset="0"/>
                <a:ea typeface="+mj-ea"/>
                <a:cs typeface="+mj-cs"/>
              </a:rPr>
              <a:t>Foundational principles for science-to-policy </a:t>
            </a:r>
          </a:p>
        </p:txBody>
      </p:sp>
      <p:pic>
        <p:nvPicPr>
          <p:cNvPr id="2" name="Picture 2" descr="Aalborg University (AAU), Denmark | Study.eu">
            <a:extLst>
              <a:ext uri="{FF2B5EF4-FFF2-40B4-BE49-F238E27FC236}">
                <a16:creationId xmlns:a16="http://schemas.microsoft.com/office/drawing/2014/main" id="{720ACDAD-2B2B-4021-2028-1AF6A9332F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00895" y="5573776"/>
            <a:ext cx="1447566" cy="7921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a black square&#10;&#10;Description automatically generated with medium confidence">
            <a:extLst>
              <a:ext uri="{FF2B5EF4-FFF2-40B4-BE49-F238E27FC236}">
                <a16:creationId xmlns:a16="http://schemas.microsoft.com/office/drawing/2014/main" id="{13D63C76-6E44-99BC-F3A3-7B91C9D43C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1945106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EEF08-F49B-C212-95CF-6C44D3B708AF}"/>
              </a:ext>
            </a:extLst>
          </p:cNvPr>
          <p:cNvSpPr>
            <a:spLocks noGrp="1"/>
          </p:cNvSpPr>
          <p:nvPr>
            <p:ph type="title"/>
          </p:nvPr>
        </p:nvSpPr>
        <p:spPr>
          <a:xfrm>
            <a:off x="-211385" y="1293963"/>
            <a:ext cx="12403385" cy="2785499"/>
          </a:xfrm>
        </p:spPr>
        <p:txBody>
          <a:bodyPr>
            <a:normAutofit/>
          </a:bodyPr>
          <a:lstStyle/>
          <a:p>
            <a:pPr algn="ctr"/>
            <a:r>
              <a:rPr lang="en-US" sz="4400" dirty="0">
                <a:latin typeface="Raleway ExtraBold" panose="020F0502020204030204" pitchFamily="2" charset="0"/>
              </a:rPr>
              <a:t>Sven Retoré</a:t>
            </a:r>
            <a:endParaRPr lang="en-GB" sz="4400" dirty="0">
              <a:latin typeface="Raleway ExtraBold" panose="020F0502020204030204" pitchFamily="2" charset="0"/>
            </a:endParaRPr>
          </a:p>
        </p:txBody>
      </p:sp>
      <p:sp>
        <p:nvSpPr>
          <p:cNvPr id="2" name="Sous-titre 6">
            <a:extLst>
              <a:ext uri="{FF2B5EF4-FFF2-40B4-BE49-F238E27FC236}">
                <a16:creationId xmlns:a16="http://schemas.microsoft.com/office/drawing/2014/main" id="{DC5F2DC2-3D11-A3CB-88A9-2A414F69F901}"/>
              </a:ext>
            </a:extLst>
          </p:cNvPr>
          <p:cNvSpPr txBox="1">
            <a:spLocks/>
          </p:cNvSpPr>
          <p:nvPr/>
        </p:nvSpPr>
        <p:spPr>
          <a:xfrm>
            <a:off x="1240766" y="3429000"/>
            <a:ext cx="9710468" cy="214366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Montserrat SemiBold" panose="00000700000000000000" pitchFamily="2" charset="0"/>
              </a:rPr>
              <a:t>09:30-11:05</a:t>
            </a:r>
          </a:p>
          <a:p>
            <a:pPr marL="0" indent="0" algn="ctr">
              <a:buNone/>
            </a:pPr>
            <a:endParaRPr lang="en-US" b="1" dirty="0">
              <a:solidFill>
                <a:schemeClr val="bg1"/>
              </a:solidFill>
              <a:latin typeface="Montserrat SemiBold" panose="00000700000000000000" pitchFamily="2" charset="0"/>
            </a:endParaRPr>
          </a:p>
          <a:p>
            <a:pPr marL="0" indent="0" algn="ctr">
              <a:buNone/>
            </a:pPr>
            <a:r>
              <a:rPr lang="en-US" sz="2400" i="1" dirty="0">
                <a:solidFill>
                  <a:srgbClr val="FFFF00"/>
                </a:solidFill>
                <a:latin typeface="Montserrat SemiBold" panose="00000700000000000000" pitchFamily="2" charset="0"/>
              </a:rPr>
              <a:t>Plenary Opening Session:</a:t>
            </a:r>
          </a:p>
          <a:p>
            <a:pPr marL="0" indent="0" algn="ctr">
              <a:buNone/>
            </a:pPr>
            <a:r>
              <a:rPr lang="en-US" sz="2400" i="1" dirty="0">
                <a:solidFill>
                  <a:srgbClr val="FFFF00"/>
                </a:solidFill>
                <a:latin typeface="Montserrat Light" panose="00000400000000000000" pitchFamily="2" charset="0"/>
              </a:rPr>
              <a:t>The actors of the evidence-informed policymaking ecosystem and their views on its functioning</a:t>
            </a:r>
          </a:p>
          <a:p>
            <a:endParaRPr lang="en-US" dirty="0">
              <a:solidFill>
                <a:srgbClr val="003399"/>
              </a:solidFill>
            </a:endParaRPr>
          </a:p>
        </p:txBody>
      </p:sp>
    </p:spTree>
    <p:extLst>
      <p:ext uri="{BB962C8B-B14F-4D97-AF65-F5344CB8AC3E}">
        <p14:creationId xmlns:p14="http://schemas.microsoft.com/office/powerpoint/2010/main" val="2870614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469" y="620879"/>
            <a:ext cx="11072191" cy="1044989"/>
          </a:xfrm>
        </p:spPr>
        <p:txBody>
          <a:bodyPr>
            <a:normAutofit/>
          </a:bodyPr>
          <a:lstStyle/>
          <a:p>
            <a:r>
              <a:rPr lang="en-GB" sz="3200">
                <a:solidFill>
                  <a:srgbClr val="181717"/>
                </a:solidFill>
                <a:latin typeface="+mn-lt"/>
                <a:cs typeface="Gill Sans Light"/>
              </a:rPr>
              <a:t>Thank you for the attention</a:t>
            </a:r>
            <a:endParaRPr lang="en-GB" sz="3200" dirty="0">
              <a:solidFill>
                <a:srgbClr val="181717"/>
              </a:solidFill>
              <a:latin typeface="+mn-lt"/>
              <a:cs typeface="Gill Sans Light"/>
            </a:endParaRPr>
          </a:p>
        </p:txBody>
      </p:sp>
      <p:sp>
        <p:nvSpPr>
          <p:cNvPr id="6" name="Content Placeholder 2"/>
          <p:cNvSpPr txBox="1">
            <a:spLocks/>
          </p:cNvSpPr>
          <p:nvPr/>
        </p:nvSpPr>
        <p:spPr>
          <a:xfrm>
            <a:off x="609600" y="1777717"/>
            <a:ext cx="5181600" cy="4161858"/>
          </a:xfrm>
          <a:prstGeom prst="rect">
            <a:avLst/>
          </a:prstGeom>
        </p:spPr>
        <p:txBody>
          <a:bodyPr vert="horz" lIns="117226" tIns="58613" rIns="117226" bIns="58613" rtlCol="0">
            <a:normAutofit/>
          </a:bodyPr>
          <a:lstStyle>
            <a:lvl1pPr marL="342900" indent="-342900" algn="l" defTabSz="914400" rtl="0" eaLnBrk="1" latinLnBrk="0" hangingPunct="1">
              <a:spcBef>
                <a:spcPct val="20000"/>
              </a:spcBef>
              <a:buClr>
                <a:srgbClr val="54616E"/>
              </a:buClr>
              <a:buSzPct val="100000"/>
              <a:buFont typeface="Arial" pitchFamily="34" charset="0"/>
              <a:buChar char="•"/>
              <a:defRPr sz="1800" kern="1200">
                <a:solidFill>
                  <a:srgbClr val="54616E"/>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rgbClr val="54616E"/>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54616E"/>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54616E"/>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54616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54616E"/>
              </a:buClr>
              <a:buSzPct val="100000"/>
              <a:buFont typeface="Arial" pitchFamily="34" charset="0"/>
              <a:buChar char="•"/>
              <a:tabLst/>
              <a:defRPr/>
            </a:pPr>
            <a:endParaRPr kumimoji="0" lang="en-US" sz="1800" b="0" i="0" u="none" strike="noStrike" kern="1200" cap="none" spc="0" normalizeH="0" baseline="0" noProof="0">
              <a:ln>
                <a:noFill/>
              </a:ln>
              <a:solidFill>
                <a:srgbClr val="54616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
                <a:srgbClr val="54616E"/>
              </a:buClr>
              <a:buSzPct val="100000"/>
              <a:buFont typeface="Arial" pitchFamily="34" charset="0"/>
              <a:buNone/>
              <a:tabLst/>
              <a:defRPr/>
            </a:pPr>
            <a:r>
              <a:rPr kumimoji="0" lang="en-US" sz="1800" b="0" i="0" u="none" strike="noStrike" kern="1200" cap="none" spc="0" normalizeH="0" baseline="0" noProof="0">
                <a:ln>
                  <a:noFill/>
                </a:ln>
                <a:solidFill>
                  <a:srgbClr val="181717"/>
                </a:solidFill>
                <a:effectLst/>
                <a:uLnTx/>
                <a:uFillTx/>
                <a:latin typeface="Calibri"/>
                <a:ea typeface="+mn-ea"/>
                <a:cs typeface="+mn-cs"/>
              </a:rPr>
              <a:t>David Budtz Pedersen: </a:t>
            </a:r>
            <a:r>
              <a:rPr kumimoji="0" lang="en-US" sz="1800" b="0" i="0" u="none" strike="noStrike" kern="1200" cap="none" spc="0" normalizeH="0" baseline="0" noProof="0">
                <a:ln>
                  <a:noFill/>
                </a:ln>
                <a:solidFill>
                  <a:srgbClr val="181717"/>
                </a:solidFill>
                <a:effectLst/>
                <a:uLnTx/>
                <a:uFillTx/>
                <a:latin typeface="Calibri"/>
                <a:ea typeface="+mn-ea"/>
                <a:cs typeface="+mn-cs"/>
                <a:hlinkClick r:id="rId2"/>
              </a:rPr>
              <a:t>davidp@hum.aau.dk</a:t>
            </a:r>
            <a:endParaRPr kumimoji="0" lang="da-DK" sz="1800" b="0" i="0" u="none" strike="noStrike" kern="1200" cap="none" spc="0" normalizeH="0" baseline="0" noProof="0">
              <a:ln>
                <a:noFill/>
              </a:ln>
              <a:solidFill>
                <a:srgbClr val="181717"/>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
                <a:srgbClr val="54616E"/>
              </a:buClr>
              <a:buSzPct val="100000"/>
              <a:buFont typeface="Arial" pitchFamily="34" charset="0"/>
              <a:buNone/>
              <a:tabLst/>
              <a:defRPr/>
            </a:pPr>
            <a:r>
              <a:rPr kumimoji="0" lang="en-US" sz="1800" b="0" i="0" u="none" strike="noStrike" kern="1200" cap="none" spc="0" normalizeH="0" baseline="0" noProof="0">
                <a:ln>
                  <a:noFill/>
                </a:ln>
                <a:solidFill>
                  <a:srgbClr val="181717"/>
                </a:solidFill>
                <a:effectLst/>
                <a:uLnTx/>
                <a:uFillTx/>
                <a:latin typeface="Calibri"/>
                <a:ea typeface="+mn-ea"/>
                <a:cs typeface="+mn-cs"/>
              </a:rPr>
              <a:t>Twitter: @HumanomicsMap </a:t>
            </a:r>
          </a:p>
          <a:p>
            <a:pPr marL="0" marR="0" lvl="0" indent="0" algn="l" defTabSz="914400" rtl="0" eaLnBrk="1" fontAlgn="auto" latinLnBrk="0" hangingPunct="1">
              <a:lnSpc>
                <a:spcPct val="100000"/>
              </a:lnSpc>
              <a:spcBef>
                <a:spcPct val="20000"/>
              </a:spcBef>
              <a:spcAft>
                <a:spcPts val="0"/>
              </a:spcAft>
              <a:buClr>
                <a:srgbClr val="54616E"/>
              </a:buClr>
              <a:buSzPct val="100000"/>
              <a:buFont typeface="Arial" pitchFamily="34" charset="0"/>
              <a:buNone/>
              <a:tabLst/>
              <a:defRPr/>
            </a:pPr>
            <a:r>
              <a:rPr kumimoji="0" lang="en-GB" sz="1800" b="0" i="0" u="none" strike="noStrike" kern="1200" cap="none" spc="0" normalizeH="0" baseline="0" noProof="0">
                <a:ln>
                  <a:noFill/>
                </a:ln>
                <a:solidFill>
                  <a:srgbClr val="E7E6E6">
                    <a:lumMod val="10000"/>
                  </a:srgbClr>
                </a:solidFill>
                <a:effectLst/>
                <a:uLnTx/>
                <a:uFillTx/>
                <a:latin typeface="Calibri"/>
                <a:ea typeface="+mn-ea"/>
                <a:cs typeface="Gill Sans Light"/>
              </a:rPr>
              <a:t>Website: </a:t>
            </a:r>
            <a:r>
              <a:rPr kumimoji="0" lang="en-GB" sz="1800" b="0" i="0" u="none" strike="noStrike" kern="1200" cap="none" spc="0" normalizeH="0" baseline="0" noProof="0">
                <a:ln>
                  <a:noFill/>
                </a:ln>
                <a:solidFill>
                  <a:srgbClr val="E7E6E6">
                    <a:lumMod val="10000"/>
                  </a:srgbClr>
                </a:solidFill>
                <a:effectLst/>
                <a:uLnTx/>
                <a:uFillTx/>
                <a:latin typeface="Calibri"/>
                <a:ea typeface="+mn-ea"/>
                <a:cs typeface="Gill Sans Light"/>
                <a:hlinkClick r:id="rId3"/>
              </a:rPr>
              <a:t>http://mapping-humanities.dk</a:t>
            </a:r>
            <a:r>
              <a:rPr kumimoji="0" lang="en-GB" sz="1800" b="0" i="0" u="none" strike="noStrike" kern="1200" cap="none" spc="0" normalizeH="0" baseline="0" noProof="0">
                <a:ln>
                  <a:noFill/>
                </a:ln>
                <a:solidFill>
                  <a:srgbClr val="E7E6E6">
                    <a:lumMod val="10000"/>
                  </a:srgbClr>
                </a:solidFill>
                <a:effectLst/>
                <a:uLnTx/>
                <a:uFillTx/>
                <a:latin typeface="Calibri"/>
                <a:ea typeface="+mn-ea"/>
                <a:cs typeface="Gill Sans Light"/>
              </a:rPr>
              <a:t> </a:t>
            </a:r>
          </a:p>
          <a:p>
            <a:pPr marL="0" marR="0" lvl="0" indent="0" algn="l" defTabSz="914400" rtl="0" eaLnBrk="1" fontAlgn="auto" latinLnBrk="0" hangingPunct="1">
              <a:lnSpc>
                <a:spcPct val="100000"/>
              </a:lnSpc>
              <a:spcBef>
                <a:spcPct val="20000"/>
              </a:spcBef>
              <a:spcAft>
                <a:spcPts val="0"/>
              </a:spcAft>
              <a:buClr>
                <a:srgbClr val="54616E"/>
              </a:buClr>
              <a:buSzPct val="100000"/>
              <a:buFont typeface="Arial" pitchFamily="34" charset="0"/>
              <a:buNone/>
              <a:tabLst/>
              <a:defRPr/>
            </a:pPr>
            <a:endParaRPr kumimoji="0" lang="en-GB" sz="1800" b="0" i="0" u="none" strike="noStrike" kern="1200" cap="none" spc="0" normalizeH="0" baseline="0" noProof="0">
              <a:ln>
                <a:noFill/>
              </a:ln>
              <a:solidFill>
                <a:srgbClr val="E7E6E6">
                  <a:lumMod val="10000"/>
                </a:srgbClr>
              </a:solidFill>
              <a:effectLst/>
              <a:uLnTx/>
              <a:uFillTx/>
              <a:latin typeface="Calibri"/>
              <a:ea typeface="+mn-ea"/>
              <a:cs typeface="Gill Sans Light"/>
            </a:endParaRPr>
          </a:p>
          <a:p>
            <a:pPr marL="0" marR="0" lvl="0" indent="0" algn="l" defTabSz="914400" rtl="0" eaLnBrk="1" fontAlgn="auto" latinLnBrk="0" hangingPunct="1">
              <a:lnSpc>
                <a:spcPct val="100000"/>
              </a:lnSpc>
              <a:spcBef>
                <a:spcPct val="20000"/>
              </a:spcBef>
              <a:spcAft>
                <a:spcPts val="0"/>
              </a:spcAft>
              <a:buClr>
                <a:srgbClr val="54616E"/>
              </a:buClr>
              <a:buSzPct val="100000"/>
              <a:buFont typeface="Arial" pitchFamily="34" charset="0"/>
              <a:buNone/>
              <a:tabLst/>
              <a:defRPr/>
            </a:pPr>
            <a:endParaRPr kumimoji="0" lang="en-US" sz="1400" b="0" i="0" u="none" strike="noStrike" kern="1200" cap="none" spc="0" normalizeH="0" baseline="0" noProof="0">
              <a:ln>
                <a:noFill/>
              </a:ln>
              <a:solidFill>
                <a:srgbClr val="181717"/>
              </a:solidFill>
              <a:effectLst/>
              <a:uLnTx/>
              <a:uFillTx/>
              <a:latin typeface="Gill Sans Light"/>
              <a:ea typeface="+mn-ea"/>
              <a:cs typeface="Gill Sans Light"/>
            </a:endParaRPr>
          </a:p>
          <a:p>
            <a:pPr marL="0" marR="0" lvl="0" indent="0" algn="l" defTabSz="914400" rtl="0" eaLnBrk="1" fontAlgn="auto" latinLnBrk="0" hangingPunct="1">
              <a:lnSpc>
                <a:spcPct val="100000"/>
              </a:lnSpc>
              <a:spcBef>
                <a:spcPct val="20000"/>
              </a:spcBef>
              <a:spcAft>
                <a:spcPts val="0"/>
              </a:spcAft>
              <a:buClr>
                <a:srgbClr val="54616E"/>
              </a:buClr>
              <a:buSzPct val="100000"/>
              <a:buFont typeface="Arial" pitchFamily="34" charset="0"/>
              <a:buNone/>
              <a:tabLst/>
              <a:defRPr/>
            </a:pPr>
            <a:endParaRPr kumimoji="0" lang="en-US" sz="1400" b="0" i="0" u="none" strike="noStrike" kern="1200" cap="none" spc="0" normalizeH="0" baseline="0" noProof="0">
              <a:ln>
                <a:noFill/>
              </a:ln>
              <a:solidFill>
                <a:srgbClr val="181717"/>
              </a:solidFill>
              <a:effectLst/>
              <a:uLnTx/>
              <a:uFillTx/>
              <a:latin typeface="Gill Sans Light"/>
              <a:ea typeface="+mn-ea"/>
              <a:cs typeface="Gill Sans Light"/>
            </a:endParaRPr>
          </a:p>
          <a:p>
            <a:pPr marL="0" marR="0" lvl="0" indent="0" algn="l" defTabSz="914400" rtl="0" eaLnBrk="1" fontAlgn="auto" latinLnBrk="0" hangingPunct="1">
              <a:lnSpc>
                <a:spcPct val="100000"/>
              </a:lnSpc>
              <a:spcBef>
                <a:spcPct val="20000"/>
              </a:spcBef>
              <a:spcAft>
                <a:spcPts val="0"/>
              </a:spcAft>
              <a:buClr>
                <a:srgbClr val="54616E"/>
              </a:buClr>
              <a:buSzPct val="100000"/>
              <a:buFont typeface="Arial" pitchFamily="34" charset="0"/>
              <a:buNone/>
              <a:tabLst/>
              <a:defRPr/>
            </a:pPr>
            <a:br>
              <a:rPr kumimoji="0" lang="en-US" sz="1400" b="0" i="0" u="none" strike="noStrike" kern="1200" cap="none" spc="0" normalizeH="0" baseline="0" noProof="0">
                <a:ln>
                  <a:noFill/>
                </a:ln>
                <a:solidFill>
                  <a:srgbClr val="181717"/>
                </a:solidFill>
                <a:effectLst/>
                <a:uLnTx/>
                <a:uFillTx/>
                <a:latin typeface="Gill Sans Light"/>
                <a:ea typeface="+mn-ea"/>
                <a:cs typeface="Gill Sans Light"/>
              </a:rPr>
            </a:br>
            <a:endParaRPr kumimoji="0" lang="en-US" sz="1400" b="0" i="0" u="none" strike="noStrike" kern="1200" cap="none" spc="0" normalizeH="0" baseline="0" noProof="0">
              <a:ln>
                <a:noFill/>
              </a:ln>
              <a:solidFill>
                <a:srgbClr val="181717"/>
              </a:solidFill>
              <a:effectLst/>
              <a:uLnTx/>
              <a:uFillTx/>
              <a:latin typeface="Gill Sans Light"/>
              <a:ea typeface="+mn-ea"/>
              <a:cs typeface="Gill Sans Light"/>
            </a:endParaRPr>
          </a:p>
          <a:p>
            <a:pPr marL="0" marR="0" lvl="0" indent="0" algn="l" defTabSz="914400" rtl="0" eaLnBrk="1" fontAlgn="auto" latinLnBrk="0" hangingPunct="1">
              <a:lnSpc>
                <a:spcPct val="100000"/>
              </a:lnSpc>
              <a:spcBef>
                <a:spcPct val="20000"/>
              </a:spcBef>
              <a:spcAft>
                <a:spcPts val="0"/>
              </a:spcAft>
              <a:buClr>
                <a:srgbClr val="54616E"/>
              </a:buClr>
              <a:buSzPct val="100000"/>
              <a:buFont typeface="Arial" pitchFamily="34" charset="0"/>
              <a:buNone/>
              <a:tabLst/>
              <a:defRPr/>
            </a:pPr>
            <a:endParaRPr kumimoji="0" lang="en-US" sz="1400" b="0" i="0" u="none" strike="noStrike" kern="1200" cap="none" spc="0" normalizeH="0" baseline="0" noProof="0">
              <a:ln>
                <a:noFill/>
              </a:ln>
              <a:solidFill>
                <a:srgbClr val="181717"/>
              </a:solidFill>
              <a:effectLst/>
              <a:uLnTx/>
              <a:uFillTx/>
              <a:latin typeface="Gill Sans Light"/>
              <a:ea typeface="+mn-ea"/>
              <a:cs typeface="Gill Sans Light"/>
            </a:endParaRPr>
          </a:p>
          <a:p>
            <a:pPr marL="0" marR="0" lvl="0" indent="0" algn="l" defTabSz="914400" rtl="0" eaLnBrk="1" fontAlgn="auto" latinLnBrk="0" hangingPunct="1">
              <a:lnSpc>
                <a:spcPct val="100000"/>
              </a:lnSpc>
              <a:spcBef>
                <a:spcPct val="20000"/>
              </a:spcBef>
              <a:spcAft>
                <a:spcPts val="0"/>
              </a:spcAft>
              <a:buClr>
                <a:srgbClr val="54616E"/>
              </a:buClr>
              <a:buSzPct val="100000"/>
              <a:buFont typeface="Arial" pitchFamily="34" charset="0"/>
              <a:buNone/>
              <a:tabLst/>
              <a:defRPr/>
            </a:pPr>
            <a:endParaRPr kumimoji="0" lang="en-US" sz="1400" b="0" i="0" u="none" strike="noStrike" kern="1200" cap="none" spc="0" normalizeH="0" baseline="0" noProof="0">
              <a:ln>
                <a:noFill/>
              </a:ln>
              <a:solidFill>
                <a:srgbClr val="181717"/>
              </a:solidFill>
              <a:effectLst/>
              <a:uLnTx/>
              <a:uFillTx/>
              <a:latin typeface="Gill Sans Light"/>
              <a:ea typeface="+mn-ea"/>
              <a:cs typeface="Gill Sans Light"/>
            </a:endParaRPr>
          </a:p>
          <a:p>
            <a:pPr marL="0" marR="0" lvl="0" indent="0" algn="l" defTabSz="914400" rtl="0" eaLnBrk="1" fontAlgn="auto" latinLnBrk="0" hangingPunct="1">
              <a:lnSpc>
                <a:spcPct val="100000"/>
              </a:lnSpc>
              <a:spcBef>
                <a:spcPct val="20000"/>
              </a:spcBef>
              <a:spcAft>
                <a:spcPts val="0"/>
              </a:spcAft>
              <a:buClr>
                <a:srgbClr val="54616E"/>
              </a:buClr>
              <a:buSzPct val="100000"/>
              <a:buFont typeface="Arial" pitchFamily="34" charset="0"/>
              <a:buNone/>
              <a:tabLst/>
              <a:defRPr/>
            </a:pPr>
            <a:r>
              <a:rPr kumimoji="0" lang="en-US" sz="1400" b="0" i="0" u="none" strike="noStrike" kern="1200" cap="none" spc="0" normalizeH="0" baseline="0" noProof="0">
                <a:ln>
                  <a:noFill/>
                </a:ln>
                <a:solidFill>
                  <a:srgbClr val="181717"/>
                </a:solidFill>
                <a:effectLst/>
                <a:uLnTx/>
                <a:uFillTx/>
                <a:latin typeface="Gill Sans Light"/>
                <a:ea typeface="+mn-ea"/>
                <a:cs typeface="Gill Sans Light"/>
              </a:rPr>
              <a:t>Supported by</a:t>
            </a:r>
            <a:endParaRPr kumimoji="0" lang="en-US" sz="1400" b="0" i="0" u="none" strike="noStrike" kern="1200" cap="none" spc="0" normalizeH="0" baseline="0" noProof="0" dirty="0">
              <a:ln>
                <a:noFill/>
              </a:ln>
              <a:solidFill>
                <a:srgbClr val="181717"/>
              </a:solidFill>
              <a:effectLst/>
              <a:uLnTx/>
              <a:uFillTx/>
              <a:latin typeface="Gill Sans Light"/>
              <a:ea typeface="+mn-ea"/>
              <a:cs typeface="Gill Sans Light"/>
            </a:endParaRPr>
          </a:p>
        </p:txBody>
      </p:sp>
      <p:pic>
        <p:nvPicPr>
          <p:cNvPr id="8"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098" y="5789534"/>
            <a:ext cx="2287635" cy="621706"/>
          </a:xfrm>
          <a:prstGeom prst="rect">
            <a:avLst/>
          </a:prstGeom>
        </p:spPr>
      </p:pic>
      <p:pic>
        <p:nvPicPr>
          <p:cNvPr id="13" name="Billed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2892" y="5460430"/>
            <a:ext cx="1382149" cy="958290"/>
          </a:xfrm>
          <a:prstGeom prst="rect">
            <a:avLst/>
          </a:prstGeom>
        </p:spPr>
      </p:pic>
      <p:pic>
        <p:nvPicPr>
          <p:cNvPr id="3" name="Picture 2">
            <a:extLst>
              <a:ext uri="{FF2B5EF4-FFF2-40B4-BE49-F238E27FC236}">
                <a16:creationId xmlns:a16="http://schemas.microsoft.com/office/drawing/2014/main" id="{E7F68FA7-774D-AD52-A58B-0C2C56497E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29859" y="758026"/>
            <a:ext cx="3929265" cy="5341947"/>
          </a:xfrm>
          <a:prstGeom prst="rect">
            <a:avLst/>
          </a:prstGeom>
          <a:ln>
            <a:solidFill>
              <a:schemeClr val="accent1"/>
            </a:solidFill>
          </a:ln>
          <a:effectLst>
            <a:outerShdw blurRad="50800" dist="38100" dir="2700000" algn="tl" rotWithShape="0">
              <a:prstClr val="black">
                <a:alpha val="40000"/>
              </a:prstClr>
            </a:outerShdw>
          </a:effectLst>
        </p:spPr>
      </p:pic>
      <p:pic>
        <p:nvPicPr>
          <p:cNvPr id="4" name="Picture 3" descr="A black background with a black square&#10;&#10;Description automatically generated with medium confidence">
            <a:extLst>
              <a:ext uri="{FF2B5EF4-FFF2-40B4-BE49-F238E27FC236}">
                <a16:creationId xmlns:a16="http://schemas.microsoft.com/office/drawing/2014/main" id="{4ED59E45-D310-8B5C-C688-46674CEAE5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85824" y="297960"/>
            <a:ext cx="605069" cy="920131"/>
          </a:xfrm>
          <a:prstGeom prst="rect">
            <a:avLst/>
          </a:prstGeom>
        </p:spPr>
      </p:pic>
    </p:spTree>
    <p:extLst>
      <p:ext uri="{BB962C8B-B14F-4D97-AF65-F5344CB8AC3E}">
        <p14:creationId xmlns:p14="http://schemas.microsoft.com/office/powerpoint/2010/main" val="73321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8C0801-AB3F-191F-8EDC-F6DE56DDBF7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660441" y="1278381"/>
            <a:ext cx="4871118" cy="49687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F52470-9C4E-21D0-77B2-8883A86C837B}"/>
              </a:ext>
            </a:extLst>
          </p:cNvPr>
          <p:cNvSpPr>
            <a:spLocks noChangeArrowheads="1"/>
          </p:cNvSpPr>
          <p:nvPr/>
        </p:nvSpPr>
        <p:spPr bwMode="auto">
          <a:xfrm>
            <a:off x="223990" y="262719"/>
            <a:ext cx="394695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Go to: Menti.com</a:t>
            </a:r>
            <a:endParaRPr kumimoji="0" lang="en-GB"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Code: </a:t>
            </a:r>
            <a:r>
              <a:rPr kumimoji="0" lang="en-GB" altLang="en-US" sz="3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4733 8379</a:t>
            </a:r>
            <a:endParaRPr kumimoji="0" lang="en-GB"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5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744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EEF08-F49B-C212-95CF-6C44D3B708AF}"/>
              </a:ext>
            </a:extLst>
          </p:cNvPr>
          <p:cNvSpPr>
            <a:spLocks noGrp="1"/>
          </p:cNvSpPr>
          <p:nvPr>
            <p:ph type="title"/>
          </p:nvPr>
        </p:nvSpPr>
        <p:spPr>
          <a:xfrm>
            <a:off x="838200" y="2181638"/>
            <a:ext cx="10515600" cy="1325563"/>
          </a:xfrm>
        </p:spPr>
        <p:txBody>
          <a:bodyPr>
            <a:normAutofit/>
          </a:bodyPr>
          <a:lstStyle/>
          <a:p>
            <a:pPr algn="ctr"/>
            <a:r>
              <a:rPr lang="en-US" sz="4400" dirty="0">
                <a:latin typeface="Raleway ExtraBold" panose="020F0502020204030204" pitchFamily="2" charset="0"/>
              </a:rPr>
              <a:t>Q&amp;A and debate</a:t>
            </a:r>
            <a:endParaRPr lang="en-GB" sz="4400" dirty="0">
              <a:latin typeface="Raleway ExtraBold" panose="020F0502020204030204" pitchFamily="2" charset="0"/>
            </a:endParaRPr>
          </a:p>
        </p:txBody>
      </p:sp>
      <p:sp>
        <p:nvSpPr>
          <p:cNvPr id="2" name="Sous-titre 6">
            <a:extLst>
              <a:ext uri="{FF2B5EF4-FFF2-40B4-BE49-F238E27FC236}">
                <a16:creationId xmlns:a16="http://schemas.microsoft.com/office/drawing/2014/main" id="{DC5F2DC2-3D11-A3CB-88A9-2A414F69F901}"/>
              </a:ext>
            </a:extLst>
          </p:cNvPr>
          <p:cNvSpPr txBox="1">
            <a:spLocks/>
          </p:cNvSpPr>
          <p:nvPr/>
        </p:nvSpPr>
        <p:spPr>
          <a:xfrm>
            <a:off x="1524000" y="404495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Montserrat SemiBold" panose="00000700000000000000" pitchFamily="2" charset="0"/>
              </a:rPr>
              <a:t>12:10-12:40</a:t>
            </a:r>
          </a:p>
          <a:p>
            <a:pPr marL="0" indent="0" algn="ctr">
              <a:buNone/>
            </a:pPr>
            <a:endParaRPr lang="en-US" sz="2400" i="1" dirty="0">
              <a:solidFill>
                <a:srgbClr val="003399"/>
              </a:solidFill>
              <a:latin typeface="Montserrat SemiBold" panose="00000700000000000000" pitchFamily="2" charset="0"/>
            </a:endParaRPr>
          </a:p>
          <a:p>
            <a:endParaRPr lang="en-US" dirty="0">
              <a:solidFill>
                <a:srgbClr val="003399"/>
              </a:solidFill>
            </a:endParaRPr>
          </a:p>
        </p:txBody>
      </p:sp>
      <p:sp>
        <p:nvSpPr>
          <p:cNvPr id="6" name="Sous-titre 6">
            <a:extLst>
              <a:ext uri="{FF2B5EF4-FFF2-40B4-BE49-F238E27FC236}">
                <a16:creationId xmlns:a16="http://schemas.microsoft.com/office/drawing/2014/main" id="{0E68CF86-1DCE-B3BB-9ABE-D003E21FE870}"/>
              </a:ext>
            </a:extLst>
          </p:cNvPr>
          <p:cNvSpPr txBox="1">
            <a:spLocks/>
          </p:cNvSpPr>
          <p:nvPr/>
        </p:nvSpPr>
        <p:spPr>
          <a:xfrm>
            <a:off x="1524000" y="404495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3399"/>
                </a:solidFill>
                <a:latin typeface="Montserrat SemiBold" panose="00000700000000000000" pitchFamily="2" charset="0"/>
              </a:rPr>
              <a:t>12:10-12:40</a:t>
            </a:r>
          </a:p>
          <a:p>
            <a:pPr marL="0" indent="0" algn="ctr">
              <a:buNone/>
            </a:pPr>
            <a:endParaRPr lang="en-US" sz="2400" i="1" dirty="0">
              <a:solidFill>
                <a:srgbClr val="003399"/>
              </a:solidFill>
              <a:latin typeface="Montserrat SemiBold" panose="00000700000000000000" pitchFamily="2" charset="0"/>
            </a:endParaRPr>
          </a:p>
          <a:p>
            <a:endParaRPr lang="en-US" dirty="0">
              <a:solidFill>
                <a:srgbClr val="003399"/>
              </a:solidFill>
            </a:endParaRPr>
          </a:p>
        </p:txBody>
      </p:sp>
    </p:spTree>
    <p:extLst>
      <p:ext uri="{BB962C8B-B14F-4D97-AF65-F5344CB8AC3E}">
        <p14:creationId xmlns:p14="http://schemas.microsoft.com/office/powerpoint/2010/main" val="1930995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EEF08-F49B-C212-95CF-6C44D3B708AF}"/>
              </a:ext>
            </a:extLst>
          </p:cNvPr>
          <p:cNvSpPr>
            <a:spLocks noGrp="1"/>
          </p:cNvSpPr>
          <p:nvPr>
            <p:ph type="title"/>
          </p:nvPr>
        </p:nvSpPr>
        <p:spPr>
          <a:xfrm>
            <a:off x="323453" y="1793697"/>
            <a:ext cx="11545094" cy="2038694"/>
          </a:xfrm>
        </p:spPr>
        <p:txBody>
          <a:bodyPr>
            <a:normAutofit/>
          </a:bodyPr>
          <a:lstStyle/>
          <a:p>
            <a:pPr algn="ctr"/>
            <a:r>
              <a:rPr lang="en-US" sz="4400" dirty="0">
                <a:latin typeface="Raleway ExtraBold" panose="020F0502020204030204" pitchFamily="2" charset="0"/>
              </a:rPr>
              <a:t>Lunch break</a:t>
            </a:r>
            <a:endParaRPr lang="en-GB" sz="4400" dirty="0">
              <a:latin typeface="Raleway ExtraBold" panose="020F0502020204030204" pitchFamily="2" charset="0"/>
            </a:endParaRPr>
          </a:p>
        </p:txBody>
      </p:sp>
      <p:sp>
        <p:nvSpPr>
          <p:cNvPr id="2" name="Sous-titre 6">
            <a:extLst>
              <a:ext uri="{FF2B5EF4-FFF2-40B4-BE49-F238E27FC236}">
                <a16:creationId xmlns:a16="http://schemas.microsoft.com/office/drawing/2014/main" id="{DC5F2DC2-3D11-A3CB-88A9-2A414F69F901}"/>
              </a:ext>
            </a:extLst>
          </p:cNvPr>
          <p:cNvSpPr txBox="1">
            <a:spLocks/>
          </p:cNvSpPr>
          <p:nvPr/>
        </p:nvSpPr>
        <p:spPr>
          <a:xfrm>
            <a:off x="1524000" y="3832391"/>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Montserrat SemiBold" panose="00000700000000000000" pitchFamily="2" charset="0"/>
              </a:rPr>
              <a:t>12:40-14:00</a:t>
            </a:r>
          </a:p>
          <a:p>
            <a:pPr marL="0" indent="0" algn="ctr">
              <a:buNone/>
            </a:pPr>
            <a:endParaRPr lang="en-US" sz="2400" i="1" dirty="0">
              <a:solidFill>
                <a:srgbClr val="003399"/>
              </a:solidFill>
              <a:latin typeface="Montserrat SemiBold" panose="00000700000000000000" pitchFamily="2" charset="0"/>
            </a:endParaRPr>
          </a:p>
          <a:p>
            <a:endParaRPr lang="en-US" dirty="0">
              <a:solidFill>
                <a:srgbClr val="003399"/>
              </a:solidFill>
            </a:endParaRPr>
          </a:p>
        </p:txBody>
      </p:sp>
    </p:spTree>
    <p:extLst>
      <p:ext uri="{BB962C8B-B14F-4D97-AF65-F5344CB8AC3E}">
        <p14:creationId xmlns:p14="http://schemas.microsoft.com/office/powerpoint/2010/main" val="3980431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7D289B-A9CE-1349-AFDA-2DD98F194FA6}"/>
              </a:ext>
            </a:extLst>
          </p:cNvPr>
          <p:cNvSpPr>
            <a:spLocks noGrp="1"/>
          </p:cNvSpPr>
          <p:nvPr>
            <p:ph type="title"/>
          </p:nvPr>
        </p:nvSpPr>
        <p:spPr>
          <a:xfrm>
            <a:off x="-206188" y="1455796"/>
            <a:ext cx="12604376" cy="3946408"/>
          </a:xfrm>
        </p:spPr>
        <p:txBody>
          <a:bodyPr>
            <a:normAutofit/>
          </a:bodyPr>
          <a:lstStyle/>
          <a:p>
            <a:r>
              <a:rPr lang="en-US" dirty="0"/>
              <a:t>#StrongerTogether: </a:t>
            </a:r>
            <a:br>
              <a:rPr lang="en-US" dirty="0"/>
            </a:br>
            <a:r>
              <a:rPr lang="en-US" dirty="0"/>
              <a:t>SSAH and the future of evidence-informed policymaking</a:t>
            </a:r>
            <a:br>
              <a:rPr lang="en-US" dirty="0"/>
            </a:br>
            <a:br>
              <a:rPr lang="en-US" dirty="0"/>
            </a:br>
            <a:r>
              <a:rPr lang="en-US" sz="4000" dirty="0">
                <a:latin typeface="Montserrat SemiBold" panose="00000700000000000000" pitchFamily="2" charset="0"/>
              </a:rPr>
              <a:t>DAY 2</a:t>
            </a:r>
            <a:endParaRPr lang="en-GB" dirty="0">
              <a:latin typeface="Montserrat SemiBold" panose="00000700000000000000" pitchFamily="2" charset="0"/>
            </a:endParaRPr>
          </a:p>
        </p:txBody>
      </p:sp>
      <p:sp>
        <p:nvSpPr>
          <p:cNvPr id="2" name="TextBox 1">
            <a:extLst>
              <a:ext uri="{FF2B5EF4-FFF2-40B4-BE49-F238E27FC236}">
                <a16:creationId xmlns:a16="http://schemas.microsoft.com/office/drawing/2014/main" id="{A531ADBB-5D9A-E452-38FE-C91BC826B6E7}"/>
              </a:ext>
            </a:extLst>
          </p:cNvPr>
          <p:cNvSpPr txBox="1"/>
          <p:nvPr/>
        </p:nvSpPr>
        <p:spPr>
          <a:xfrm>
            <a:off x="517584" y="362308"/>
            <a:ext cx="4484721" cy="400110"/>
          </a:xfrm>
          <a:prstGeom prst="rect">
            <a:avLst/>
          </a:prstGeom>
          <a:noFill/>
        </p:spPr>
        <p:txBody>
          <a:bodyPr wrap="square" rtlCol="0">
            <a:spAutoFit/>
          </a:bodyPr>
          <a:lstStyle/>
          <a:p>
            <a:r>
              <a:rPr lang="en-US" sz="2000" dirty="0">
                <a:solidFill>
                  <a:schemeClr val="accent4"/>
                </a:solidFill>
                <a:latin typeface="Montserrat SemiBold" panose="00000700000000000000" pitchFamily="2" charset="0"/>
              </a:rPr>
              <a:t>#StrongerTogether: SSAH</a:t>
            </a:r>
            <a:endParaRPr lang="en-GB" sz="2000" dirty="0">
              <a:solidFill>
                <a:schemeClr val="accent4"/>
              </a:solidFill>
              <a:latin typeface="Montserrat SemiBold" panose="00000700000000000000" pitchFamily="2" charset="0"/>
            </a:endParaRPr>
          </a:p>
        </p:txBody>
      </p:sp>
      <p:grpSp>
        <p:nvGrpSpPr>
          <p:cNvPr id="3" name="Group 2">
            <a:extLst>
              <a:ext uri="{FF2B5EF4-FFF2-40B4-BE49-F238E27FC236}">
                <a16:creationId xmlns:a16="http://schemas.microsoft.com/office/drawing/2014/main" id="{A170E5C6-A3CA-8D15-D7DA-D6869D9B0BAD}"/>
              </a:ext>
            </a:extLst>
          </p:cNvPr>
          <p:cNvGrpSpPr/>
          <p:nvPr/>
        </p:nvGrpSpPr>
        <p:grpSpPr>
          <a:xfrm>
            <a:off x="710630" y="762418"/>
            <a:ext cx="1194370" cy="372567"/>
            <a:chOff x="769897" y="690544"/>
            <a:chExt cx="1194370" cy="372567"/>
          </a:xfrm>
        </p:grpSpPr>
        <p:grpSp>
          <p:nvGrpSpPr>
            <p:cNvPr id="5" name="Group 4">
              <a:extLst>
                <a:ext uri="{FF2B5EF4-FFF2-40B4-BE49-F238E27FC236}">
                  <a16:creationId xmlns:a16="http://schemas.microsoft.com/office/drawing/2014/main" id="{ADE77564-297F-04E4-0426-22AF5AB731BB}"/>
                </a:ext>
              </a:extLst>
            </p:cNvPr>
            <p:cNvGrpSpPr/>
            <p:nvPr/>
          </p:nvGrpSpPr>
          <p:grpSpPr>
            <a:xfrm>
              <a:off x="769897" y="731639"/>
              <a:ext cx="701276" cy="290375"/>
              <a:chOff x="769897" y="731639"/>
              <a:chExt cx="701276" cy="290375"/>
            </a:xfrm>
          </p:grpSpPr>
          <p:pic>
            <p:nvPicPr>
              <p:cNvPr id="7" name="Picture 6" descr="A black square with a white letter f in it&#10;&#10;Description automatically generated">
                <a:extLst>
                  <a:ext uri="{FF2B5EF4-FFF2-40B4-BE49-F238E27FC236}">
                    <a16:creationId xmlns:a16="http://schemas.microsoft.com/office/drawing/2014/main" id="{261ED155-C069-75D9-76B4-6F6CB2BE7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799" y="731640"/>
                <a:ext cx="290374" cy="29037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7E92A8C6-C40A-9323-D66D-8CE59BEF9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97" y="731639"/>
                <a:ext cx="290375" cy="290375"/>
              </a:xfrm>
              <a:prstGeom prst="rect">
                <a:avLst/>
              </a:prstGeom>
            </p:spPr>
          </p:pic>
        </p:grpSp>
        <p:pic>
          <p:nvPicPr>
            <p:cNvPr id="6" name="Picture 5" descr="A black background with a black square&#10;&#10;Description automatically generated with medium confidence">
              <a:extLst>
                <a:ext uri="{FF2B5EF4-FFF2-40B4-BE49-F238E27FC236}">
                  <a16:creationId xmlns:a16="http://schemas.microsoft.com/office/drawing/2014/main" id="{B81433C9-65D0-C508-6A6A-5D1D3E18F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700" y="690544"/>
              <a:ext cx="372567" cy="372567"/>
            </a:xfrm>
            <a:prstGeom prst="rect">
              <a:avLst/>
            </a:prstGeom>
          </p:spPr>
        </p:pic>
      </p:grpSp>
    </p:spTree>
    <p:extLst>
      <p:ext uri="{BB962C8B-B14F-4D97-AF65-F5344CB8AC3E}">
        <p14:creationId xmlns:p14="http://schemas.microsoft.com/office/powerpoint/2010/main" val="724174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EEF08-F49B-C212-95CF-6C44D3B708AF}"/>
              </a:ext>
            </a:extLst>
          </p:cNvPr>
          <p:cNvSpPr>
            <a:spLocks noGrp="1"/>
          </p:cNvSpPr>
          <p:nvPr>
            <p:ph type="title"/>
          </p:nvPr>
        </p:nvSpPr>
        <p:spPr>
          <a:xfrm>
            <a:off x="323453" y="1793697"/>
            <a:ext cx="11545094" cy="2038694"/>
          </a:xfrm>
        </p:spPr>
        <p:txBody>
          <a:bodyPr>
            <a:normAutofit/>
          </a:bodyPr>
          <a:lstStyle/>
          <a:p>
            <a:pPr algn="ctr"/>
            <a:r>
              <a:rPr lang="en-US" sz="4400" dirty="0">
                <a:latin typeface="Raleway ExtraBold" panose="020F0502020204030204" pitchFamily="2" charset="0"/>
              </a:rPr>
              <a:t>Plenary session</a:t>
            </a:r>
            <a:endParaRPr lang="en-GB" sz="4400" dirty="0">
              <a:latin typeface="Raleway ExtraBold" panose="020F0502020204030204" pitchFamily="2" charset="0"/>
            </a:endParaRPr>
          </a:p>
        </p:txBody>
      </p:sp>
      <p:sp>
        <p:nvSpPr>
          <p:cNvPr id="2" name="Sous-titre 6">
            <a:extLst>
              <a:ext uri="{FF2B5EF4-FFF2-40B4-BE49-F238E27FC236}">
                <a16:creationId xmlns:a16="http://schemas.microsoft.com/office/drawing/2014/main" id="{DC5F2DC2-3D11-A3CB-88A9-2A414F69F901}"/>
              </a:ext>
            </a:extLst>
          </p:cNvPr>
          <p:cNvSpPr txBox="1">
            <a:spLocks/>
          </p:cNvSpPr>
          <p:nvPr/>
        </p:nvSpPr>
        <p:spPr>
          <a:xfrm>
            <a:off x="1524000" y="3832391"/>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Montserrat SemiBold" panose="00000700000000000000" pitchFamily="2" charset="0"/>
              </a:rPr>
              <a:t>09:15-09:45</a:t>
            </a:r>
          </a:p>
          <a:p>
            <a:pPr marL="0" indent="0" algn="ctr">
              <a:buNone/>
            </a:pPr>
            <a:endParaRPr lang="en-US" sz="2400" i="1" dirty="0">
              <a:solidFill>
                <a:srgbClr val="003399"/>
              </a:solidFill>
              <a:latin typeface="Montserrat SemiBold" panose="00000700000000000000" pitchFamily="2" charset="0"/>
            </a:endParaRPr>
          </a:p>
          <a:p>
            <a:endParaRPr lang="en-US" dirty="0">
              <a:solidFill>
                <a:srgbClr val="003399"/>
              </a:solidFill>
            </a:endParaRPr>
          </a:p>
        </p:txBody>
      </p:sp>
    </p:spTree>
    <p:extLst>
      <p:ext uri="{BB962C8B-B14F-4D97-AF65-F5344CB8AC3E}">
        <p14:creationId xmlns:p14="http://schemas.microsoft.com/office/powerpoint/2010/main" val="3596698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EEF08-F49B-C212-95CF-6C44D3B708AF}"/>
              </a:ext>
            </a:extLst>
          </p:cNvPr>
          <p:cNvSpPr>
            <a:spLocks noGrp="1"/>
          </p:cNvSpPr>
          <p:nvPr>
            <p:ph type="title"/>
          </p:nvPr>
        </p:nvSpPr>
        <p:spPr>
          <a:xfrm>
            <a:off x="838200" y="2181638"/>
            <a:ext cx="10515600" cy="1325563"/>
          </a:xfrm>
        </p:spPr>
        <p:txBody>
          <a:bodyPr>
            <a:normAutofit/>
          </a:bodyPr>
          <a:lstStyle/>
          <a:p>
            <a:pPr algn="ctr"/>
            <a:r>
              <a:rPr lang="en-US" sz="4400" dirty="0">
                <a:latin typeface="Raleway ExtraBold" panose="020F0502020204030204" pitchFamily="2" charset="0"/>
              </a:rPr>
              <a:t>Plenary session</a:t>
            </a:r>
            <a:endParaRPr lang="en-GB" sz="4400" dirty="0">
              <a:latin typeface="Raleway ExtraBold" panose="020F0502020204030204" pitchFamily="2" charset="0"/>
            </a:endParaRPr>
          </a:p>
        </p:txBody>
      </p:sp>
      <p:sp>
        <p:nvSpPr>
          <p:cNvPr id="2" name="Sous-titre 6">
            <a:extLst>
              <a:ext uri="{FF2B5EF4-FFF2-40B4-BE49-F238E27FC236}">
                <a16:creationId xmlns:a16="http://schemas.microsoft.com/office/drawing/2014/main" id="{DC5F2DC2-3D11-A3CB-88A9-2A414F69F901}"/>
              </a:ext>
            </a:extLst>
          </p:cNvPr>
          <p:cNvSpPr txBox="1">
            <a:spLocks/>
          </p:cNvSpPr>
          <p:nvPr/>
        </p:nvSpPr>
        <p:spPr>
          <a:xfrm>
            <a:off x="1524000" y="404495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Montserrat SemiBold" panose="00000700000000000000" pitchFamily="2" charset="0"/>
              </a:rPr>
              <a:t>12:10-12:40</a:t>
            </a:r>
          </a:p>
          <a:p>
            <a:pPr marL="0" indent="0" algn="ctr">
              <a:buNone/>
            </a:pPr>
            <a:endParaRPr lang="en-US" sz="2400" i="1" dirty="0">
              <a:solidFill>
                <a:srgbClr val="003399"/>
              </a:solidFill>
              <a:latin typeface="Montserrat SemiBold" panose="00000700000000000000" pitchFamily="2" charset="0"/>
            </a:endParaRPr>
          </a:p>
          <a:p>
            <a:endParaRPr lang="en-US" dirty="0">
              <a:solidFill>
                <a:srgbClr val="003399"/>
              </a:solidFill>
            </a:endParaRPr>
          </a:p>
        </p:txBody>
      </p:sp>
      <p:sp>
        <p:nvSpPr>
          <p:cNvPr id="6" name="Sous-titre 6">
            <a:extLst>
              <a:ext uri="{FF2B5EF4-FFF2-40B4-BE49-F238E27FC236}">
                <a16:creationId xmlns:a16="http://schemas.microsoft.com/office/drawing/2014/main" id="{0E68CF86-1DCE-B3BB-9ABE-D003E21FE870}"/>
              </a:ext>
            </a:extLst>
          </p:cNvPr>
          <p:cNvSpPr txBox="1">
            <a:spLocks/>
          </p:cNvSpPr>
          <p:nvPr/>
        </p:nvSpPr>
        <p:spPr>
          <a:xfrm>
            <a:off x="1524000" y="404495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3399"/>
                </a:solidFill>
                <a:latin typeface="Montserrat SemiBold" panose="00000700000000000000" pitchFamily="2" charset="0"/>
              </a:rPr>
              <a:t>11:30-11:45</a:t>
            </a:r>
          </a:p>
          <a:p>
            <a:pPr marL="0" indent="0" algn="ctr">
              <a:buNone/>
            </a:pPr>
            <a:endParaRPr lang="en-US" sz="2400" i="1" dirty="0">
              <a:solidFill>
                <a:srgbClr val="003399"/>
              </a:solidFill>
              <a:latin typeface="Montserrat SemiBold" panose="00000700000000000000" pitchFamily="2" charset="0"/>
            </a:endParaRPr>
          </a:p>
          <a:p>
            <a:endParaRPr lang="en-US" dirty="0">
              <a:solidFill>
                <a:srgbClr val="003399"/>
              </a:solidFill>
            </a:endParaRPr>
          </a:p>
        </p:txBody>
      </p:sp>
    </p:spTree>
    <p:extLst>
      <p:ext uri="{BB962C8B-B14F-4D97-AF65-F5344CB8AC3E}">
        <p14:creationId xmlns:p14="http://schemas.microsoft.com/office/powerpoint/2010/main" val="2163657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F220-5C5A-BF98-3805-FF9916162AC2}"/>
              </a:ext>
            </a:extLst>
          </p:cNvPr>
          <p:cNvSpPr>
            <a:spLocks noGrp="1"/>
          </p:cNvSpPr>
          <p:nvPr>
            <p:ph type="title"/>
          </p:nvPr>
        </p:nvSpPr>
        <p:spPr>
          <a:xfrm>
            <a:off x="269565" y="2169459"/>
            <a:ext cx="11652870" cy="1878522"/>
          </a:xfrm>
        </p:spPr>
        <p:txBody>
          <a:bodyPr>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effectLst/>
                <a:uLnTx/>
                <a:uFillTx/>
                <a:latin typeface="Montserrat SemiBold" panose="00000700000000000000" pitchFamily="2" charset="0"/>
                <a:ea typeface="+mn-ea"/>
                <a:cs typeface="+mn-cs"/>
              </a:rPr>
              <a:t>Professor of Economics, </a:t>
            </a:r>
            <a:r>
              <a:rPr kumimoji="0" lang="en-US" sz="2700" b="0" i="0" u="none" strike="noStrike" kern="1200" cap="none" spc="0" normalizeH="0" baseline="0" noProof="0" dirty="0" err="1">
                <a:ln>
                  <a:noFill/>
                </a:ln>
                <a:effectLst/>
                <a:uLnTx/>
                <a:uFillTx/>
                <a:latin typeface="Montserrat SemiBold" panose="00000700000000000000" pitchFamily="2" charset="0"/>
                <a:ea typeface="+mn-ea"/>
                <a:cs typeface="+mn-cs"/>
              </a:rPr>
              <a:t>Universit</a:t>
            </a:r>
            <a:r>
              <a:rPr lang="en-US" sz="2700" dirty="0">
                <a:latin typeface="Montserrat SemiBold" panose="00000700000000000000" pitchFamily="2" charset="0"/>
                <a:ea typeface="+mn-ea"/>
                <a:cs typeface="+mn-cs"/>
              </a:rPr>
              <a:t>y of Alberta and College of Europe</a:t>
            </a:r>
            <a:br>
              <a:rPr lang="en-US" sz="2800" dirty="0">
                <a:latin typeface="Montserrat SemiBold" panose="00000700000000000000" pitchFamily="2" charset="0"/>
                <a:ea typeface="+mn-ea"/>
                <a:cs typeface="+mn-cs"/>
              </a:rPr>
            </a:br>
            <a:br>
              <a:rPr kumimoji="0" lang="en-US" sz="2800" b="0" i="0" u="none" strike="noStrike" kern="1200" cap="none" spc="0" normalizeH="0" baseline="0" noProof="0" dirty="0">
                <a:ln>
                  <a:noFill/>
                </a:ln>
                <a:effectLst/>
                <a:uLnTx/>
                <a:uFillTx/>
                <a:latin typeface="Montserrat SemiBold" panose="00000700000000000000" pitchFamily="2" charset="0"/>
                <a:ea typeface="+mn-ea"/>
                <a:cs typeface="+mn-cs"/>
              </a:rPr>
            </a:br>
            <a:r>
              <a:rPr kumimoji="0" lang="en-US" sz="5200" b="0" i="0" u="none" strike="noStrike" kern="1200" cap="none" spc="0" normalizeH="0" baseline="0" noProof="0" dirty="0">
                <a:ln>
                  <a:noFill/>
                </a:ln>
                <a:effectLst/>
                <a:uLnTx/>
                <a:uFillTx/>
                <a:latin typeface="Montserrat Black" panose="00000A00000000000000" pitchFamily="2" charset="0"/>
                <a:ea typeface="+mn-ea"/>
                <a:cs typeface="+mn-cs"/>
              </a:rPr>
              <a:t>Rick Szostak</a:t>
            </a:r>
            <a:endParaRPr kumimoji="0" lang="en-BE" sz="5200" b="0" i="0" u="none" strike="noStrike" kern="1200" cap="none" spc="0" normalizeH="0" baseline="0" noProof="0" dirty="0">
              <a:ln>
                <a:noFill/>
              </a:ln>
              <a:effectLst/>
              <a:uLnTx/>
              <a:uFillTx/>
              <a:latin typeface="Montserrat Black" panose="00000A00000000000000" pitchFamily="2" charset="0"/>
              <a:ea typeface="+mn-ea"/>
              <a:cs typeface="+mn-cs"/>
            </a:endParaRPr>
          </a:p>
        </p:txBody>
      </p:sp>
      <p:sp>
        <p:nvSpPr>
          <p:cNvPr id="3" name="Sous-titre 6">
            <a:extLst>
              <a:ext uri="{FF2B5EF4-FFF2-40B4-BE49-F238E27FC236}">
                <a16:creationId xmlns:a16="http://schemas.microsoft.com/office/drawing/2014/main" id="{663E524C-BAE6-98B6-A703-DA884D298F3B}"/>
              </a:ext>
            </a:extLst>
          </p:cNvPr>
          <p:cNvSpPr txBox="1">
            <a:spLocks/>
          </p:cNvSpPr>
          <p:nvPr/>
        </p:nvSpPr>
        <p:spPr>
          <a:xfrm>
            <a:off x="1240766" y="3904546"/>
            <a:ext cx="9710468" cy="2143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dirty="0">
              <a:solidFill>
                <a:srgbClr val="FFFF00"/>
              </a:solidFill>
              <a:latin typeface="Montserrat Light" panose="00000400000000000000" pitchFamily="2" charset="0"/>
            </a:endParaRPr>
          </a:p>
          <a:p>
            <a:pPr marL="0" indent="0" algn="ctr">
              <a:buNone/>
            </a:pPr>
            <a:r>
              <a:rPr lang="en-US" sz="2400" i="1" dirty="0">
                <a:solidFill>
                  <a:srgbClr val="FFFF00"/>
                </a:solidFill>
                <a:latin typeface="Montserrat Light" panose="00000400000000000000" pitchFamily="2" charset="0"/>
              </a:rPr>
              <a:t>Key note speeches on SSAH, </a:t>
            </a:r>
            <a:r>
              <a:rPr lang="en-US" sz="2400" i="1" dirty="0" err="1">
                <a:solidFill>
                  <a:srgbClr val="FFFF00"/>
                </a:solidFill>
                <a:latin typeface="Montserrat Light" panose="00000400000000000000" pitchFamily="2" charset="0"/>
              </a:rPr>
              <a:t>multidisciplinarity</a:t>
            </a:r>
            <a:r>
              <a:rPr lang="en-US" sz="2400" i="1" dirty="0">
                <a:solidFill>
                  <a:srgbClr val="FFFF00"/>
                </a:solidFill>
                <a:latin typeface="Montserrat Light" panose="00000400000000000000" pitchFamily="2" charset="0"/>
              </a:rPr>
              <a:t> and policymaking</a:t>
            </a:r>
          </a:p>
          <a:p>
            <a:endParaRPr lang="en-US" dirty="0">
              <a:solidFill>
                <a:srgbClr val="003399"/>
              </a:solidFill>
            </a:endParaRPr>
          </a:p>
        </p:txBody>
      </p:sp>
    </p:spTree>
    <p:extLst>
      <p:ext uri="{BB962C8B-B14F-4D97-AF65-F5344CB8AC3E}">
        <p14:creationId xmlns:p14="http://schemas.microsoft.com/office/powerpoint/2010/main" val="2209893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Perspectives on Interdisciplinary SSAH Policy-Making</a:t>
            </a:r>
          </a:p>
        </p:txBody>
      </p:sp>
      <p:sp>
        <p:nvSpPr>
          <p:cNvPr id="3" name="Subtitle 2"/>
          <p:cNvSpPr>
            <a:spLocks noGrp="1"/>
          </p:cNvSpPr>
          <p:nvPr>
            <p:ph type="subTitle" idx="1"/>
          </p:nvPr>
        </p:nvSpPr>
        <p:spPr/>
        <p:txBody>
          <a:bodyPr>
            <a:normAutofit fontScale="62500" lnSpcReduction="20000"/>
          </a:bodyPr>
          <a:lstStyle/>
          <a:p>
            <a:r>
              <a:rPr lang="en-US" dirty="0"/>
              <a:t>Rick Szostak</a:t>
            </a:r>
          </a:p>
          <a:p>
            <a:r>
              <a:rPr lang="en-US" dirty="0"/>
              <a:t>University of Alberta</a:t>
            </a:r>
          </a:p>
          <a:p>
            <a:r>
              <a:rPr lang="en-US" dirty="0"/>
              <a:t>College of Europe</a:t>
            </a:r>
          </a:p>
          <a:p>
            <a:r>
              <a:rPr lang="en-US" dirty="0"/>
              <a:t>Stronger Together Conference, Tervuren, BE, May 7, 2024</a:t>
            </a:r>
          </a:p>
          <a:p>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A7C842F4-DF6D-3DB3-D5EA-E7AB71ECC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1732717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Integrating across SSAH</a:t>
            </a:r>
          </a:p>
        </p:txBody>
      </p:sp>
      <p:sp>
        <p:nvSpPr>
          <p:cNvPr id="3" name="Content Placeholder 2"/>
          <p:cNvSpPr>
            <a:spLocks noGrp="1"/>
          </p:cNvSpPr>
          <p:nvPr>
            <p:ph idx="1"/>
          </p:nvPr>
        </p:nvSpPr>
        <p:spPr/>
        <p:txBody>
          <a:bodyPr/>
          <a:lstStyle/>
          <a:p>
            <a:r>
              <a:rPr lang="en-US" dirty="0"/>
              <a:t>Will better transcend scholarly biases (every discipline has </a:t>
            </a:r>
            <a:r>
              <a:rPr lang="en-US" dirty="0" err="1"/>
              <a:t>favoured</a:t>
            </a:r>
            <a:r>
              <a:rPr lang="en-US" dirty="0"/>
              <a:t> theories, methods, and phenomena to study)</a:t>
            </a:r>
          </a:p>
          <a:p>
            <a:r>
              <a:rPr lang="en-US" dirty="0"/>
              <a:t>Will better identify side effects</a:t>
            </a:r>
          </a:p>
          <a:p>
            <a:r>
              <a:rPr lang="en-US" dirty="0"/>
              <a:t>Will better capture the complexity of policy challenges</a:t>
            </a:r>
          </a:p>
          <a:p>
            <a:r>
              <a:rPr lang="en-US" dirty="0"/>
              <a:t>Will better prepare us for instability and unknown unknowns</a:t>
            </a:r>
          </a:p>
          <a:p>
            <a:r>
              <a:rPr lang="en-US" dirty="0"/>
              <a:t>Will first evaluate disciplinary insights in a way that complements disciplinary evaluation, and then integrate the best ideas</a:t>
            </a:r>
          </a:p>
          <a:p>
            <a:endParaRPr lang="en-US" dirty="0"/>
          </a:p>
          <a:p>
            <a:pPr marL="0" indent="0">
              <a:buNone/>
            </a:pPr>
            <a:endParaRPr lang="en-US" dirty="0"/>
          </a:p>
          <a:p>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737D2665-BFF2-65FF-E72F-2B757EE71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411069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5">
            <a:extLst>
              <a:ext uri="{FF2B5EF4-FFF2-40B4-BE49-F238E27FC236}">
                <a16:creationId xmlns:a16="http://schemas.microsoft.com/office/drawing/2014/main" id="{16F60D9B-D5C3-29E7-146D-6E04D826A5E6}"/>
              </a:ext>
            </a:extLst>
          </p:cNvPr>
          <p:cNvSpPr txBox="1">
            <a:spLocks/>
          </p:cNvSpPr>
          <p:nvPr/>
        </p:nvSpPr>
        <p:spPr>
          <a:xfrm>
            <a:off x="1524000" y="206337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u="none" kern="1200">
                <a:solidFill>
                  <a:schemeClr val="bg1"/>
                </a:solidFill>
                <a:latin typeface="Raleway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3399"/>
                </a:solidFill>
                <a:effectLst/>
                <a:uLnTx/>
                <a:uFillTx/>
                <a:latin typeface="Montserrat SemiBold" panose="00000700000000000000" pitchFamily="2" charset="0"/>
                <a:ea typeface="+mj-ea"/>
                <a:cs typeface="+mj-cs"/>
              </a:rPr>
              <a:t>Minister of social affairs and health</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rPr>
              <a:t>Frank </a:t>
            </a:r>
            <a:r>
              <a:rPr kumimoji="0" lang="en-US" sz="5200" b="0" i="0" u="none" strike="noStrike" kern="1200" cap="none" spc="0" normalizeH="0" baseline="0" noProof="0" dirty="0" err="1">
                <a:ln>
                  <a:noFill/>
                </a:ln>
                <a:solidFill>
                  <a:srgbClr val="003399"/>
                </a:solidFill>
                <a:effectLst/>
                <a:uLnTx/>
                <a:uFillTx/>
                <a:latin typeface="Montserrat Black" panose="00000A00000000000000" pitchFamily="2" charset="0"/>
                <a:ea typeface="+mj-ea"/>
                <a:cs typeface="+mj-cs"/>
              </a:rPr>
              <a:t>Vandenbroucke</a:t>
            </a:r>
            <a:endParaRPr kumimoji="0" lang="en-BE"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endParaRPr>
          </a:p>
        </p:txBody>
      </p:sp>
      <p:sp>
        <p:nvSpPr>
          <p:cNvPr id="2" name="Sous-titre 6">
            <a:extLst>
              <a:ext uri="{FF2B5EF4-FFF2-40B4-BE49-F238E27FC236}">
                <a16:creationId xmlns:a16="http://schemas.microsoft.com/office/drawing/2014/main" id="{FB78B5DE-735C-E070-A300-F4C2D1F017C2}"/>
              </a:ext>
            </a:extLst>
          </p:cNvPr>
          <p:cNvSpPr txBox="1">
            <a:spLocks/>
          </p:cNvSpPr>
          <p:nvPr/>
        </p:nvSpPr>
        <p:spPr>
          <a:xfrm>
            <a:off x="1240766" y="4450976"/>
            <a:ext cx="9710468" cy="2143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a:solidFill>
                  <a:srgbClr val="003399"/>
                </a:solidFill>
                <a:latin typeface="Montserrat Light" panose="00000400000000000000" pitchFamily="2" charset="0"/>
              </a:rPr>
              <a:t>The viewpoint of a policymaker on the EIPM ecosystem</a:t>
            </a:r>
          </a:p>
          <a:p>
            <a:endParaRPr lang="en-US" dirty="0">
              <a:solidFill>
                <a:srgbClr val="003399"/>
              </a:solidFill>
            </a:endParaRPr>
          </a:p>
        </p:txBody>
      </p:sp>
    </p:spTree>
    <p:extLst>
      <p:ext uri="{BB962C8B-B14F-4D97-AF65-F5344CB8AC3E}">
        <p14:creationId xmlns:p14="http://schemas.microsoft.com/office/powerpoint/2010/main" val="362810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Further Kind of Integration</a:t>
            </a:r>
          </a:p>
        </p:txBody>
      </p:sp>
      <p:sp>
        <p:nvSpPr>
          <p:cNvPr id="3" name="Content Placeholder 2"/>
          <p:cNvSpPr>
            <a:spLocks noGrp="1"/>
          </p:cNvSpPr>
          <p:nvPr>
            <p:ph idx="1"/>
          </p:nvPr>
        </p:nvSpPr>
        <p:spPr/>
        <p:txBody>
          <a:bodyPr/>
          <a:lstStyle/>
          <a:p>
            <a:r>
              <a:rPr lang="en-US" dirty="0"/>
              <a:t>We should then enhance ties between integrative scholars and policy-makers.</a:t>
            </a:r>
          </a:p>
          <a:p>
            <a:r>
              <a:rPr lang="en-US" dirty="0"/>
              <a:t>These should interact regularly so that academics know the challenges being faced, and can address these.</a:t>
            </a:r>
          </a:p>
          <a:p>
            <a:endParaRPr lang="en-US" dirty="0"/>
          </a:p>
          <a:p>
            <a:endParaRPr lang="en-US" dirty="0"/>
          </a:p>
          <a:p>
            <a:r>
              <a:rPr lang="en-US" dirty="0"/>
              <a:t>So we need a sizeable body of integrative scholars in regular contact with policy-makers</a:t>
            </a:r>
          </a:p>
          <a:p>
            <a:endParaRPr lang="en-US" dirty="0"/>
          </a:p>
          <a:p>
            <a:r>
              <a:rPr lang="en-US" dirty="0"/>
              <a:t>See https://i2s.anu.edu.au/</a:t>
            </a:r>
          </a:p>
          <a:p>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030BD83-A1D9-1852-4E85-7E6576A97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31177345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skills of integrative scholars</a:t>
            </a:r>
          </a:p>
        </p:txBody>
      </p:sp>
      <p:sp>
        <p:nvSpPr>
          <p:cNvPr id="3" name="Content Placeholder 2"/>
          <p:cNvSpPr>
            <a:spLocks noGrp="1"/>
          </p:cNvSpPr>
          <p:nvPr>
            <p:ph idx="1"/>
          </p:nvPr>
        </p:nvSpPr>
        <p:spPr/>
        <p:txBody>
          <a:bodyPr/>
          <a:lstStyle/>
          <a:p>
            <a:r>
              <a:rPr lang="en-US" dirty="0"/>
              <a:t>May also be useful in mediating among competing interests (and identifying their core interests and beliefs)</a:t>
            </a:r>
          </a:p>
          <a:p>
            <a:r>
              <a:rPr lang="en-US" dirty="0"/>
              <a:t>May also be useful in communicating policy proposals to diverse audiences</a:t>
            </a:r>
          </a:p>
          <a:p>
            <a:endParaRPr lang="en-US" dirty="0"/>
          </a:p>
          <a:p>
            <a:r>
              <a:rPr lang="en-US" dirty="0"/>
              <a:t>Are also invaluable when policies are later evaluated</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3DA86F7-44BB-84DB-82E7-3FA39224A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10657791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Interdisciplinarity and Instability</a:t>
            </a:r>
          </a:p>
        </p:txBody>
      </p:sp>
      <p:sp>
        <p:nvSpPr>
          <p:cNvPr id="3" name="Content Placeholder 2"/>
          <p:cNvSpPr>
            <a:spLocks noGrp="1"/>
          </p:cNvSpPr>
          <p:nvPr>
            <p:ph idx="1"/>
          </p:nvPr>
        </p:nvSpPr>
        <p:spPr/>
        <p:txBody>
          <a:bodyPr>
            <a:normAutofit lnSpcReduction="10000"/>
          </a:bodyPr>
          <a:lstStyle/>
          <a:p>
            <a:r>
              <a:rPr lang="en-US" dirty="0"/>
              <a:t>We may not often need to understand how pandemics or wars affect economies, but it is sometimes really important.</a:t>
            </a:r>
          </a:p>
          <a:p>
            <a:r>
              <a:rPr lang="en-US" dirty="0"/>
              <a:t>More generally all disciplines tend to focus on the forces generating stability within subsystems: economic stability, cultural stability etc.</a:t>
            </a:r>
          </a:p>
          <a:p>
            <a:r>
              <a:rPr lang="en-US" dirty="0"/>
              <a:t>They all recognize instability but tend to treat sources of instability as exogenous.</a:t>
            </a:r>
          </a:p>
          <a:p>
            <a:r>
              <a:rPr lang="en-US" dirty="0"/>
              <a:t>Economics largely focuses on equilibria or constrained cycles. Even when we discuss growth we often theorize a very stable kind of growth.</a:t>
            </a:r>
          </a:p>
          <a:p>
            <a:r>
              <a:rPr lang="en-US" dirty="0"/>
              <a:t>Interdisciplinary analyses often try to grapple with change and instability.</a:t>
            </a:r>
          </a:p>
          <a:p>
            <a:r>
              <a:rPr lang="en-US" dirty="0"/>
              <a:t>We need to understand both stability and instability.</a:t>
            </a:r>
          </a:p>
          <a:p>
            <a:r>
              <a:rPr lang="en-GB" dirty="0"/>
              <a:t>“Stability, Instability, and Interdisciplinarity” </a:t>
            </a:r>
            <a:r>
              <a:rPr lang="en-US" i="1" dirty="0"/>
              <a:t>Issues in Interdisciplinary Studies.</a:t>
            </a:r>
            <a:r>
              <a:rPr lang="en-US" dirty="0"/>
              <a:t>35, 65-87, 2017.</a:t>
            </a:r>
          </a:p>
          <a:p>
            <a:endParaRPr lang="en-US" dirty="0"/>
          </a:p>
          <a:p>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EAE2D862-3BA3-3DBF-5F86-77F5996B5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7048258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Transformations</a:t>
            </a:r>
          </a:p>
        </p:txBody>
      </p:sp>
      <p:sp>
        <p:nvSpPr>
          <p:cNvPr id="3" name="Content Placeholder 2"/>
          <p:cNvSpPr>
            <a:spLocks noGrp="1"/>
          </p:cNvSpPr>
          <p:nvPr>
            <p:ph idx="1"/>
          </p:nvPr>
        </p:nvSpPr>
        <p:spPr/>
        <p:txBody>
          <a:bodyPr/>
          <a:lstStyle/>
          <a:p>
            <a:r>
              <a:rPr lang="en-US" dirty="0"/>
              <a:t>ALL historical transformations involves cross-disciplinary linkages. That is, economic transformations do not just have economic causes or effects.</a:t>
            </a:r>
          </a:p>
          <a:p>
            <a:r>
              <a:rPr lang="en-US" dirty="0"/>
              <a:t>Recognizing this, we should not expect the Great Depression to have been an entirely economic event. [There are very good reasons to blame much of it on the time path of technological innovation]</a:t>
            </a:r>
          </a:p>
          <a:p>
            <a:r>
              <a:rPr lang="en-US" dirty="0"/>
              <a:t>Looking forward we will be much better able to cope with the future if we explore cross-disciplinary linkages. </a:t>
            </a:r>
          </a:p>
          <a:p>
            <a:r>
              <a:rPr lang="en-US" dirty="0"/>
              <a:t>“Can examining cross-disciplinary interactions illuminate unknown unknowns?</a:t>
            </a:r>
            <a:r>
              <a:rPr lang="en-GB" dirty="0"/>
              <a:t> Integration and Implementation Sciences, January 2021 (blog post) </a:t>
            </a:r>
            <a:r>
              <a:rPr lang="en-GB" u="sng" dirty="0">
                <a:hlinkClick r:id="rId2"/>
              </a:rPr>
              <a:t>https://i2insights.org/2021/01/05/cross-disciplinarity-illuminates-unknown-unknowns/comment-page-1/#comment-30503</a:t>
            </a:r>
            <a:r>
              <a:rPr lang="en-GB" dirty="0"/>
              <a:t>  This was re-blogged in July 2023.</a:t>
            </a:r>
            <a:endParaRPr lang="en-US" dirty="0"/>
          </a:p>
          <a:p>
            <a:endParaRPr lang="en-US" dirty="0"/>
          </a:p>
          <a:p>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6331FCA4-EB79-710B-8B4E-CC415E663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20746654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accent2"/>
                </a:solidFill>
                <a:ea typeface="+mj-ea"/>
              </a:rPr>
              <a:t>Integration     (Requires creativity)</a:t>
            </a:r>
            <a:br>
              <a:rPr lang="en-US" dirty="0">
                <a:solidFill>
                  <a:schemeClr val="accent2"/>
                </a:solidFill>
                <a:ea typeface="+mj-ea"/>
              </a:rPr>
            </a:br>
            <a:endParaRPr lang="en-US" dirty="0"/>
          </a:p>
        </p:txBody>
      </p:sp>
      <p:sp>
        <p:nvSpPr>
          <p:cNvPr id="3" name="Subtitle 2"/>
          <p:cNvSpPr>
            <a:spLocks noGrp="1"/>
          </p:cNvSpPr>
          <p:nvPr>
            <p:ph type="subTitle" idx="1"/>
          </p:nvPr>
        </p:nvSpPr>
        <p:spPr/>
        <p:txBody>
          <a:bodyPr/>
          <a:lstStyle/>
          <a:p>
            <a:pPr marL="457200" indent="-457200">
              <a:buFont typeface="Arial" panose="020B0604020202020204" pitchFamily="34" charset="0"/>
              <a:buChar char="•"/>
            </a:pPr>
            <a:r>
              <a:rPr lang="en-US" altLang="en-US" sz="2800" dirty="0">
                <a:ea typeface="ＭＳ Ｐゴシック" pitchFamily="34" charset="-128"/>
              </a:rPr>
              <a:t>Strategies to achieve integration:</a:t>
            </a:r>
          </a:p>
          <a:p>
            <a:pPr marL="800100" lvl="1" indent="-342900">
              <a:buFont typeface="Arial" panose="020B0604020202020204" pitchFamily="34" charset="0"/>
              <a:buChar char="•"/>
            </a:pPr>
            <a:r>
              <a:rPr lang="en-US" altLang="en-US" sz="2400" u="sng" dirty="0">
                <a:ea typeface="ＭＳ Ｐゴシック" pitchFamily="34" charset="-128"/>
              </a:rPr>
              <a:t>Redefinition:</a:t>
            </a:r>
            <a:r>
              <a:rPr lang="en-US" altLang="en-US" sz="2400" dirty="0">
                <a:ea typeface="ＭＳ Ｐゴシック" pitchFamily="34" charset="-128"/>
              </a:rPr>
              <a:t> Meanings of concepts are clarified.</a:t>
            </a:r>
          </a:p>
          <a:p>
            <a:pPr marL="800100" lvl="1" indent="-342900">
              <a:buFont typeface="Arial" panose="020B0604020202020204" pitchFamily="34" charset="0"/>
              <a:buChar char="•"/>
            </a:pPr>
            <a:r>
              <a:rPr lang="en-US" altLang="en-US" sz="2400" u="sng" dirty="0">
                <a:ea typeface="ＭＳ Ｐゴシック" pitchFamily="34" charset="-128"/>
              </a:rPr>
              <a:t>Theory extension:</a:t>
            </a:r>
            <a:r>
              <a:rPr lang="en-US" altLang="en-US" sz="2400" dirty="0">
                <a:ea typeface="ＭＳ Ｐゴシック" pitchFamily="34" charset="-128"/>
              </a:rPr>
              <a:t> A theory is broadened in scope to envelop the concerns of other theories.</a:t>
            </a:r>
          </a:p>
          <a:p>
            <a:pPr marL="800100" lvl="1" indent="-342900">
              <a:buFont typeface="Arial" panose="020B0604020202020204" pitchFamily="34" charset="0"/>
              <a:buChar char="•"/>
            </a:pPr>
            <a:r>
              <a:rPr lang="en-US" altLang="en-US" sz="2400" u="sng" dirty="0">
                <a:ea typeface="ＭＳ Ｐゴシック" pitchFamily="34" charset="-128"/>
              </a:rPr>
              <a:t>Organization:</a:t>
            </a:r>
            <a:r>
              <a:rPr lang="en-US" altLang="en-US" sz="2400" dirty="0">
                <a:ea typeface="ＭＳ Ｐゴシック" pitchFamily="34" charset="-128"/>
              </a:rPr>
              <a:t> Seemingly unrelated concepts are placed in some relationship or classification.</a:t>
            </a:r>
          </a:p>
          <a:p>
            <a:pPr marL="800100" lvl="1" indent="-342900">
              <a:buFont typeface="Arial" panose="020B0604020202020204" pitchFamily="34" charset="0"/>
              <a:buChar char="•"/>
            </a:pPr>
            <a:r>
              <a:rPr lang="en-US" altLang="en-US" sz="2400" u="sng" dirty="0">
                <a:ea typeface="ＭＳ Ｐゴシック" pitchFamily="34" charset="-128"/>
              </a:rPr>
              <a:t>Transformation:</a:t>
            </a:r>
            <a:r>
              <a:rPr lang="en-US" altLang="en-US" sz="2400" dirty="0">
                <a:ea typeface="ＭＳ Ｐゴシック" pitchFamily="34" charset="-128"/>
              </a:rPr>
              <a:t> Opposing insights are placed on a continuum.</a:t>
            </a:r>
            <a:endParaRPr lang="en-US" altLang="en-US" sz="2400" u="sng" dirty="0">
              <a:ea typeface="ＭＳ Ｐゴシック" pitchFamily="34" charset="-128"/>
            </a:endParaRPr>
          </a:p>
          <a:p>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E5FA483E-BCC7-CE9D-FA6A-06A4DA724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55" y="5839182"/>
            <a:ext cx="605069" cy="920131"/>
          </a:xfrm>
          <a:prstGeom prst="rect">
            <a:avLst/>
          </a:prstGeom>
        </p:spPr>
      </p:pic>
    </p:spTree>
    <p:extLst>
      <p:ext uri="{BB962C8B-B14F-4D97-AF65-F5344CB8AC3E}">
        <p14:creationId xmlns:p14="http://schemas.microsoft.com/office/powerpoint/2010/main" val="18774066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Interdisciplinary Evaluation</a:t>
            </a:r>
          </a:p>
        </p:txBody>
      </p:sp>
      <p:sp>
        <p:nvSpPr>
          <p:cNvPr id="3" name="Content Placeholder 2"/>
          <p:cNvSpPr>
            <a:spLocks noGrp="1"/>
          </p:cNvSpPr>
          <p:nvPr>
            <p:ph idx="1"/>
          </p:nvPr>
        </p:nvSpPr>
        <p:spPr/>
        <p:txBody>
          <a:bodyPr/>
          <a:lstStyle/>
          <a:p>
            <a:r>
              <a:rPr lang="en-US" dirty="0"/>
              <a:t>It is important to appreciate that interdisciplinary evaluation complements disciplinary evaluation.</a:t>
            </a:r>
          </a:p>
          <a:p>
            <a:r>
              <a:rPr lang="en-US" dirty="0"/>
              <a:t>Disciplinary referees and editors will ask whether disciplinary theory and method are properly applied.</a:t>
            </a:r>
          </a:p>
          <a:p>
            <a:r>
              <a:rPr lang="en-US" dirty="0"/>
              <a:t>Interdisciplinary analysis asks what alternative theories and methods might have found, whether disciplinary perspective guides results, and why results might differ across disciplines. [Students can find this empowering.]</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3545FEC-6D9E-F790-CB92-BF2F897F0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3651510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Disciplines</a:t>
            </a:r>
          </a:p>
        </p:txBody>
      </p:sp>
      <p:sp>
        <p:nvSpPr>
          <p:cNvPr id="3" name="Content Placeholder 2"/>
          <p:cNvSpPr>
            <a:spLocks noGrp="1"/>
          </p:cNvSpPr>
          <p:nvPr>
            <p:ph idx="1"/>
          </p:nvPr>
        </p:nvSpPr>
        <p:spPr/>
        <p:txBody>
          <a:bodyPr/>
          <a:lstStyle/>
          <a:p>
            <a:r>
              <a:rPr lang="en-US" dirty="0"/>
              <a:t>Establish a mutually supportive set of theories, methods, phenomena to study, and epistemological beliefs. This evolves slowly through time, and is reflected in a set of guidelines for hiring, promotion, publication.</a:t>
            </a:r>
          </a:p>
          <a:p>
            <a:endParaRPr lang="en-US" dirty="0"/>
          </a:p>
          <a:p>
            <a:r>
              <a:rPr lang="en-US" dirty="0"/>
              <a:t>The rise of behavioral and experimental economics shows how evolution can involve a new coherent set.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0B4FE34-4BAB-5EE1-711F-AAD8730B3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416520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Synergy between Specialized and Integrative Research</a:t>
            </a:r>
          </a:p>
        </p:txBody>
      </p:sp>
      <p:sp>
        <p:nvSpPr>
          <p:cNvPr id="3" name="Content Placeholder 2"/>
          <p:cNvSpPr>
            <a:spLocks noGrp="1"/>
          </p:cNvSpPr>
          <p:nvPr>
            <p:ph idx="1"/>
          </p:nvPr>
        </p:nvSpPr>
        <p:spPr/>
        <p:txBody>
          <a:bodyPr/>
          <a:lstStyle/>
          <a:p>
            <a:r>
              <a:rPr lang="en-US" dirty="0"/>
              <a:t>Integrative research integrates across phenomena, theories, and methods, drawing upon specialized research</a:t>
            </a:r>
          </a:p>
          <a:p>
            <a:r>
              <a:rPr lang="en-US" dirty="0"/>
              <a:t>Can then inform specialized researchers of the benefits of alternative phenomena, theories, and methods</a:t>
            </a:r>
          </a:p>
          <a:p>
            <a:endParaRPr lang="en-US" dirty="0"/>
          </a:p>
          <a:p>
            <a:endParaRPr lang="en-US" dirty="0"/>
          </a:p>
          <a:p>
            <a:r>
              <a:rPr lang="en-US" dirty="0"/>
              <a:t>If we want a more coherent social science, we will need something more than just strong disciplines.</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EE34C1B9-1A22-5B4C-79D6-DC6BF0C4C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1699408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in Collaborating with other Human Scientists</a:t>
            </a:r>
          </a:p>
        </p:txBody>
      </p:sp>
      <p:sp>
        <p:nvSpPr>
          <p:cNvPr id="3" name="Content Placeholder 2"/>
          <p:cNvSpPr>
            <a:spLocks noGrp="1"/>
          </p:cNvSpPr>
          <p:nvPr>
            <p:ph idx="1"/>
          </p:nvPr>
        </p:nvSpPr>
        <p:spPr/>
        <p:txBody>
          <a:bodyPr/>
          <a:lstStyle/>
          <a:p>
            <a:r>
              <a:rPr lang="en-US" dirty="0"/>
              <a:t>Different and often vague terminology</a:t>
            </a:r>
          </a:p>
          <a:p>
            <a:r>
              <a:rPr lang="en-US" dirty="0"/>
              <a:t>Differences in epistemological outlook</a:t>
            </a:r>
          </a:p>
          <a:p>
            <a:r>
              <a:rPr lang="en-US" dirty="0"/>
              <a:t>Quantitative versus qualitative</a:t>
            </a:r>
          </a:p>
          <a:p>
            <a:r>
              <a:rPr lang="en-US" dirty="0"/>
              <a:t>Research impact (pros and cons)</a:t>
            </a:r>
          </a:p>
          <a:p>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9FA43AB-2577-F3B6-4FD7-23FB35E1B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20516170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Integrated Human Science</a:t>
            </a:r>
          </a:p>
        </p:txBody>
      </p:sp>
      <p:sp>
        <p:nvSpPr>
          <p:cNvPr id="3" name="Content Placeholder 2"/>
          <p:cNvSpPr>
            <a:spLocks noGrp="1"/>
          </p:cNvSpPr>
          <p:nvPr>
            <p:ph idx="1"/>
          </p:nvPr>
        </p:nvSpPr>
        <p:spPr/>
        <p:txBody>
          <a:bodyPr/>
          <a:lstStyle/>
          <a:p>
            <a:r>
              <a:rPr lang="en-US" dirty="0"/>
              <a:t>The Map of Human Science (and a recognition that all subsystems are open)</a:t>
            </a:r>
          </a:p>
          <a:p>
            <a:r>
              <a:rPr lang="en-US" dirty="0"/>
              <a:t>Integrative research within and among disciplines (That is, we need to devote much more effort to tying the pieces together.)</a:t>
            </a:r>
          </a:p>
          <a:p>
            <a:r>
              <a:rPr lang="en-US" dirty="0"/>
              <a:t>Recognition that all theories and methods are imperfect; have compensating strengths</a:t>
            </a:r>
          </a:p>
          <a:p>
            <a:r>
              <a:rPr lang="en-US" dirty="0"/>
              <a:t>Clarity in terminology and expression</a:t>
            </a:r>
          </a:p>
          <a:p>
            <a:r>
              <a:rPr lang="en-US" dirty="0"/>
              <a:t>Constructive postmodernism</a:t>
            </a:r>
          </a:p>
          <a:p>
            <a:endParaRPr lang="en-US" dirty="0"/>
          </a:p>
          <a:p>
            <a:pPr marL="228600" indent="-228600">
              <a:spcBef>
                <a:spcPts val="0"/>
              </a:spcBef>
              <a:tabLst>
                <a:tab pos="-731520" algn="l"/>
                <a:tab pos="-457200" algn="l"/>
                <a:tab pos="0" algn="l"/>
                <a:tab pos="228600" algn="l"/>
                <a:tab pos="571500" algn="l"/>
                <a:tab pos="914400" algn="l"/>
                <a:tab pos="1371600" algn="l"/>
                <a:tab pos="1828800" algn="l"/>
                <a:tab pos="2286000" algn="l"/>
                <a:tab pos="2743200" algn="l"/>
                <a:tab pos="3200400" algn="l"/>
                <a:tab pos="3657600" algn="l"/>
                <a:tab pos="4114800" algn="l"/>
                <a:tab pos="4686300" algn="l"/>
              </a:tabLst>
            </a:pPr>
            <a:r>
              <a:rPr lang="en-GB" i="1" dirty="0">
                <a:latin typeface="Arial Narrow" panose="020B0606020202030204" pitchFamily="34" charset="0"/>
                <a:ea typeface="Times New Roman" panose="02020603050405020304" pitchFamily="18" charset="0"/>
              </a:rPr>
              <a:t>Integrating the Human Sciences: Enhancing Cohesion and Progress across the Social Sciences and Humanities. </a:t>
            </a:r>
            <a:r>
              <a:rPr lang="en-GB" dirty="0">
                <a:latin typeface="Arial Narrow" panose="020B0606020202030204" pitchFamily="34" charset="0"/>
                <a:ea typeface="Times New Roman" panose="02020603050405020304" pitchFamily="18" charset="0"/>
              </a:rPr>
              <a:t>London: Routledge. 2023.</a:t>
            </a:r>
            <a:endParaRPr lang="en-US" dirty="0">
              <a:latin typeface="Times New Roman" panose="02020603050405020304" pitchFamily="18" charset="0"/>
              <a:ea typeface="Times New Roman" panose="02020603050405020304" pitchFamily="18" charset="0"/>
            </a:endParaRPr>
          </a:p>
          <a:p>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A6CA219-BDA3-4D8F-7EC8-D2420C8E0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729240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F220-5C5A-BF98-3805-FF9916162AC2}"/>
              </a:ext>
            </a:extLst>
          </p:cNvPr>
          <p:cNvSpPr>
            <a:spLocks noGrp="1"/>
          </p:cNvSpPr>
          <p:nvPr>
            <p:ph type="title"/>
          </p:nvPr>
        </p:nvSpPr>
        <p:spPr>
          <a:xfrm>
            <a:off x="269565" y="2061882"/>
            <a:ext cx="11652870" cy="1878522"/>
          </a:xfrm>
        </p:spPr>
        <p:txBody>
          <a:bodyPr>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effectLst/>
                <a:uLnTx/>
                <a:uFillTx/>
                <a:latin typeface="Montserrat SemiBold" panose="00000700000000000000" pitchFamily="2" charset="0"/>
                <a:ea typeface="+mn-ea"/>
                <a:cs typeface="+mn-cs"/>
              </a:rPr>
              <a:t>Vice-rector of research and </a:t>
            </a:r>
            <a:r>
              <a:rPr kumimoji="0" lang="en-US" sz="2700" b="0" i="0" u="none" strike="noStrike" kern="1200" cap="none" spc="0" normalizeH="0" baseline="0" noProof="0" dirty="0" err="1">
                <a:ln>
                  <a:noFill/>
                </a:ln>
                <a:effectLst/>
                <a:uLnTx/>
                <a:uFillTx/>
                <a:latin typeface="Montserrat SemiBold" panose="00000700000000000000" pitchFamily="2" charset="0"/>
                <a:ea typeface="+mn-ea"/>
                <a:cs typeface="+mn-cs"/>
              </a:rPr>
              <a:t>valorisation</a:t>
            </a:r>
            <a:r>
              <a:rPr lang="en-US" sz="2700" dirty="0">
                <a:latin typeface="Montserrat SemiBold" panose="00000700000000000000" pitchFamily="2" charset="0"/>
                <a:ea typeface="+mn-ea"/>
                <a:cs typeface="+mn-cs"/>
              </a:rPr>
              <a:t>, Université Libre de </a:t>
            </a:r>
            <a:r>
              <a:rPr lang="en-US" sz="2700" dirty="0" err="1">
                <a:latin typeface="Montserrat SemiBold" panose="00000700000000000000" pitchFamily="2" charset="0"/>
                <a:ea typeface="+mn-ea"/>
                <a:cs typeface="+mn-cs"/>
              </a:rPr>
              <a:t>Bruxelles</a:t>
            </a:r>
            <a:r>
              <a:rPr lang="en-US" sz="2700" dirty="0">
                <a:latin typeface="Montserrat SemiBold" panose="00000700000000000000" pitchFamily="2" charset="0"/>
                <a:ea typeface="+mn-ea"/>
                <a:cs typeface="+mn-cs"/>
              </a:rPr>
              <a:t>; former member of GEES (advisory panel to the Belgian government during the pandemic)</a:t>
            </a:r>
            <a:br>
              <a:rPr lang="en-US" sz="2800" dirty="0">
                <a:latin typeface="Montserrat SemiBold" panose="00000700000000000000" pitchFamily="2" charset="0"/>
                <a:ea typeface="+mn-ea"/>
                <a:cs typeface="+mn-cs"/>
              </a:rPr>
            </a:br>
            <a:br>
              <a:rPr kumimoji="0" lang="en-US" sz="2800" b="0" i="0" u="none" strike="noStrike" kern="1200" cap="none" spc="0" normalizeH="0" baseline="0" noProof="0" dirty="0">
                <a:ln>
                  <a:noFill/>
                </a:ln>
                <a:effectLst/>
                <a:uLnTx/>
                <a:uFillTx/>
                <a:latin typeface="Montserrat SemiBold" panose="00000700000000000000" pitchFamily="2" charset="0"/>
                <a:ea typeface="+mn-ea"/>
                <a:cs typeface="+mn-cs"/>
              </a:rPr>
            </a:br>
            <a:r>
              <a:rPr kumimoji="0" lang="en-US" sz="5200" b="0" i="0" u="none" strike="noStrike" kern="1200" cap="none" spc="0" normalizeH="0" baseline="0" noProof="0" dirty="0">
                <a:ln>
                  <a:noFill/>
                </a:ln>
                <a:effectLst/>
                <a:uLnTx/>
                <a:uFillTx/>
                <a:latin typeface="Montserrat Black" panose="00000A00000000000000" pitchFamily="2" charset="0"/>
                <a:ea typeface="+mn-ea"/>
                <a:cs typeface="+mn-cs"/>
              </a:rPr>
              <a:t>Professor Marius Gilbert</a:t>
            </a:r>
            <a:endParaRPr kumimoji="0" lang="en-BE" sz="5200" b="0" i="0" u="none" strike="noStrike" kern="1200" cap="none" spc="0" normalizeH="0" baseline="0" noProof="0" dirty="0">
              <a:ln>
                <a:noFill/>
              </a:ln>
              <a:effectLst/>
              <a:uLnTx/>
              <a:uFillTx/>
              <a:latin typeface="Montserrat Black" panose="00000A00000000000000" pitchFamily="2" charset="0"/>
              <a:ea typeface="+mn-ea"/>
              <a:cs typeface="+mn-cs"/>
            </a:endParaRPr>
          </a:p>
        </p:txBody>
      </p:sp>
      <p:sp>
        <p:nvSpPr>
          <p:cNvPr id="3" name="Sous-titre 6">
            <a:extLst>
              <a:ext uri="{FF2B5EF4-FFF2-40B4-BE49-F238E27FC236}">
                <a16:creationId xmlns:a16="http://schemas.microsoft.com/office/drawing/2014/main" id="{663E524C-BAE6-98B6-A703-DA884D298F3B}"/>
              </a:ext>
            </a:extLst>
          </p:cNvPr>
          <p:cNvSpPr txBox="1">
            <a:spLocks/>
          </p:cNvSpPr>
          <p:nvPr/>
        </p:nvSpPr>
        <p:spPr>
          <a:xfrm>
            <a:off x="1240766" y="4253753"/>
            <a:ext cx="9710468" cy="2143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dirty="0">
              <a:solidFill>
                <a:srgbClr val="FFFF00"/>
              </a:solidFill>
              <a:latin typeface="Montserrat Light" panose="00000400000000000000" pitchFamily="2" charset="0"/>
            </a:endParaRPr>
          </a:p>
          <a:p>
            <a:pPr marL="0" indent="0" algn="ctr">
              <a:buNone/>
            </a:pPr>
            <a:r>
              <a:rPr lang="en-US" sz="2400" i="1" dirty="0">
                <a:solidFill>
                  <a:srgbClr val="FFFF00"/>
                </a:solidFill>
                <a:latin typeface="Montserrat Light" panose="00000400000000000000" pitchFamily="2" charset="0"/>
              </a:rPr>
              <a:t>The viewpoint of a scientist on the EIPM ecosystem</a:t>
            </a:r>
          </a:p>
          <a:p>
            <a:endParaRPr lang="en-US" dirty="0">
              <a:solidFill>
                <a:srgbClr val="003399"/>
              </a:solidFill>
            </a:endParaRPr>
          </a:p>
        </p:txBody>
      </p:sp>
    </p:spTree>
    <p:extLst>
      <p:ext uri="{BB962C8B-B14F-4D97-AF65-F5344CB8AC3E}">
        <p14:creationId xmlns:p14="http://schemas.microsoft.com/office/powerpoint/2010/main" val="1067688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2" name="Straight Connector 1031">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4"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35"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36" name="Isosceles Triangle 1035">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37"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38"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39"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40" name="Isosceles Triangle 1039">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41" name="Isosceles Triangle 1040">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p:cNvSpPr>
            <a:spLocks noGrp="1"/>
          </p:cNvSpPr>
          <p:nvPr>
            <p:ph type="ctrTitle"/>
          </p:nvPr>
        </p:nvSpPr>
        <p:spPr>
          <a:xfrm>
            <a:off x="985968" y="4473226"/>
            <a:ext cx="8288035" cy="1096650"/>
          </a:xfrm>
        </p:spPr>
        <p:txBody>
          <a:bodyPr vert="horz" lIns="91440" tIns="45720" rIns="91440" bIns="45720" rtlCol="0" anchor="b">
            <a:normAutofit/>
          </a:bodyPr>
          <a:lstStyle/>
          <a:p>
            <a:pPr>
              <a:lnSpc>
                <a:spcPct val="90000"/>
              </a:lnSpc>
            </a:pPr>
            <a:r>
              <a:rPr lang="en-US" sz="3400"/>
              <a:t>Some Recent Books   (5</a:t>
            </a:r>
            <a:r>
              <a:rPr lang="en-US" sz="3400" baseline="30000"/>
              <a:t>th</a:t>
            </a:r>
            <a:r>
              <a:rPr lang="en-US" sz="3400"/>
              <a:t> ed. in progress)</a:t>
            </a:r>
          </a:p>
        </p:txBody>
      </p:sp>
      <p:sp>
        <p:nvSpPr>
          <p:cNvPr id="3" name="Subtitle 2"/>
          <p:cNvSpPr>
            <a:spLocks noGrp="1"/>
          </p:cNvSpPr>
          <p:nvPr>
            <p:ph type="subTitle" idx="1"/>
          </p:nvPr>
        </p:nvSpPr>
        <p:spPr>
          <a:xfrm>
            <a:off x="985968" y="5569874"/>
            <a:ext cx="8288035" cy="700085"/>
          </a:xfrm>
        </p:spPr>
        <p:txBody>
          <a:bodyPr vert="horz" lIns="91440" tIns="45720" rIns="91440" bIns="45720" rtlCol="0" anchor="t">
            <a:normAutofit/>
          </a:bodyPr>
          <a:lstStyle/>
          <a:p>
            <a:pPr marL="0" indent="0">
              <a:buNone/>
            </a:pPr>
            <a:r>
              <a:rPr lang="en-US">
                <a:solidFill>
                  <a:schemeClr val="tx1">
                    <a:lumMod val="50000"/>
                    <a:lumOff val="50000"/>
                  </a:schemeClr>
                </a:solidFill>
              </a:rPr>
              <a:t> </a:t>
            </a:r>
          </a:p>
        </p:txBody>
      </p:sp>
      <p:pic>
        <p:nvPicPr>
          <p:cNvPr id="4" name="Picture 3" descr="A colorful arrow with arrows pointing up&#10;&#10;Description automatically generated"/>
          <p:cNvPicPr>
            <a:picLocks noChangeAspect="1"/>
          </p:cNvPicPr>
          <p:nvPr/>
        </p:nvPicPr>
        <p:blipFill rotWithShape="1">
          <a:blip r:embed="rId2"/>
          <a:srcRect t="10017" r="1" b="1"/>
          <a:stretch/>
        </p:blipFill>
        <p:spPr>
          <a:xfrm>
            <a:off x="985968" y="609600"/>
            <a:ext cx="2708953" cy="3635025"/>
          </a:xfrm>
          <a:custGeom>
            <a:avLst/>
            <a:gdLst/>
            <a:ahLst/>
            <a:cxnLst/>
            <a:rect l="l" t="t" r="r" b="b"/>
            <a:pathLst>
              <a:path w="2606040" h="3635025">
                <a:moveTo>
                  <a:pt x="219895" y="0"/>
                </a:moveTo>
                <a:lnTo>
                  <a:pt x="2606040" y="0"/>
                </a:lnTo>
                <a:lnTo>
                  <a:pt x="2606040" y="3635025"/>
                </a:lnTo>
                <a:lnTo>
                  <a:pt x="0" y="3635025"/>
                </a:lnTo>
                <a:lnTo>
                  <a:pt x="0" y="1510758"/>
                </a:lnTo>
                <a:close/>
              </a:path>
            </a:pathLst>
          </a:custGeom>
        </p:spPr>
      </p:pic>
      <p:pic>
        <p:nvPicPr>
          <p:cNvPr id="5" name="Picture 2" descr="A cover of a book&#10;&#10;Description automatically generated"/>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190" r="2" b="2"/>
          <a:stretch/>
        </p:blipFill>
        <p:spPr>
          <a:xfrm>
            <a:off x="3809470" y="608009"/>
            <a:ext cx="2706624" cy="36350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nterdisciplinary Research - 4th Edition By Allen F Repko &amp; Rick Szostak  (Paperback) : Target"/>
          <p:cNvPicPr>
            <a:picLocks noChangeAspect="1" noChangeArrowheads="1"/>
          </p:cNvPicPr>
          <p:nvPr/>
        </p:nvPicPr>
        <p:blipFill rotWithShape="1">
          <a:blip r:embed="rId4">
            <a:extLst>
              <a:ext uri="{28A0092B-C50C-407E-A947-70E740481C1C}">
                <a14:useLocalDpi xmlns:a14="http://schemas.microsoft.com/office/drawing/2010/main" val="0"/>
              </a:ext>
            </a:extLst>
          </a:blip>
          <a:srcRect l="15152" r="10392" b="5"/>
          <a:stretch/>
        </p:blipFill>
        <p:spPr bwMode="auto">
          <a:xfrm>
            <a:off x="6630642" y="608009"/>
            <a:ext cx="2706624" cy="3635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background with a black square&#10;&#10;Description automatically generated with medium confidence">
            <a:extLst>
              <a:ext uri="{FF2B5EF4-FFF2-40B4-BE49-F238E27FC236}">
                <a16:creationId xmlns:a16="http://schemas.microsoft.com/office/drawing/2014/main" id="{09BD99B1-5B52-B297-AD00-47A420534D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855" y="5842274"/>
            <a:ext cx="605069" cy="920131"/>
          </a:xfrm>
          <a:prstGeom prst="rect">
            <a:avLst/>
          </a:prstGeom>
        </p:spPr>
      </p:pic>
    </p:spTree>
    <p:extLst>
      <p:ext uri="{BB962C8B-B14F-4D97-AF65-F5344CB8AC3E}">
        <p14:creationId xmlns:p14="http://schemas.microsoft.com/office/powerpoint/2010/main" val="2971880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8C0801-AB3F-191F-8EDC-F6DE56DDBF7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660441" y="1278381"/>
            <a:ext cx="4871118" cy="49687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F52470-9C4E-21D0-77B2-8883A86C837B}"/>
              </a:ext>
            </a:extLst>
          </p:cNvPr>
          <p:cNvSpPr>
            <a:spLocks noChangeArrowheads="1"/>
          </p:cNvSpPr>
          <p:nvPr/>
        </p:nvSpPr>
        <p:spPr bwMode="auto">
          <a:xfrm>
            <a:off x="223990" y="262719"/>
            <a:ext cx="394695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Go to: Menti.com</a:t>
            </a:r>
            <a:endParaRPr kumimoji="0" lang="en-GB"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Code: </a:t>
            </a:r>
            <a:r>
              <a:rPr kumimoji="0" lang="en-GB" altLang="en-US" sz="3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4733 8379</a:t>
            </a:r>
            <a:endParaRPr kumimoji="0" lang="en-GB"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5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362462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EEF08-F49B-C212-95CF-6C44D3B708AF}"/>
              </a:ext>
            </a:extLst>
          </p:cNvPr>
          <p:cNvSpPr>
            <a:spLocks noGrp="1"/>
          </p:cNvSpPr>
          <p:nvPr>
            <p:ph type="title"/>
          </p:nvPr>
        </p:nvSpPr>
        <p:spPr>
          <a:xfrm>
            <a:off x="323453" y="1793697"/>
            <a:ext cx="11545094" cy="2038694"/>
          </a:xfrm>
        </p:spPr>
        <p:txBody>
          <a:bodyPr>
            <a:normAutofit/>
          </a:bodyPr>
          <a:lstStyle/>
          <a:p>
            <a:pPr algn="ctr"/>
            <a:r>
              <a:rPr lang="en-US" sz="4400" dirty="0">
                <a:latin typeface="Raleway ExtraBold" panose="020F0502020204030204" pitchFamily="2" charset="0"/>
              </a:rPr>
              <a:t>Lunch break</a:t>
            </a:r>
            <a:endParaRPr lang="en-GB" sz="4400" dirty="0">
              <a:latin typeface="Raleway ExtraBold" panose="020F0502020204030204" pitchFamily="2" charset="0"/>
            </a:endParaRPr>
          </a:p>
        </p:txBody>
      </p:sp>
      <p:sp>
        <p:nvSpPr>
          <p:cNvPr id="2" name="Sous-titre 6">
            <a:extLst>
              <a:ext uri="{FF2B5EF4-FFF2-40B4-BE49-F238E27FC236}">
                <a16:creationId xmlns:a16="http://schemas.microsoft.com/office/drawing/2014/main" id="{DC5F2DC2-3D11-A3CB-88A9-2A414F69F901}"/>
              </a:ext>
            </a:extLst>
          </p:cNvPr>
          <p:cNvSpPr txBox="1">
            <a:spLocks/>
          </p:cNvSpPr>
          <p:nvPr/>
        </p:nvSpPr>
        <p:spPr>
          <a:xfrm>
            <a:off x="1524000" y="3832391"/>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Montserrat SemiBold" panose="00000700000000000000" pitchFamily="2" charset="0"/>
              </a:rPr>
              <a:t>12:30-13:30</a:t>
            </a:r>
          </a:p>
          <a:p>
            <a:pPr marL="0" indent="0" algn="ctr">
              <a:buNone/>
            </a:pPr>
            <a:endParaRPr lang="en-US" sz="2400" i="1" dirty="0">
              <a:solidFill>
                <a:srgbClr val="003399"/>
              </a:solidFill>
              <a:latin typeface="Montserrat SemiBold" panose="00000700000000000000" pitchFamily="2" charset="0"/>
            </a:endParaRPr>
          </a:p>
          <a:p>
            <a:endParaRPr lang="en-US" dirty="0">
              <a:solidFill>
                <a:srgbClr val="003399"/>
              </a:solidFill>
            </a:endParaRPr>
          </a:p>
        </p:txBody>
      </p:sp>
    </p:spTree>
    <p:extLst>
      <p:ext uri="{BB962C8B-B14F-4D97-AF65-F5344CB8AC3E}">
        <p14:creationId xmlns:p14="http://schemas.microsoft.com/office/powerpoint/2010/main" val="2248914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5">
            <a:extLst>
              <a:ext uri="{FF2B5EF4-FFF2-40B4-BE49-F238E27FC236}">
                <a16:creationId xmlns:a16="http://schemas.microsoft.com/office/drawing/2014/main" id="{16F60D9B-D5C3-29E7-146D-6E04D826A5E6}"/>
              </a:ext>
            </a:extLst>
          </p:cNvPr>
          <p:cNvSpPr txBox="1">
            <a:spLocks/>
          </p:cNvSpPr>
          <p:nvPr/>
        </p:nvSpPr>
        <p:spPr>
          <a:xfrm>
            <a:off x="1524000" y="1650999"/>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u="none" kern="1200">
                <a:solidFill>
                  <a:schemeClr val="bg1"/>
                </a:solidFill>
                <a:latin typeface="Raleway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3399"/>
                </a:solidFill>
                <a:effectLst/>
                <a:uLnTx/>
                <a:uFillTx/>
                <a:latin typeface="Montserrat SemiBold" panose="00000700000000000000" pitchFamily="2" charset="0"/>
                <a:ea typeface="+mj-ea"/>
                <a:cs typeface="+mj-cs"/>
              </a:rPr>
              <a:t>Ghent University</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rPr>
              <a:t>Jeroen Bourgonjon</a:t>
            </a:r>
            <a:endParaRPr kumimoji="0" lang="en-BE"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endParaRPr>
          </a:p>
        </p:txBody>
      </p:sp>
      <p:sp>
        <p:nvSpPr>
          <p:cNvPr id="2" name="Sous-titre 6">
            <a:extLst>
              <a:ext uri="{FF2B5EF4-FFF2-40B4-BE49-F238E27FC236}">
                <a16:creationId xmlns:a16="http://schemas.microsoft.com/office/drawing/2014/main" id="{FB78B5DE-735C-E070-A300-F4C2D1F017C2}"/>
              </a:ext>
            </a:extLst>
          </p:cNvPr>
          <p:cNvSpPr txBox="1">
            <a:spLocks/>
          </p:cNvSpPr>
          <p:nvPr/>
        </p:nvSpPr>
        <p:spPr>
          <a:xfrm>
            <a:off x="1265842" y="4038599"/>
            <a:ext cx="9660316" cy="9513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a:solidFill>
                  <a:srgbClr val="003399"/>
                </a:solidFill>
                <a:latin typeface="Montserrat Light" panose="00000400000000000000" pitchFamily="2" charset="0"/>
              </a:rPr>
              <a:t>Cocreating policies with scientists, citizens and local authorities: the case of Ghent</a:t>
            </a:r>
          </a:p>
          <a:p>
            <a:endParaRPr lang="en-US" dirty="0">
              <a:solidFill>
                <a:srgbClr val="003399"/>
              </a:solidFill>
            </a:endParaRPr>
          </a:p>
        </p:txBody>
      </p:sp>
    </p:spTree>
    <p:extLst>
      <p:ext uri="{BB962C8B-B14F-4D97-AF65-F5344CB8AC3E}">
        <p14:creationId xmlns:p14="http://schemas.microsoft.com/office/powerpoint/2010/main" val="18374859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E193-33E3-D864-3E25-50A6D2008948}"/>
              </a:ext>
            </a:extLst>
          </p:cNvPr>
          <p:cNvSpPr>
            <a:spLocks noGrp="1"/>
          </p:cNvSpPr>
          <p:nvPr>
            <p:ph type="title"/>
          </p:nvPr>
        </p:nvSpPr>
        <p:spPr>
          <a:xfrm>
            <a:off x="3913094" y="2293844"/>
            <a:ext cx="4365812" cy="2270312"/>
          </a:xfrm>
        </p:spPr>
        <p:txBody>
          <a:bodyPr>
            <a:normAutofit/>
          </a:bodyPr>
          <a:lstStyle/>
          <a:p>
            <a:r>
              <a:rPr lang="en-US" sz="3200" dirty="0"/>
              <a:t>CONSENT PENDING…</a:t>
            </a:r>
            <a:endParaRPr lang="en-GB" sz="3200" dirty="0"/>
          </a:p>
        </p:txBody>
      </p:sp>
    </p:spTree>
    <p:extLst>
      <p:ext uri="{BB962C8B-B14F-4D97-AF65-F5344CB8AC3E}">
        <p14:creationId xmlns:p14="http://schemas.microsoft.com/office/powerpoint/2010/main" val="37347500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4" name="Полилиния 43"/>
          <p:cNvSpPr/>
          <p:nvPr/>
        </p:nvSpPr>
        <p:spPr>
          <a:xfrm>
            <a:off x="5587030" y="1971834"/>
            <a:ext cx="820179" cy="582026"/>
          </a:xfrm>
          <a:custGeom>
            <a:avLst/>
            <a:gdLst>
              <a:gd name="connsiteX0" fmla="*/ 713851 w 1230648"/>
              <a:gd name="connsiteY0" fmla="*/ 0 h 873309"/>
              <a:gd name="connsiteX1" fmla="*/ 1230648 w 1230648"/>
              <a:gd name="connsiteY1" fmla="*/ 798985 h 873309"/>
              <a:gd name="connsiteX2" fmla="*/ 0 w 1230648"/>
              <a:gd name="connsiteY2" fmla="*/ 873309 h 873309"/>
              <a:gd name="connsiteX3" fmla="*/ 713851 w 1230648"/>
              <a:gd name="connsiteY3" fmla="*/ 0 h 873309"/>
            </a:gdLst>
            <a:ahLst/>
            <a:cxnLst>
              <a:cxn ang="0">
                <a:pos x="connsiteX0" y="connsiteY0"/>
              </a:cxn>
              <a:cxn ang="0">
                <a:pos x="connsiteX1" y="connsiteY1"/>
              </a:cxn>
              <a:cxn ang="0">
                <a:pos x="connsiteX2" y="connsiteY2"/>
              </a:cxn>
              <a:cxn ang="0">
                <a:pos x="connsiteX3" y="connsiteY3"/>
              </a:cxn>
            </a:cxnLst>
            <a:rect l="l" t="t" r="r" b="b"/>
            <a:pathLst>
              <a:path w="1230648" h="873309">
                <a:moveTo>
                  <a:pt x="713851" y="0"/>
                </a:moveTo>
                <a:lnTo>
                  <a:pt x="1230648" y="798985"/>
                </a:lnTo>
                <a:lnTo>
                  <a:pt x="0" y="873309"/>
                </a:lnTo>
                <a:lnTo>
                  <a:pt x="713851" y="0"/>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42" name="Полилиния 41"/>
          <p:cNvSpPr/>
          <p:nvPr/>
        </p:nvSpPr>
        <p:spPr>
          <a:xfrm>
            <a:off x="463507" y="2050470"/>
            <a:ext cx="691329" cy="859419"/>
          </a:xfrm>
          <a:custGeom>
            <a:avLst/>
            <a:gdLst>
              <a:gd name="connsiteX0" fmla="*/ 1037314 w 1037314"/>
              <a:gd name="connsiteY0" fmla="*/ 0 h 1289526"/>
              <a:gd name="connsiteX1" fmla="*/ 390386 w 1037314"/>
              <a:gd name="connsiteY1" fmla="*/ 1289526 h 1289526"/>
              <a:gd name="connsiteX2" fmla="*/ 0 w 1037314"/>
              <a:gd name="connsiteY2" fmla="*/ 260136 h 1289526"/>
              <a:gd name="connsiteX3" fmla="*/ 1037314 w 1037314"/>
              <a:gd name="connsiteY3" fmla="*/ 0 h 1289526"/>
            </a:gdLst>
            <a:ahLst/>
            <a:cxnLst>
              <a:cxn ang="0">
                <a:pos x="connsiteX0" y="connsiteY0"/>
              </a:cxn>
              <a:cxn ang="0">
                <a:pos x="connsiteX1" y="connsiteY1"/>
              </a:cxn>
              <a:cxn ang="0">
                <a:pos x="connsiteX2" y="connsiteY2"/>
              </a:cxn>
              <a:cxn ang="0">
                <a:pos x="connsiteX3" y="connsiteY3"/>
              </a:cxn>
            </a:cxnLst>
            <a:rect l="l" t="t" r="r" b="b"/>
            <a:pathLst>
              <a:path w="1037314" h="1289526">
                <a:moveTo>
                  <a:pt x="1037314" y="0"/>
                </a:moveTo>
                <a:lnTo>
                  <a:pt x="390386" y="1289526"/>
                </a:lnTo>
                <a:lnTo>
                  <a:pt x="0" y="260136"/>
                </a:lnTo>
                <a:lnTo>
                  <a:pt x="1037314" y="0"/>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40" name="Полилиния 39"/>
          <p:cNvSpPr/>
          <p:nvPr/>
        </p:nvSpPr>
        <p:spPr>
          <a:xfrm>
            <a:off x="4712455" y="4258920"/>
            <a:ext cx="1070444" cy="760350"/>
          </a:xfrm>
          <a:custGeom>
            <a:avLst/>
            <a:gdLst>
              <a:gd name="connsiteX0" fmla="*/ 929492 w 1606162"/>
              <a:gd name="connsiteY0" fmla="*/ 0 h 1140877"/>
              <a:gd name="connsiteX1" fmla="*/ 1606162 w 1606162"/>
              <a:gd name="connsiteY1" fmla="*/ 1044257 h 1140877"/>
              <a:gd name="connsiteX2" fmla="*/ 0 w 1606162"/>
              <a:gd name="connsiteY2" fmla="*/ 1140877 h 1140877"/>
              <a:gd name="connsiteX3" fmla="*/ 929492 w 1606162"/>
              <a:gd name="connsiteY3" fmla="*/ 0 h 1140877"/>
            </a:gdLst>
            <a:ahLst/>
            <a:cxnLst>
              <a:cxn ang="0">
                <a:pos x="connsiteX0" y="connsiteY0"/>
              </a:cxn>
              <a:cxn ang="0">
                <a:pos x="connsiteX1" y="connsiteY1"/>
              </a:cxn>
              <a:cxn ang="0">
                <a:pos x="connsiteX2" y="connsiteY2"/>
              </a:cxn>
              <a:cxn ang="0">
                <a:pos x="connsiteX3" y="connsiteY3"/>
              </a:cxn>
            </a:cxnLst>
            <a:rect l="l" t="t" r="r" b="b"/>
            <a:pathLst>
              <a:path w="1606162" h="1140877">
                <a:moveTo>
                  <a:pt x="929492" y="0"/>
                </a:moveTo>
                <a:lnTo>
                  <a:pt x="1606162" y="1044257"/>
                </a:lnTo>
                <a:lnTo>
                  <a:pt x="0" y="1140877"/>
                </a:lnTo>
                <a:lnTo>
                  <a:pt x="929492" y="0"/>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2" name="Полилиния 51"/>
          <p:cNvSpPr/>
          <p:nvPr/>
        </p:nvSpPr>
        <p:spPr>
          <a:xfrm>
            <a:off x="5082141" y="4336743"/>
            <a:ext cx="1156975" cy="821029"/>
          </a:xfrm>
          <a:custGeom>
            <a:avLst/>
            <a:gdLst>
              <a:gd name="connsiteX0" fmla="*/ 713851 w 1230648"/>
              <a:gd name="connsiteY0" fmla="*/ 0 h 873309"/>
              <a:gd name="connsiteX1" fmla="*/ 1230648 w 1230648"/>
              <a:gd name="connsiteY1" fmla="*/ 798985 h 873309"/>
              <a:gd name="connsiteX2" fmla="*/ 0 w 1230648"/>
              <a:gd name="connsiteY2" fmla="*/ 873309 h 873309"/>
              <a:gd name="connsiteX3" fmla="*/ 713851 w 1230648"/>
              <a:gd name="connsiteY3" fmla="*/ 0 h 873309"/>
            </a:gdLst>
            <a:ahLst/>
            <a:cxnLst>
              <a:cxn ang="0">
                <a:pos x="connsiteX0" y="connsiteY0"/>
              </a:cxn>
              <a:cxn ang="0">
                <a:pos x="connsiteX1" y="connsiteY1"/>
              </a:cxn>
              <a:cxn ang="0">
                <a:pos x="connsiteX2" y="connsiteY2"/>
              </a:cxn>
              <a:cxn ang="0">
                <a:pos x="connsiteX3" y="connsiteY3"/>
              </a:cxn>
            </a:cxnLst>
            <a:rect l="l" t="t" r="r" b="b"/>
            <a:pathLst>
              <a:path w="1230648" h="873309">
                <a:moveTo>
                  <a:pt x="713851" y="0"/>
                </a:moveTo>
                <a:lnTo>
                  <a:pt x="1230648" y="798985"/>
                </a:lnTo>
                <a:lnTo>
                  <a:pt x="0" y="873309"/>
                </a:lnTo>
                <a:lnTo>
                  <a:pt x="713851" y="0"/>
                </a:lnTo>
                <a:close/>
              </a:path>
            </a:pathLst>
          </a:custGeom>
          <a:solidFill>
            <a:srgbClr val="FFE8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1" name="Полилиния 70"/>
          <p:cNvSpPr/>
          <p:nvPr/>
        </p:nvSpPr>
        <p:spPr>
          <a:xfrm>
            <a:off x="2828579" y="530"/>
            <a:ext cx="1200628" cy="1188046"/>
          </a:xfrm>
          <a:custGeom>
            <a:avLst/>
            <a:gdLst>
              <a:gd name="connsiteX0" fmla="*/ 0 w 1801498"/>
              <a:gd name="connsiteY0" fmla="*/ 0 h 1782618"/>
              <a:gd name="connsiteX1" fmla="*/ 1801498 w 1801498"/>
              <a:gd name="connsiteY1" fmla="*/ 0 h 1782618"/>
              <a:gd name="connsiteX2" fmla="*/ 871760 w 1801498"/>
              <a:gd name="connsiteY2" fmla="*/ 1782618 h 1782618"/>
              <a:gd name="connsiteX3" fmla="*/ 0 w 1801498"/>
              <a:gd name="connsiteY3" fmla="*/ 0 h 1782618"/>
            </a:gdLst>
            <a:ahLst/>
            <a:cxnLst>
              <a:cxn ang="0">
                <a:pos x="connsiteX0" y="connsiteY0"/>
              </a:cxn>
              <a:cxn ang="0">
                <a:pos x="connsiteX1" y="connsiteY1"/>
              </a:cxn>
              <a:cxn ang="0">
                <a:pos x="connsiteX2" y="connsiteY2"/>
              </a:cxn>
              <a:cxn ang="0">
                <a:pos x="connsiteX3" y="connsiteY3"/>
              </a:cxn>
            </a:cxnLst>
            <a:rect l="l" t="t" r="r" b="b"/>
            <a:pathLst>
              <a:path w="1801498" h="1782618">
                <a:moveTo>
                  <a:pt x="0" y="0"/>
                </a:moveTo>
                <a:lnTo>
                  <a:pt x="1801498" y="0"/>
                </a:lnTo>
                <a:lnTo>
                  <a:pt x="871760" y="1782618"/>
                </a:lnTo>
                <a:lnTo>
                  <a:pt x="0" y="0"/>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0" name="Полилиния 69"/>
          <p:cNvSpPr/>
          <p:nvPr/>
        </p:nvSpPr>
        <p:spPr>
          <a:xfrm>
            <a:off x="1883" y="158009"/>
            <a:ext cx="1955788" cy="2072442"/>
          </a:xfrm>
          <a:custGeom>
            <a:avLst/>
            <a:gdLst>
              <a:gd name="connsiteX0" fmla="*/ 0 w 2934587"/>
              <a:gd name="connsiteY0" fmla="*/ 0 h 3109622"/>
              <a:gd name="connsiteX1" fmla="*/ 2934587 w 2934587"/>
              <a:gd name="connsiteY1" fmla="*/ 2371325 h 3109622"/>
              <a:gd name="connsiteX2" fmla="*/ 0 w 2934587"/>
              <a:gd name="connsiteY2" fmla="*/ 3109622 h 3109622"/>
              <a:gd name="connsiteX3" fmla="*/ 0 w 2934587"/>
              <a:gd name="connsiteY3" fmla="*/ 0 h 3109622"/>
            </a:gdLst>
            <a:ahLst/>
            <a:cxnLst>
              <a:cxn ang="0">
                <a:pos x="connsiteX0" y="connsiteY0"/>
              </a:cxn>
              <a:cxn ang="0">
                <a:pos x="connsiteX1" y="connsiteY1"/>
              </a:cxn>
              <a:cxn ang="0">
                <a:pos x="connsiteX2" y="connsiteY2"/>
              </a:cxn>
              <a:cxn ang="0">
                <a:pos x="connsiteX3" y="connsiteY3"/>
              </a:cxn>
            </a:cxnLst>
            <a:rect l="l" t="t" r="r" b="b"/>
            <a:pathLst>
              <a:path w="2934587" h="3109622">
                <a:moveTo>
                  <a:pt x="0" y="0"/>
                </a:moveTo>
                <a:lnTo>
                  <a:pt x="2934587" y="2371325"/>
                </a:lnTo>
                <a:lnTo>
                  <a:pt x="0" y="3109622"/>
                </a:lnTo>
                <a:lnTo>
                  <a:pt x="0" y="0"/>
                </a:lnTo>
                <a:close/>
              </a:path>
            </a:pathLst>
          </a:custGeom>
          <a:solidFill>
            <a:srgbClr val="FFE8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69" name="Полилиния 68"/>
          <p:cNvSpPr/>
          <p:nvPr/>
        </p:nvSpPr>
        <p:spPr>
          <a:xfrm>
            <a:off x="3376697" y="5246599"/>
            <a:ext cx="3337705" cy="1610873"/>
          </a:xfrm>
          <a:custGeom>
            <a:avLst/>
            <a:gdLst>
              <a:gd name="connsiteX0" fmla="*/ 5008103 w 5008103"/>
              <a:gd name="connsiteY0" fmla="*/ 0 h 2417054"/>
              <a:gd name="connsiteX1" fmla="*/ 4079838 w 5008103"/>
              <a:gd name="connsiteY1" fmla="*/ 2417054 h 2417054"/>
              <a:gd name="connsiteX2" fmla="*/ 837539 w 5008103"/>
              <a:gd name="connsiteY2" fmla="*/ 2417054 h 2417054"/>
              <a:gd name="connsiteX3" fmla="*/ 0 w 5008103"/>
              <a:gd name="connsiteY3" fmla="*/ 1259795 h 2417054"/>
              <a:gd name="connsiteX4" fmla="*/ 5008103 w 5008103"/>
              <a:gd name="connsiteY4" fmla="*/ 0 h 241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103" h="2417054">
                <a:moveTo>
                  <a:pt x="5008103" y="0"/>
                </a:moveTo>
                <a:lnTo>
                  <a:pt x="4079838" y="2417054"/>
                </a:lnTo>
                <a:lnTo>
                  <a:pt x="837539" y="2417054"/>
                </a:lnTo>
                <a:lnTo>
                  <a:pt x="0" y="1259795"/>
                </a:lnTo>
                <a:lnTo>
                  <a:pt x="5008103" y="0"/>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68" name="Полилиния 67"/>
          <p:cNvSpPr/>
          <p:nvPr/>
        </p:nvSpPr>
        <p:spPr>
          <a:xfrm>
            <a:off x="1883" y="5680493"/>
            <a:ext cx="1596689" cy="1176978"/>
          </a:xfrm>
          <a:custGeom>
            <a:avLst/>
            <a:gdLst>
              <a:gd name="connsiteX0" fmla="*/ 0 w 2395772"/>
              <a:gd name="connsiteY0" fmla="*/ 0 h 1766012"/>
              <a:gd name="connsiteX1" fmla="*/ 2395772 w 2395772"/>
              <a:gd name="connsiteY1" fmla="*/ 273954 h 1766012"/>
              <a:gd name="connsiteX2" fmla="*/ 1617577 w 2395772"/>
              <a:gd name="connsiteY2" fmla="*/ 1766012 h 1766012"/>
              <a:gd name="connsiteX3" fmla="*/ 0 w 2395772"/>
              <a:gd name="connsiteY3" fmla="*/ 1766012 h 1766012"/>
              <a:gd name="connsiteX4" fmla="*/ 0 w 2395772"/>
              <a:gd name="connsiteY4" fmla="*/ 0 h 1766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5772" h="1766012">
                <a:moveTo>
                  <a:pt x="0" y="0"/>
                </a:moveTo>
                <a:lnTo>
                  <a:pt x="2395772" y="273954"/>
                </a:lnTo>
                <a:lnTo>
                  <a:pt x="1617577" y="1766012"/>
                </a:lnTo>
                <a:lnTo>
                  <a:pt x="0" y="1766012"/>
                </a:lnTo>
                <a:lnTo>
                  <a:pt x="0" y="0"/>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7" name="Полилиния 76"/>
          <p:cNvSpPr/>
          <p:nvPr/>
        </p:nvSpPr>
        <p:spPr>
          <a:xfrm>
            <a:off x="4343942" y="-876028"/>
            <a:ext cx="114264" cy="11426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 name="connsiteX4" fmla="*/ 0 w 171450"/>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0" y="0"/>
                </a:moveTo>
                <a:lnTo>
                  <a:pt x="171450" y="0"/>
                </a:lnTo>
                <a:lnTo>
                  <a:pt x="171450" y="171450"/>
                </a:lnTo>
                <a:lnTo>
                  <a:pt x="0" y="171450"/>
                </a:lnTo>
                <a:lnTo>
                  <a:pt x="0" y="0"/>
                </a:lnTo>
                <a:close/>
              </a:path>
            </a:pathLst>
          </a:cu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6" name="Полилиния 75"/>
          <p:cNvSpPr/>
          <p:nvPr/>
        </p:nvSpPr>
        <p:spPr>
          <a:xfrm>
            <a:off x="1797953" y="529"/>
            <a:ext cx="1996277" cy="1975355"/>
          </a:xfrm>
          <a:custGeom>
            <a:avLst/>
            <a:gdLst>
              <a:gd name="connsiteX0" fmla="*/ 0 w 2995340"/>
              <a:gd name="connsiteY0" fmla="*/ 0 h 2963947"/>
              <a:gd name="connsiteX1" fmla="*/ 2995340 w 2995340"/>
              <a:gd name="connsiteY1" fmla="*/ 0 h 2963947"/>
              <a:gd name="connsiteX2" fmla="*/ 1449470 w 2995340"/>
              <a:gd name="connsiteY2" fmla="*/ 2963947 h 2963947"/>
              <a:gd name="connsiteX3" fmla="*/ 0 w 2995340"/>
              <a:gd name="connsiteY3" fmla="*/ 0 h 2963947"/>
            </a:gdLst>
            <a:ahLst/>
            <a:cxnLst>
              <a:cxn ang="0">
                <a:pos x="connsiteX0" y="connsiteY0"/>
              </a:cxn>
              <a:cxn ang="0">
                <a:pos x="connsiteX1" y="connsiteY1"/>
              </a:cxn>
              <a:cxn ang="0">
                <a:pos x="connsiteX2" y="connsiteY2"/>
              </a:cxn>
              <a:cxn ang="0">
                <a:pos x="connsiteX3" y="connsiteY3"/>
              </a:cxn>
            </a:cxnLst>
            <a:rect l="l" t="t" r="r" b="b"/>
            <a:pathLst>
              <a:path w="2995340" h="2963947">
                <a:moveTo>
                  <a:pt x="0" y="0"/>
                </a:moveTo>
                <a:lnTo>
                  <a:pt x="2995340" y="0"/>
                </a:lnTo>
                <a:lnTo>
                  <a:pt x="1449470" y="2963947"/>
                </a:lnTo>
                <a:lnTo>
                  <a:pt x="0" y="0"/>
                </a:lnTo>
                <a:close/>
              </a:path>
            </a:pathLst>
          </a:custGeom>
          <a:solidFill>
            <a:srgbClr val="0D2654">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5" name="Полилиния 74"/>
          <p:cNvSpPr/>
          <p:nvPr/>
        </p:nvSpPr>
        <p:spPr>
          <a:xfrm>
            <a:off x="6015910" y="2246866"/>
            <a:ext cx="698492" cy="495672"/>
          </a:xfrm>
          <a:custGeom>
            <a:avLst/>
            <a:gdLst>
              <a:gd name="connsiteX0" fmla="*/ 607939 w 1048061"/>
              <a:gd name="connsiteY0" fmla="*/ 0 h 743737"/>
              <a:gd name="connsiteX1" fmla="*/ 1048061 w 1048061"/>
              <a:gd name="connsiteY1" fmla="*/ 680442 h 743737"/>
              <a:gd name="connsiteX2" fmla="*/ 0 w 1048061"/>
              <a:gd name="connsiteY2" fmla="*/ 743737 h 743737"/>
              <a:gd name="connsiteX3" fmla="*/ 607939 w 1048061"/>
              <a:gd name="connsiteY3" fmla="*/ 0 h 743737"/>
            </a:gdLst>
            <a:ahLst/>
            <a:cxnLst>
              <a:cxn ang="0">
                <a:pos x="connsiteX0" y="connsiteY0"/>
              </a:cxn>
              <a:cxn ang="0">
                <a:pos x="connsiteX1" y="connsiteY1"/>
              </a:cxn>
              <a:cxn ang="0">
                <a:pos x="connsiteX2" y="connsiteY2"/>
              </a:cxn>
              <a:cxn ang="0">
                <a:pos x="connsiteX3" y="connsiteY3"/>
              </a:cxn>
            </a:cxnLst>
            <a:rect l="l" t="t" r="r" b="b"/>
            <a:pathLst>
              <a:path w="1048061" h="743737">
                <a:moveTo>
                  <a:pt x="607939" y="0"/>
                </a:moveTo>
                <a:lnTo>
                  <a:pt x="1048061" y="680442"/>
                </a:lnTo>
                <a:lnTo>
                  <a:pt x="0" y="743737"/>
                </a:lnTo>
                <a:lnTo>
                  <a:pt x="607939" y="0"/>
                </a:lnTo>
                <a:close/>
              </a:path>
            </a:pathLst>
          </a:custGeom>
          <a:solidFill>
            <a:srgbClr val="0D2654">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4" name="Полилиния 73"/>
          <p:cNvSpPr/>
          <p:nvPr/>
        </p:nvSpPr>
        <p:spPr>
          <a:xfrm>
            <a:off x="4219192" y="6092140"/>
            <a:ext cx="3042446" cy="765331"/>
          </a:xfrm>
          <a:custGeom>
            <a:avLst/>
            <a:gdLst>
              <a:gd name="connsiteX0" fmla="*/ 4565079 w 4565079"/>
              <a:gd name="connsiteY0" fmla="*/ 0 h 1148351"/>
              <a:gd name="connsiteX1" fmla="*/ 4124057 w 4565079"/>
              <a:gd name="connsiteY1" fmla="*/ 1148351 h 1148351"/>
              <a:gd name="connsiteX2" fmla="*/ 0 w 4565079"/>
              <a:gd name="connsiteY2" fmla="*/ 1148351 h 1148351"/>
              <a:gd name="connsiteX3" fmla="*/ 4565079 w 4565079"/>
              <a:gd name="connsiteY3" fmla="*/ 0 h 1148351"/>
            </a:gdLst>
            <a:ahLst/>
            <a:cxnLst>
              <a:cxn ang="0">
                <a:pos x="connsiteX0" y="connsiteY0"/>
              </a:cxn>
              <a:cxn ang="0">
                <a:pos x="connsiteX1" y="connsiteY1"/>
              </a:cxn>
              <a:cxn ang="0">
                <a:pos x="connsiteX2" y="connsiteY2"/>
              </a:cxn>
              <a:cxn ang="0">
                <a:pos x="connsiteX3" y="connsiteY3"/>
              </a:cxn>
            </a:cxnLst>
            <a:rect l="l" t="t" r="r" b="b"/>
            <a:pathLst>
              <a:path w="4565079" h="1148351">
                <a:moveTo>
                  <a:pt x="4565079" y="0"/>
                </a:moveTo>
                <a:lnTo>
                  <a:pt x="4124057" y="1148351"/>
                </a:lnTo>
                <a:lnTo>
                  <a:pt x="0" y="1148351"/>
                </a:lnTo>
                <a:lnTo>
                  <a:pt x="4565079" y="0"/>
                </a:lnTo>
                <a:close/>
              </a:path>
            </a:pathLst>
          </a:custGeom>
          <a:solidFill>
            <a:srgbClr val="0D2654">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pic>
        <p:nvPicPr>
          <p:cNvPr id="10" name="Tijdelijke aanduiding voor afbeelding 9" descr="Afbeelding met persoon, spel, spelen, staand&#10;&#10;Automatisch gegenereerde beschrijving">
            <a:extLst>
              <a:ext uri="{FF2B5EF4-FFF2-40B4-BE49-F238E27FC236}">
                <a16:creationId xmlns:a16="http://schemas.microsoft.com/office/drawing/2014/main" id="{E2DFB262-E8C8-C04E-E172-558BD66E1E0E}"/>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9" name="Titel 13">
            <a:extLst>
              <a:ext uri="{FF2B5EF4-FFF2-40B4-BE49-F238E27FC236}">
                <a16:creationId xmlns:a16="http://schemas.microsoft.com/office/drawing/2014/main" id="{64FE7C6B-074F-C921-6D13-DF7A6AFAE42D}"/>
              </a:ext>
            </a:extLst>
          </p:cNvPr>
          <p:cNvSpPr txBox="1">
            <a:spLocks/>
          </p:cNvSpPr>
          <p:nvPr/>
        </p:nvSpPr>
        <p:spPr>
          <a:xfrm>
            <a:off x="6949439" y="639633"/>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Delta</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sp>
        <p:nvSpPr>
          <p:cNvPr id="11" name="Tekstvak 10">
            <a:extLst>
              <a:ext uri="{FF2B5EF4-FFF2-40B4-BE49-F238E27FC236}">
                <a16:creationId xmlns:a16="http://schemas.microsoft.com/office/drawing/2014/main" id="{C319EF5D-EA91-A858-18AF-D4FF196C1909}"/>
              </a:ext>
            </a:extLst>
          </p:cNvPr>
          <p:cNvSpPr txBox="1"/>
          <p:nvPr/>
        </p:nvSpPr>
        <p:spPr>
          <a:xfrm>
            <a:off x="6996260" y="1621779"/>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Interdisciplinary</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consortium</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pic>
        <p:nvPicPr>
          <p:cNvPr id="12" name="Graphic 11">
            <a:extLst>
              <a:ext uri="{FF2B5EF4-FFF2-40B4-BE49-F238E27FC236}">
                <a16:creationId xmlns:a16="http://schemas.microsoft.com/office/drawing/2014/main" id="{7415DB07-03EA-8101-45AA-F8887291E0D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7101409" y="2813616"/>
            <a:ext cx="289307" cy="360536"/>
          </a:xfrm>
          <a:prstGeom prst="rect">
            <a:avLst/>
          </a:prstGeom>
        </p:spPr>
      </p:pic>
      <p:sp>
        <p:nvSpPr>
          <p:cNvPr id="13" name="Tekstvak 12">
            <a:extLst>
              <a:ext uri="{FF2B5EF4-FFF2-40B4-BE49-F238E27FC236}">
                <a16:creationId xmlns:a16="http://schemas.microsoft.com/office/drawing/2014/main" id="{4F2EC78A-C016-67CD-AC92-8E5861B33D12}"/>
              </a:ext>
            </a:extLst>
          </p:cNvPr>
          <p:cNvSpPr txBox="1"/>
          <p:nvPr/>
        </p:nvSpPr>
        <p:spPr>
          <a:xfrm>
            <a:off x="7634415" y="3119789"/>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Not</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1"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that</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kind of a business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developer</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14" name="Tijdelijke aanduiding voor tekst 5">
            <a:extLst>
              <a:ext uri="{FF2B5EF4-FFF2-40B4-BE49-F238E27FC236}">
                <a16:creationId xmlns:a16="http://schemas.microsoft.com/office/drawing/2014/main" id="{93F1D339-1364-4A48-513A-1954978DA0A4}"/>
              </a:ext>
            </a:extLst>
          </p:cNvPr>
          <p:cNvSpPr txBox="1">
            <a:spLocks/>
          </p:cNvSpPr>
          <p:nvPr/>
        </p:nvSpPr>
        <p:spPr>
          <a:xfrm>
            <a:off x="7634417" y="2733734"/>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Impact coordinator</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7D59A0B0-D0DD-7F61-F198-FDE84AF5DD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1273" y="5808916"/>
            <a:ext cx="605069" cy="920131"/>
          </a:xfrm>
          <a:prstGeom prst="rect">
            <a:avLst/>
          </a:prstGeom>
        </p:spPr>
      </p:pic>
    </p:spTree>
    <p:extLst>
      <p:ext uri="{BB962C8B-B14F-4D97-AF65-F5344CB8AC3E}">
        <p14:creationId xmlns:p14="http://schemas.microsoft.com/office/powerpoint/2010/main" val="1964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Placeholder 3" descr="A picture containing city, building, bright, light&#10;&#10;Description automatically generated">
            <a:extLst>
              <a:ext uri="{FF2B5EF4-FFF2-40B4-BE49-F238E27FC236}">
                <a16:creationId xmlns:a16="http://schemas.microsoft.com/office/drawing/2014/main" id="{95132FF5-60D2-4CCF-BCEC-D43C434F37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t="-503"/>
          <a:stretch/>
        </p:blipFill>
        <p:spPr>
          <a:xfrm>
            <a:off x="801544" y="695285"/>
            <a:ext cx="4962234" cy="5459881"/>
          </a:xfrm>
        </p:spPr>
      </p:pic>
      <p:sp>
        <p:nvSpPr>
          <p:cNvPr id="44" name="Полилиния 43"/>
          <p:cNvSpPr/>
          <p:nvPr/>
        </p:nvSpPr>
        <p:spPr>
          <a:xfrm>
            <a:off x="5587030" y="1971834"/>
            <a:ext cx="820179" cy="582026"/>
          </a:xfrm>
          <a:custGeom>
            <a:avLst/>
            <a:gdLst>
              <a:gd name="connsiteX0" fmla="*/ 713851 w 1230648"/>
              <a:gd name="connsiteY0" fmla="*/ 0 h 873309"/>
              <a:gd name="connsiteX1" fmla="*/ 1230648 w 1230648"/>
              <a:gd name="connsiteY1" fmla="*/ 798985 h 873309"/>
              <a:gd name="connsiteX2" fmla="*/ 0 w 1230648"/>
              <a:gd name="connsiteY2" fmla="*/ 873309 h 873309"/>
              <a:gd name="connsiteX3" fmla="*/ 713851 w 1230648"/>
              <a:gd name="connsiteY3" fmla="*/ 0 h 873309"/>
            </a:gdLst>
            <a:ahLst/>
            <a:cxnLst>
              <a:cxn ang="0">
                <a:pos x="connsiteX0" y="connsiteY0"/>
              </a:cxn>
              <a:cxn ang="0">
                <a:pos x="connsiteX1" y="connsiteY1"/>
              </a:cxn>
              <a:cxn ang="0">
                <a:pos x="connsiteX2" y="connsiteY2"/>
              </a:cxn>
              <a:cxn ang="0">
                <a:pos x="connsiteX3" y="connsiteY3"/>
              </a:cxn>
            </a:cxnLst>
            <a:rect l="l" t="t" r="r" b="b"/>
            <a:pathLst>
              <a:path w="1230648" h="873309">
                <a:moveTo>
                  <a:pt x="713851" y="0"/>
                </a:moveTo>
                <a:lnTo>
                  <a:pt x="1230648" y="798985"/>
                </a:lnTo>
                <a:lnTo>
                  <a:pt x="0" y="873309"/>
                </a:lnTo>
                <a:lnTo>
                  <a:pt x="713851" y="0"/>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42" name="Полилиния 41"/>
          <p:cNvSpPr/>
          <p:nvPr/>
        </p:nvSpPr>
        <p:spPr>
          <a:xfrm>
            <a:off x="463507" y="2050470"/>
            <a:ext cx="691329" cy="859419"/>
          </a:xfrm>
          <a:custGeom>
            <a:avLst/>
            <a:gdLst>
              <a:gd name="connsiteX0" fmla="*/ 1037314 w 1037314"/>
              <a:gd name="connsiteY0" fmla="*/ 0 h 1289526"/>
              <a:gd name="connsiteX1" fmla="*/ 390386 w 1037314"/>
              <a:gd name="connsiteY1" fmla="*/ 1289526 h 1289526"/>
              <a:gd name="connsiteX2" fmla="*/ 0 w 1037314"/>
              <a:gd name="connsiteY2" fmla="*/ 260136 h 1289526"/>
              <a:gd name="connsiteX3" fmla="*/ 1037314 w 1037314"/>
              <a:gd name="connsiteY3" fmla="*/ 0 h 1289526"/>
            </a:gdLst>
            <a:ahLst/>
            <a:cxnLst>
              <a:cxn ang="0">
                <a:pos x="connsiteX0" y="connsiteY0"/>
              </a:cxn>
              <a:cxn ang="0">
                <a:pos x="connsiteX1" y="connsiteY1"/>
              </a:cxn>
              <a:cxn ang="0">
                <a:pos x="connsiteX2" y="connsiteY2"/>
              </a:cxn>
              <a:cxn ang="0">
                <a:pos x="connsiteX3" y="connsiteY3"/>
              </a:cxn>
            </a:cxnLst>
            <a:rect l="l" t="t" r="r" b="b"/>
            <a:pathLst>
              <a:path w="1037314" h="1289526">
                <a:moveTo>
                  <a:pt x="1037314" y="0"/>
                </a:moveTo>
                <a:lnTo>
                  <a:pt x="390386" y="1289526"/>
                </a:lnTo>
                <a:lnTo>
                  <a:pt x="0" y="260136"/>
                </a:lnTo>
                <a:lnTo>
                  <a:pt x="1037314" y="0"/>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40" name="Полилиния 39"/>
          <p:cNvSpPr/>
          <p:nvPr/>
        </p:nvSpPr>
        <p:spPr>
          <a:xfrm>
            <a:off x="4712455" y="4258920"/>
            <a:ext cx="1070444" cy="760350"/>
          </a:xfrm>
          <a:custGeom>
            <a:avLst/>
            <a:gdLst>
              <a:gd name="connsiteX0" fmla="*/ 929492 w 1606162"/>
              <a:gd name="connsiteY0" fmla="*/ 0 h 1140877"/>
              <a:gd name="connsiteX1" fmla="*/ 1606162 w 1606162"/>
              <a:gd name="connsiteY1" fmla="*/ 1044257 h 1140877"/>
              <a:gd name="connsiteX2" fmla="*/ 0 w 1606162"/>
              <a:gd name="connsiteY2" fmla="*/ 1140877 h 1140877"/>
              <a:gd name="connsiteX3" fmla="*/ 929492 w 1606162"/>
              <a:gd name="connsiteY3" fmla="*/ 0 h 1140877"/>
            </a:gdLst>
            <a:ahLst/>
            <a:cxnLst>
              <a:cxn ang="0">
                <a:pos x="connsiteX0" y="connsiteY0"/>
              </a:cxn>
              <a:cxn ang="0">
                <a:pos x="connsiteX1" y="connsiteY1"/>
              </a:cxn>
              <a:cxn ang="0">
                <a:pos x="connsiteX2" y="connsiteY2"/>
              </a:cxn>
              <a:cxn ang="0">
                <a:pos x="connsiteX3" y="connsiteY3"/>
              </a:cxn>
            </a:cxnLst>
            <a:rect l="l" t="t" r="r" b="b"/>
            <a:pathLst>
              <a:path w="1606162" h="1140877">
                <a:moveTo>
                  <a:pt x="929492" y="0"/>
                </a:moveTo>
                <a:lnTo>
                  <a:pt x="1606162" y="1044257"/>
                </a:lnTo>
                <a:lnTo>
                  <a:pt x="0" y="1140877"/>
                </a:lnTo>
                <a:lnTo>
                  <a:pt x="929492" y="0"/>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2" name="Полилиния 51"/>
          <p:cNvSpPr/>
          <p:nvPr/>
        </p:nvSpPr>
        <p:spPr>
          <a:xfrm>
            <a:off x="5082141" y="4336743"/>
            <a:ext cx="1156975" cy="821029"/>
          </a:xfrm>
          <a:custGeom>
            <a:avLst/>
            <a:gdLst>
              <a:gd name="connsiteX0" fmla="*/ 713851 w 1230648"/>
              <a:gd name="connsiteY0" fmla="*/ 0 h 873309"/>
              <a:gd name="connsiteX1" fmla="*/ 1230648 w 1230648"/>
              <a:gd name="connsiteY1" fmla="*/ 798985 h 873309"/>
              <a:gd name="connsiteX2" fmla="*/ 0 w 1230648"/>
              <a:gd name="connsiteY2" fmla="*/ 873309 h 873309"/>
              <a:gd name="connsiteX3" fmla="*/ 713851 w 1230648"/>
              <a:gd name="connsiteY3" fmla="*/ 0 h 873309"/>
            </a:gdLst>
            <a:ahLst/>
            <a:cxnLst>
              <a:cxn ang="0">
                <a:pos x="connsiteX0" y="connsiteY0"/>
              </a:cxn>
              <a:cxn ang="0">
                <a:pos x="connsiteX1" y="connsiteY1"/>
              </a:cxn>
              <a:cxn ang="0">
                <a:pos x="connsiteX2" y="connsiteY2"/>
              </a:cxn>
              <a:cxn ang="0">
                <a:pos x="connsiteX3" y="connsiteY3"/>
              </a:cxn>
            </a:cxnLst>
            <a:rect l="l" t="t" r="r" b="b"/>
            <a:pathLst>
              <a:path w="1230648" h="873309">
                <a:moveTo>
                  <a:pt x="713851" y="0"/>
                </a:moveTo>
                <a:lnTo>
                  <a:pt x="1230648" y="798985"/>
                </a:lnTo>
                <a:lnTo>
                  <a:pt x="0" y="873309"/>
                </a:lnTo>
                <a:lnTo>
                  <a:pt x="713851" y="0"/>
                </a:lnTo>
                <a:close/>
              </a:path>
            </a:pathLst>
          </a:custGeom>
          <a:solidFill>
            <a:srgbClr val="FFE8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1" name="Полилиния 70"/>
          <p:cNvSpPr/>
          <p:nvPr/>
        </p:nvSpPr>
        <p:spPr>
          <a:xfrm>
            <a:off x="2828579" y="530"/>
            <a:ext cx="1200628" cy="1188046"/>
          </a:xfrm>
          <a:custGeom>
            <a:avLst/>
            <a:gdLst>
              <a:gd name="connsiteX0" fmla="*/ 0 w 1801498"/>
              <a:gd name="connsiteY0" fmla="*/ 0 h 1782618"/>
              <a:gd name="connsiteX1" fmla="*/ 1801498 w 1801498"/>
              <a:gd name="connsiteY1" fmla="*/ 0 h 1782618"/>
              <a:gd name="connsiteX2" fmla="*/ 871760 w 1801498"/>
              <a:gd name="connsiteY2" fmla="*/ 1782618 h 1782618"/>
              <a:gd name="connsiteX3" fmla="*/ 0 w 1801498"/>
              <a:gd name="connsiteY3" fmla="*/ 0 h 1782618"/>
            </a:gdLst>
            <a:ahLst/>
            <a:cxnLst>
              <a:cxn ang="0">
                <a:pos x="connsiteX0" y="connsiteY0"/>
              </a:cxn>
              <a:cxn ang="0">
                <a:pos x="connsiteX1" y="connsiteY1"/>
              </a:cxn>
              <a:cxn ang="0">
                <a:pos x="connsiteX2" y="connsiteY2"/>
              </a:cxn>
              <a:cxn ang="0">
                <a:pos x="connsiteX3" y="connsiteY3"/>
              </a:cxn>
            </a:cxnLst>
            <a:rect l="l" t="t" r="r" b="b"/>
            <a:pathLst>
              <a:path w="1801498" h="1782618">
                <a:moveTo>
                  <a:pt x="0" y="0"/>
                </a:moveTo>
                <a:lnTo>
                  <a:pt x="1801498" y="0"/>
                </a:lnTo>
                <a:lnTo>
                  <a:pt x="871760" y="1782618"/>
                </a:lnTo>
                <a:lnTo>
                  <a:pt x="0" y="0"/>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0" name="Полилиния 69"/>
          <p:cNvSpPr/>
          <p:nvPr/>
        </p:nvSpPr>
        <p:spPr>
          <a:xfrm>
            <a:off x="1883" y="158009"/>
            <a:ext cx="1955788" cy="2072442"/>
          </a:xfrm>
          <a:custGeom>
            <a:avLst/>
            <a:gdLst>
              <a:gd name="connsiteX0" fmla="*/ 0 w 2934587"/>
              <a:gd name="connsiteY0" fmla="*/ 0 h 3109622"/>
              <a:gd name="connsiteX1" fmla="*/ 2934587 w 2934587"/>
              <a:gd name="connsiteY1" fmla="*/ 2371325 h 3109622"/>
              <a:gd name="connsiteX2" fmla="*/ 0 w 2934587"/>
              <a:gd name="connsiteY2" fmla="*/ 3109622 h 3109622"/>
              <a:gd name="connsiteX3" fmla="*/ 0 w 2934587"/>
              <a:gd name="connsiteY3" fmla="*/ 0 h 3109622"/>
            </a:gdLst>
            <a:ahLst/>
            <a:cxnLst>
              <a:cxn ang="0">
                <a:pos x="connsiteX0" y="connsiteY0"/>
              </a:cxn>
              <a:cxn ang="0">
                <a:pos x="connsiteX1" y="connsiteY1"/>
              </a:cxn>
              <a:cxn ang="0">
                <a:pos x="connsiteX2" y="connsiteY2"/>
              </a:cxn>
              <a:cxn ang="0">
                <a:pos x="connsiteX3" y="connsiteY3"/>
              </a:cxn>
            </a:cxnLst>
            <a:rect l="l" t="t" r="r" b="b"/>
            <a:pathLst>
              <a:path w="2934587" h="3109622">
                <a:moveTo>
                  <a:pt x="0" y="0"/>
                </a:moveTo>
                <a:lnTo>
                  <a:pt x="2934587" y="2371325"/>
                </a:lnTo>
                <a:lnTo>
                  <a:pt x="0" y="3109622"/>
                </a:lnTo>
                <a:lnTo>
                  <a:pt x="0" y="0"/>
                </a:lnTo>
                <a:close/>
              </a:path>
            </a:pathLst>
          </a:custGeom>
          <a:solidFill>
            <a:srgbClr val="FFE8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69" name="Полилиния 68"/>
          <p:cNvSpPr/>
          <p:nvPr/>
        </p:nvSpPr>
        <p:spPr>
          <a:xfrm>
            <a:off x="3376697" y="5246599"/>
            <a:ext cx="3337705" cy="1610873"/>
          </a:xfrm>
          <a:custGeom>
            <a:avLst/>
            <a:gdLst>
              <a:gd name="connsiteX0" fmla="*/ 5008103 w 5008103"/>
              <a:gd name="connsiteY0" fmla="*/ 0 h 2417054"/>
              <a:gd name="connsiteX1" fmla="*/ 4079838 w 5008103"/>
              <a:gd name="connsiteY1" fmla="*/ 2417054 h 2417054"/>
              <a:gd name="connsiteX2" fmla="*/ 837539 w 5008103"/>
              <a:gd name="connsiteY2" fmla="*/ 2417054 h 2417054"/>
              <a:gd name="connsiteX3" fmla="*/ 0 w 5008103"/>
              <a:gd name="connsiteY3" fmla="*/ 1259795 h 2417054"/>
              <a:gd name="connsiteX4" fmla="*/ 5008103 w 5008103"/>
              <a:gd name="connsiteY4" fmla="*/ 0 h 241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103" h="2417054">
                <a:moveTo>
                  <a:pt x="5008103" y="0"/>
                </a:moveTo>
                <a:lnTo>
                  <a:pt x="4079838" y="2417054"/>
                </a:lnTo>
                <a:lnTo>
                  <a:pt x="837539" y="2417054"/>
                </a:lnTo>
                <a:lnTo>
                  <a:pt x="0" y="1259795"/>
                </a:lnTo>
                <a:lnTo>
                  <a:pt x="5008103" y="0"/>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68" name="Полилиния 67"/>
          <p:cNvSpPr/>
          <p:nvPr/>
        </p:nvSpPr>
        <p:spPr>
          <a:xfrm>
            <a:off x="1883" y="5680493"/>
            <a:ext cx="1596689" cy="1176978"/>
          </a:xfrm>
          <a:custGeom>
            <a:avLst/>
            <a:gdLst>
              <a:gd name="connsiteX0" fmla="*/ 0 w 2395772"/>
              <a:gd name="connsiteY0" fmla="*/ 0 h 1766012"/>
              <a:gd name="connsiteX1" fmla="*/ 2395772 w 2395772"/>
              <a:gd name="connsiteY1" fmla="*/ 273954 h 1766012"/>
              <a:gd name="connsiteX2" fmla="*/ 1617577 w 2395772"/>
              <a:gd name="connsiteY2" fmla="*/ 1766012 h 1766012"/>
              <a:gd name="connsiteX3" fmla="*/ 0 w 2395772"/>
              <a:gd name="connsiteY3" fmla="*/ 1766012 h 1766012"/>
              <a:gd name="connsiteX4" fmla="*/ 0 w 2395772"/>
              <a:gd name="connsiteY4" fmla="*/ 0 h 1766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5772" h="1766012">
                <a:moveTo>
                  <a:pt x="0" y="0"/>
                </a:moveTo>
                <a:lnTo>
                  <a:pt x="2395772" y="273954"/>
                </a:lnTo>
                <a:lnTo>
                  <a:pt x="1617577" y="1766012"/>
                </a:lnTo>
                <a:lnTo>
                  <a:pt x="0" y="1766012"/>
                </a:lnTo>
                <a:lnTo>
                  <a:pt x="0" y="0"/>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7" name="Полилиния 76"/>
          <p:cNvSpPr/>
          <p:nvPr/>
        </p:nvSpPr>
        <p:spPr>
          <a:xfrm>
            <a:off x="4343942" y="-876028"/>
            <a:ext cx="114264" cy="114264"/>
          </a:xfrm>
          <a:custGeom>
            <a:avLst/>
            <a:gdLst>
              <a:gd name="connsiteX0" fmla="*/ 0 w 171450"/>
              <a:gd name="connsiteY0" fmla="*/ 0 h 171450"/>
              <a:gd name="connsiteX1" fmla="*/ 171450 w 171450"/>
              <a:gd name="connsiteY1" fmla="*/ 0 h 171450"/>
              <a:gd name="connsiteX2" fmla="*/ 171450 w 171450"/>
              <a:gd name="connsiteY2" fmla="*/ 171450 h 171450"/>
              <a:gd name="connsiteX3" fmla="*/ 0 w 171450"/>
              <a:gd name="connsiteY3" fmla="*/ 171450 h 171450"/>
              <a:gd name="connsiteX4" fmla="*/ 0 w 171450"/>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0" y="0"/>
                </a:moveTo>
                <a:lnTo>
                  <a:pt x="171450" y="0"/>
                </a:lnTo>
                <a:lnTo>
                  <a:pt x="171450" y="171450"/>
                </a:lnTo>
                <a:lnTo>
                  <a:pt x="0" y="171450"/>
                </a:lnTo>
                <a:lnTo>
                  <a:pt x="0" y="0"/>
                </a:lnTo>
                <a:close/>
              </a:path>
            </a:pathLst>
          </a:cu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6" name="Полилиния 75"/>
          <p:cNvSpPr/>
          <p:nvPr/>
        </p:nvSpPr>
        <p:spPr>
          <a:xfrm>
            <a:off x="1797953" y="529"/>
            <a:ext cx="1996277" cy="1975355"/>
          </a:xfrm>
          <a:custGeom>
            <a:avLst/>
            <a:gdLst>
              <a:gd name="connsiteX0" fmla="*/ 0 w 2995340"/>
              <a:gd name="connsiteY0" fmla="*/ 0 h 2963947"/>
              <a:gd name="connsiteX1" fmla="*/ 2995340 w 2995340"/>
              <a:gd name="connsiteY1" fmla="*/ 0 h 2963947"/>
              <a:gd name="connsiteX2" fmla="*/ 1449470 w 2995340"/>
              <a:gd name="connsiteY2" fmla="*/ 2963947 h 2963947"/>
              <a:gd name="connsiteX3" fmla="*/ 0 w 2995340"/>
              <a:gd name="connsiteY3" fmla="*/ 0 h 2963947"/>
            </a:gdLst>
            <a:ahLst/>
            <a:cxnLst>
              <a:cxn ang="0">
                <a:pos x="connsiteX0" y="connsiteY0"/>
              </a:cxn>
              <a:cxn ang="0">
                <a:pos x="connsiteX1" y="connsiteY1"/>
              </a:cxn>
              <a:cxn ang="0">
                <a:pos x="connsiteX2" y="connsiteY2"/>
              </a:cxn>
              <a:cxn ang="0">
                <a:pos x="connsiteX3" y="connsiteY3"/>
              </a:cxn>
            </a:cxnLst>
            <a:rect l="l" t="t" r="r" b="b"/>
            <a:pathLst>
              <a:path w="2995340" h="2963947">
                <a:moveTo>
                  <a:pt x="0" y="0"/>
                </a:moveTo>
                <a:lnTo>
                  <a:pt x="2995340" y="0"/>
                </a:lnTo>
                <a:lnTo>
                  <a:pt x="1449470" y="2963947"/>
                </a:lnTo>
                <a:lnTo>
                  <a:pt x="0" y="0"/>
                </a:lnTo>
                <a:close/>
              </a:path>
            </a:pathLst>
          </a:custGeom>
          <a:solidFill>
            <a:srgbClr val="0D2654">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5" name="Полилиния 74"/>
          <p:cNvSpPr/>
          <p:nvPr/>
        </p:nvSpPr>
        <p:spPr>
          <a:xfrm>
            <a:off x="6015910" y="2246866"/>
            <a:ext cx="698492" cy="495672"/>
          </a:xfrm>
          <a:custGeom>
            <a:avLst/>
            <a:gdLst>
              <a:gd name="connsiteX0" fmla="*/ 607939 w 1048061"/>
              <a:gd name="connsiteY0" fmla="*/ 0 h 743737"/>
              <a:gd name="connsiteX1" fmla="*/ 1048061 w 1048061"/>
              <a:gd name="connsiteY1" fmla="*/ 680442 h 743737"/>
              <a:gd name="connsiteX2" fmla="*/ 0 w 1048061"/>
              <a:gd name="connsiteY2" fmla="*/ 743737 h 743737"/>
              <a:gd name="connsiteX3" fmla="*/ 607939 w 1048061"/>
              <a:gd name="connsiteY3" fmla="*/ 0 h 743737"/>
            </a:gdLst>
            <a:ahLst/>
            <a:cxnLst>
              <a:cxn ang="0">
                <a:pos x="connsiteX0" y="connsiteY0"/>
              </a:cxn>
              <a:cxn ang="0">
                <a:pos x="connsiteX1" y="connsiteY1"/>
              </a:cxn>
              <a:cxn ang="0">
                <a:pos x="connsiteX2" y="connsiteY2"/>
              </a:cxn>
              <a:cxn ang="0">
                <a:pos x="connsiteX3" y="connsiteY3"/>
              </a:cxn>
            </a:cxnLst>
            <a:rect l="l" t="t" r="r" b="b"/>
            <a:pathLst>
              <a:path w="1048061" h="743737">
                <a:moveTo>
                  <a:pt x="607939" y="0"/>
                </a:moveTo>
                <a:lnTo>
                  <a:pt x="1048061" y="680442"/>
                </a:lnTo>
                <a:lnTo>
                  <a:pt x="0" y="743737"/>
                </a:lnTo>
                <a:lnTo>
                  <a:pt x="607939" y="0"/>
                </a:lnTo>
                <a:close/>
              </a:path>
            </a:pathLst>
          </a:custGeom>
          <a:solidFill>
            <a:srgbClr val="0D2654">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4" name="Полилиния 73"/>
          <p:cNvSpPr/>
          <p:nvPr/>
        </p:nvSpPr>
        <p:spPr>
          <a:xfrm>
            <a:off x="4219192" y="6092140"/>
            <a:ext cx="3042446" cy="765331"/>
          </a:xfrm>
          <a:custGeom>
            <a:avLst/>
            <a:gdLst>
              <a:gd name="connsiteX0" fmla="*/ 4565079 w 4565079"/>
              <a:gd name="connsiteY0" fmla="*/ 0 h 1148351"/>
              <a:gd name="connsiteX1" fmla="*/ 4124057 w 4565079"/>
              <a:gd name="connsiteY1" fmla="*/ 1148351 h 1148351"/>
              <a:gd name="connsiteX2" fmla="*/ 0 w 4565079"/>
              <a:gd name="connsiteY2" fmla="*/ 1148351 h 1148351"/>
              <a:gd name="connsiteX3" fmla="*/ 4565079 w 4565079"/>
              <a:gd name="connsiteY3" fmla="*/ 0 h 1148351"/>
            </a:gdLst>
            <a:ahLst/>
            <a:cxnLst>
              <a:cxn ang="0">
                <a:pos x="connsiteX0" y="connsiteY0"/>
              </a:cxn>
              <a:cxn ang="0">
                <a:pos x="connsiteX1" y="connsiteY1"/>
              </a:cxn>
              <a:cxn ang="0">
                <a:pos x="connsiteX2" y="connsiteY2"/>
              </a:cxn>
              <a:cxn ang="0">
                <a:pos x="connsiteX3" y="connsiteY3"/>
              </a:cxn>
            </a:cxnLst>
            <a:rect l="l" t="t" r="r" b="b"/>
            <a:pathLst>
              <a:path w="4565079" h="1148351">
                <a:moveTo>
                  <a:pt x="4565079" y="0"/>
                </a:moveTo>
                <a:lnTo>
                  <a:pt x="4124057" y="1148351"/>
                </a:lnTo>
                <a:lnTo>
                  <a:pt x="0" y="1148351"/>
                </a:lnTo>
                <a:lnTo>
                  <a:pt x="4565079" y="0"/>
                </a:lnTo>
                <a:close/>
              </a:path>
            </a:pathLst>
          </a:custGeom>
          <a:solidFill>
            <a:srgbClr val="0D2654">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BE59E814-D57C-6DE7-BFF6-4391B645228B}"/>
              </a:ext>
            </a:extLst>
          </p:cNvPr>
          <p:cNvSpPr txBox="1"/>
          <p:nvPr/>
        </p:nvSpPr>
        <p:spPr>
          <a:xfrm>
            <a:off x="6985459" y="3803015"/>
            <a:ext cx="54534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E8C0"/>
                </a:solidFill>
                <a:effectLst/>
                <a:uLnTx/>
                <a:uFillTx/>
                <a:latin typeface="Aleo" panose="00000500000000000000" pitchFamily="2" charset="0"/>
                <a:ea typeface="+mn-ea"/>
                <a:cs typeface="+mn-cs"/>
              </a:rPr>
              <a:t>“</a:t>
            </a:r>
            <a:endParaRPr kumimoji="0" lang="nl-BE" sz="8000" b="1" i="0" u="none" strike="noStrike" kern="1200" cap="none" spc="0" normalizeH="0" baseline="0" noProof="0" dirty="0">
              <a:ln>
                <a:noFill/>
              </a:ln>
              <a:solidFill>
                <a:srgbClr val="FFE8C0"/>
              </a:solidFill>
              <a:effectLst/>
              <a:uLnTx/>
              <a:uFillTx/>
              <a:latin typeface="Aleo" panose="00000500000000000000" pitchFamily="2" charset="0"/>
              <a:ea typeface="+mn-ea"/>
              <a:cs typeface="+mn-cs"/>
            </a:endParaRPr>
          </a:p>
        </p:txBody>
      </p:sp>
      <p:sp>
        <p:nvSpPr>
          <p:cNvPr id="6" name="Titel 13">
            <a:extLst>
              <a:ext uri="{FF2B5EF4-FFF2-40B4-BE49-F238E27FC236}">
                <a16:creationId xmlns:a16="http://schemas.microsoft.com/office/drawing/2014/main" id="{679B2D1A-B462-AE78-75BE-80AAEBE6BD34}"/>
              </a:ext>
            </a:extLst>
          </p:cNvPr>
          <p:cNvSpPr txBox="1">
            <a:spLocks/>
          </p:cNvSpPr>
          <p:nvPr/>
        </p:nvSpPr>
        <p:spPr>
          <a:xfrm>
            <a:off x="6949439" y="639633"/>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Delta</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sp>
        <p:nvSpPr>
          <p:cNvPr id="9" name="Tekstvak 8">
            <a:extLst>
              <a:ext uri="{FF2B5EF4-FFF2-40B4-BE49-F238E27FC236}">
                <a16:creationId xmlns:a16="http://schemas.microsoft.com/office/drawing/2014/main" id="{FF43E8DA-57D2-B3B1-A0CE-58753CDE0E34}"/>
              </a:ext>
            </a:extLst>
          </p:cNvPr>
          <p:cNvSpPr txBox="1"/>
          <p:nvPr/>
        </p:nvSpPr>
        <p:spPr>
          <a:xfrm>
            <a:off x="6996260" y="1621779"/>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Interdisciplinary</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consortium</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pic>
        <p:nvPicPr>
          <p:cNvPr id="10" name="Graphic 9">
            <a:extLst>
              <a:ext uri="{FF2B5EF4-FFF2-40B4-BE49-F238E27FC236}">
                <a16:creationId xmlns:a16="http://schemas.microsoft.com/office/drawing/2014/main" id="{69ACA3D2-9AB0-448F-47AB-A049EFCD0AE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7101409" y="2813616"/>
            <a:ext cx="289307" cy="360536"/>
          </a:xfrm>
          <a:prstGeom prst="rect">
            <a:avLst/>
          </a:prstGeom>
        </p:spPr>
      </p:pic>
      <p:sp>
        <p:nvSpPr>
          <p:cNvPr id="11" name="Tekstvak 10">
            <a:extLst>
              <a:ext uri="{FF2B5EF4-FFF2-40B4-BE49-F238E27FC236}">
                <a16:creationId xmlns:a16="http://schemas.microsoft.com/office/drawing/2014/main" id="{C68755AB-7F6B-46E9-89DB-FE8A257419D5}"/>
              </a:ext>
            </a:extLst>
          </p:cNvPr>
          <p:cNvSpPr txBox="1"/>
          <p:nvPr/>
        </p:nvSpPr>
        <p:spPr>
          <a:xfrm>
            <a:off x="7634415" y="3119789"/>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Not</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1"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that</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kind of a business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developer</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12" name="Tijdelijke aanduiding voor tekst 5">
            <a:extLst>
              <a:ext uri="{FF2B5EF4-FFF2-40B4-BE49-F238E27FC236}">
                <a16:creationId xmlns:a16="http://schemas.microsoft.com/office/drawing/2014/main" id="{B89B4242-920E-4A71-9F07-BFFEA271D487}"/>
              </a:ext>
            </a:extLst>
          </p:cNvPr>
          <p:cNvSpPr txBox="1">
            <a:spLocks/>
          </p:cNvSpPr>
          <p:nvPr/>
        </p:nvSpPr>
        <p:spPr>
          <a:xfrm>
            <a:off x="7634417" y="2733734"/>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Impact coordinator</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13" name="Tekstvak 12">
            <a:extLst>
              <a:ext uri="{FF2B5EF4-FFF2-40B4-BE49-F238E27FC236}">
                <a16:creationId xmlns:a16="http://schemas.microsoft.com/office/drawing/2014/main" id="{589B438C-7EB2-1B6A-F89D-3D4A58E104EB}"/>
              </a:ext>
            </a:extLst>
          </p:cNvPr>
          <p:cNvSpPr txBox="1"/>
          <p:nvPr/>
        </p:nvSpPr>
        <p:spPr>
          <a:xfrm>
            <a:off x="7646771" y="4380178"/>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For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individuals</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and</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society</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14" name="Tijdelijke aanduiding voor tekst 5">
            <a:extLst>
              <a:ext uri="{FF2B5EF4-FFF2-40B4-BE49-F238E27FC236}">
                <a16:creationId xmlns:a16="http://schemas.microsoft.com/office/drawing/2014/main" id="{6D4A2BBB-7E00-4F9B-52FF-D015FC1E60FE}"/>
              </a:ext>
            </a:extLst>
          </p:cNvPr>
          <p:cNvSpPr txBox="1">
            <a:spLocks/>
          </p:cNvSpPr>
          <p:nvPr/>
        </p:nvSpPr>
        <p:spPr>
          <a:xfrm>
            <a:off x="7646773" y="3994123"/>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Digital innovation</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2A615409-D70C-D39E-6D16-EA06475F84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1273" y="5808916"/>
            <a:ext cx="605069" cy="920131"/>
          </a:xfrm>
          <a:prstGeom prst="rect">
            <a:avLst/>
          </a:prstGeom>
        </p:spPr>
      </p:pic>
    </p:spTree>
    <p:extLst>
      <p:ext uri="{BB962C8B-B14F-4D97-AF65-F5344CB8AC3E}">
        <p14:creationId xmlns:p14="http://schemas.microsoft.com/office/powerpoint/2010/main" val="372338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Tijdelijke aanduiding voor afbeelding 8" descr="Afbeelding met persoon, person, staand, shirt&#10;&#10;Automatisch gegenereerde beschrijving">
            <a:extLst>
              <a:ext uri="{FF2B5EF4-FFF2-40B4-BE49-F238E27FC236}">
                <a16:creationId xmlns:a16="http://schemas.microsoft.com/office/drawing/2014/main" id="{7066BAAE-7799-42AF-BD78-3EBAE950299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a:ext>
            </a:extLst>
          </a:blip>
          <a:srcRect/>
          <a:stretch/>
        </p:blipFill>
        <p:spPr>
          <a:xfrm>
            <a:off x="3478123" y="792264"/>
            <a:ext cx="8712937" cy="2555993"/>
          </a:xfrm>
        </p:spPr>
      </p:pic>
      <p:sp>
        <p:nvSpPr>
          <p:cNvPr id="6" name="TextBox 5"/>
          <p:cNvSpPr txBox="1"/>
          <p:nvPr/>
        </p:nvSpPr>
        <p:spPr>
          <a:xfrm>
            <a:off x="4010127" y="4097241"/>
            <a:ext cx="7317465" cy="810350"/>
          </a:xfrm>
          <a:prstGeom prst="rect">
            <a:avLst/>
          </a:prstGeom>
          <a:noFill/>
        </p:spPr>
        <p:txBody>
          <a:bodyPr wrap="square" rtlCol="0">
            <a:spAutoFit/>
          </a:bodyPr>
          <a:lstStyle/>
          <a:p>
            <a:pPr defTabSz="609539" eaLnBrk="0" fontAlgn="base" hangingPunct="0">
              <a:spcBef>
                <a:spcPct val="0"/>
              </a:spcBef>
              <a:spcAft>
                <a:spcPct val="0"/>
              </a:spcAft>
              <a:defRPr/>
            </a:pPr>
            <a:r>
              <a:rPr lang="en-US" sz="4666" dirty="0">
                <a:solidFill>
                  <a:srgbClr val="3F3F3F"/>
                </a:solidFill>
                <a:latin typeface="Montserrat ExtraBold" panose="00000900000000000000" pitchFamily="50" charset="0"/>
                <a:ea typeface="Roboto Black" panose="02000000000000000000" pitchFamily="2" charset="0"/>
                <a:cs typeface="Open Sans Light" panose="020B0306030504020204" pitchFamily="34" charset="0"/>
              </a:rPr>
              <a:t>Activity calendar</a:t>
            </a:r>
            <a:endParaRPr lang="ru-RU" sz="4666" dirty="0">
              <a:solidFill>
                <a:srgbClr val="3F3F3F"/>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7" name="TextBox 6"/>
          <p:cNvSpPr txBox="1"/>
          <p:nvPr/>
        </p:nvSpPr>
        <p:spPr>
          <a:xfrm>
            <a:off x="4010127" y="4880045"/>
            <a:ext cx="5780417" cy="246221"/>
          </a:xfrm>
          <a:prstGeom prst="rect">
            <a:avLst/>
          </a:prstGeom>
          <a:noFill/>
        </p:spPr>
        <p:txBody>
          <a:bodyPr wrap="square" rtlCol="0">
            <a:spAutoFit/>
          </a:bodyPr>
          <a:lstStyle/>
          <a:p>
            <a:pPr defTabSz="609539" eaLnBrk="0" fontAlgn="base" hangingPunct="0">
              <a:spcBef>
                <a:spcPct val="0"/>
              </a:spcBef>
              <a:spcAft>
                <a:spcPct val="0"/>
              </a:spcAft>
              <a:defRPr/>
            </a:pPr>
            <a:r>
              <a:rPr lang="en-US" sz="1000" dirty="0">
                <a:solidFill>
                  <a:srgbClr val="3F3F3F">
                    <a:lumMod val="40000"/>
                    <a:lumOff val="60000"/>
                  </a:srgbClr>
                </a:solidFill>
                <a:latin typeface="Montserrat ExtraLight" panose="00000300000000000000" pitchFamily="50" charset="0"/>
                <a:ea typeface="Roboto Light" panose="02000000000000000000" pitchFamily="2" charset="0"/>
                <a:cs typeface="Open Sans Light" panose="020B0306030504020204" pitchFamily="34" charset="0"/>
              </a:rPr>
              <a:t>Nobody can predict the future, yet we have to prepare for it.</a:t>
            </a:r>
            <a:endParaRPr lang="ru-RU" sz="1000" dirty="0">
              <a:solidFill>
                <a:srgbClr val="3F3F3F">
                  <a:lumMod val="40000"/>
                  <a:lumOff val="60000"/>
                </a:srgbClr>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22" name="Прямоугольник 21"/>
          <p:cNvSpPr/>
          <p:nvPr/>
        </p:nvSpPr>
        <p:spPr>
          <a:xfrm>
            <a:off x="3478121" y="789041"/>
            <a:ext cx="4356469" cy="620442"/>
          </a:xfrm>
          <a:prstGeom prst="rect">
            <a:avLst/>
          </a:prstGeom>
          <a:solidFill>
            <a:srgbClr val="0D2654">
              <a:alpha val="90000"/>
            </a:srgbClr>
          </a:solidFill>
          <a:ln>
            <a:noFill/>
          </a:ln>
        </p:spPr>
        <p:txBody>
          <a:bodyPr vert="horz" wrap="square" lIns="60951" tIns="30475" rIns="60951" bIns="30475" numCol="1" anchor="t" anchorCtr="0" compatLnSpc="1">
            <a:prstTxWarp prst="textNoShape">
              <a:avLst/>
            </a:prstTxWarp>
          </a:bodyPr>
          <a:lstStyle/>
          <a:p>
            <a:pPr defTabSz="609539" eaLnBrk="0" fontAlgn="base" hangingPunct="0">
              <a:spcBef>
                <a:spcPct val="0"/>
              </a:spcBef>
              <a:spcAft>
                <a:spcPct val="0"/>
              </a:spcAft>
              <a:defRPr/>
            </a:pPr>
            <a:endParaRPr lang="en-US" sz="1200" dirty="0">
              <a:solidFill>
                <a:prstClr val="black"/>
              </a:solidFill>
              <a:latin typeface="Calibri" panose="020F0502020204030204" pitchFamily="34" charset="0"/>
            </a:endParaRPr>
          </a:p>
        </p:txBody>
      </p:sp>
      <p:sp>
        <p:nvSpPr>
          <p:cNvPr id="23" name="Прямоугольник 22"/>
          <p:cNvSpPr/>
          <p:nvPr/>
        </p:nvSpPr>
        <p:spPr>
          <a:xfrm>
            <a:off x="7834590" y="789041"/>
            <a:ext cx="4356469" cy="620442"/>
          </a:xfrm>
          <a:prstGeom prst="rect">
            <a:avLst/>
          </a:prstGeom>
          <a:solidFill>
            <a:srgbClr val="0D2654">
              <a:alpha val="49000"/>
            </a:srgbClr>
          </a:solidFill>
          <a:ln>
            <a:noFill/>
          </a:ln>
        </p:spPr>
        <p:txBody>
          <a:bodyPr vert="horz" wrap="square" lIns="60951" tIns="30475" rIns="60951" bIns="30475" numCol="1" anchor="t" anchorCtr="0" compatLnSpc="1">
            <a:prstTxWarp prst="textNoShape">
              <a:avLst/>
            </a:prstTxWarp>
          </a:bodyPr>
          <a:lstStyle/>
          <a:p>
            <a:pPr defTabSz="609539" eaLnBrk="0" fontAlgn="base" hangingPunct="0">
              <a:spcBef>
                <a:spcPct val="0"/>
              </a:spcBef>
              <a:spcAft>
                <a:spcPct val="0"/>
              </a:spcAft>
              <a:defRPr/>
            </a:pPr>
            <a:endParaRPr lang="en-US" sz="1200">
              <a:solidFill>
                <a:prstClr val="black"/>
              </a:solidFill>
              <a:latin typeface="Calibri" panose="020F0502020204030204" pitchFamily="34" charset="0"/>
            </a:endParaRPr>
          </a:p>
        </p:txBody>
      </p:sp>
      <p:grpSp>
        <p:nvGrpSpPr>
          <p:cNvPr id="2" name="Группа 1"/>
          <p:cNvGrpSpPr/>
          <p:nvPr/>
        </p:nvGrpSpPr>
        <p:grpSpPr>
          <a:xfrm>
            <a:off x="677916" y="863896"/>
            <a:ext cx="2800204" cy="1206364"/>
            <a:chOff x="1015620" y="2190247"/>
            <a:chExt cx="4200953" cy="1809827"/>
          </a:xfrm>
        </p:grpSpPr>
        <p:sp>
          <p:nvSpPr>
            <p:cNvPr id="15" name="Freeform: Shape 56"/>
            <p:cNvSpPr/>
            <p:nvPr/>
          </p:nvSpPr>
          <p:spPr>
            <a:xfrm>
              <a:off x="1015620" y="2190247"/>
              <a:ext cx="893092" cy="755680"/>
            </a:xfrm>
            <a:custGeom>
              <a:avLst/>
              <a:gdLst/>
              <a:ahLst/>
              <a:cxnLst/>
              <a:rect l="l" t="t" r="r" b="b"/>
              <a:pathLst>
                <a:path w="212256" h="179598">
                  <a:moveTo>
                    <a:pt x="179599" y="0"/>
                  </a:moveTo>
                  <a:lnTo>
                    <a:pt x="187763" y="0"/>
                  </a:lnTo>
                  <a:cubicBezTo>
                    <a:pt x="190056" y="61"/>
                    <a:pt x="191975" y="863"/>
                    <a:pt x="193519" y="2406"/>
                  </a:cubicBezTo>
                  <a:cubicBezTo>
                    <a:pt x="195063" y="3950"/>
                    <a:pt x="195866" y="5868"/>
                    <a:pt x="195927" y="8160"/>
                  </a:cubicBezTo>
                  <a:lnTo>
                    <a:pt x="195927" y="24481"/>
                  </a:lnTo>
                  <a:cubicBezTo>
                    <a:pt x="195866" y="26773"/>
                    <a:pt x="195063" y="28691"/>
                    <a:pt x="193519" y="30234"/>
                  </a:cubicBezTo>
                  <a:cubicBezTo>
                    <a:pt x="191975" y="31778"/>
                    <a:pt x="190056" y="32580"/>
                    <a:pt x="187763" y="32641"/>
                  </a:cubicBezTo>
                  <a:lnTo>
                    <a:pt x="179599" y="32641"/>
                  </a:lnTo>
                  <a:cubicBezTo>
                    <a:pt x="173533" y="32711"/>
                    <a:pt x="168046" y="34201"/>
                    <a:pt x="163138" y="37111"/>
                  </a:cubicBezTo>
                  <a:cubicBezTo>
                    <a:pt x="158230" y="40020"/>
                    <a:pt x="154321" y="43929"/>
                    <a:pt x="151411" y="48837"/>
                  </a:cubicBezTo>
                  <a:cubicBezTo>
                    <a:pt x="148501" y="53745"/>
                    <a:pt x="147011" y="59232"/>
                    <a:pt x="146941" y="65298"/>
                  </a:cubicBezTo>
                  <a:lnTo>
                    <a:pt x="146941" y="69380"/>
                  </a:lnTo>
                  <a:cubicBezTo>
                    <a:pt x="147029" y="72849"/>
                    <a:pt x="148225" y="75735"/>
                    <a:pt x="150529" y="78039"/>
                  </a:cubicBezTo>
                  <a:cubicBezTo>
                    <a:pt x="152833" y="80343"/>
                    <a:pt x="155720" y="81539"/>
                    <a:pt x="159188" y="81627"/>
                  </a:cubicBezTo>
                  <a:lnTo>
                    <a:pt x="187763" y="81627"/>
                  </a:lnTo>
                  <a:cubicBezTo>
                    <a:pt x="194699" y="81802"/>
                    <a:pt x="200472" y="84194"/>
                    <a:pt x="205080" y="88802"/>
                  </a:cubicBezTo>
                  <a:cubicBezTo>
                    <a:pt x="209688" y="93411"/>
                    <a:pt x="212080" y="99183"/>
                    <a:pt x="212256" y="106120"/>
                  </a:cubicBezTo>
                  <a:lnTo>
                    <a:pt x="212256" y="155105"/>
                  </a:lnTo>
                  <a:cubicBezTo>
                    <a:pt x="212080" y="162042"/>
                    <a:pt x="209688" y="167814"/>
                    <a:pt x="205080" y="172423"/>
                  </a:cubicBezTo>
                  <a:cubicBezTo>
                    <a:pt x="200472" y="177031"/>
                    <a:pt x="194699" y="179423"/>
                    <a:pt x="187763" y="179598"/>
                  </a:cubicBezTo>
                  <a:lnTo>
                    <a:pt x="138781" y="179598"/>
                  </a:lnTo>
                  <a:cubicBezTo>
                    <a:pt x="131848" y="179423"/>
                    <a:pt x="126078" y="177031"/>
                    <a:pt x="121472" y="172423"/>
                  </a:cubicBezTo>
                  <a:cubicBezTo>
                    <a:pt x="116866" y="167814"/>
                    <a:pt x="114476" y="162042"/>
                    <a:pt x="114300" y="155105"/>
                  </a:cubicBezTo>
                  <a:lnTo>
                    <a:pt x="114300" y="65298"/>
                  </a:lnTo>
                  <a:cubicBezTo>
                    <a:pt x="114440" y="53167"/>
                    <a:pt x="117419" y="42195"/>
                    <a:pt x="123236" y="32381"/>
                  </a:cubicBezTo>
                  <a:cubicBezTo>
                    <a:pt x="129052" y="22567"/>
                    <a:pt x="136868" y="14752"/>
                    <a:pt x="146682" y="8935"/>
                  </a:cubicBezTo>
                  <a:cubicBezTo>
                    <a:pt x="156496" y="3118"/>
                    <a:pt x="167468" y="140"/>
                    <a:pt x="179599" y="0"/>
                  </a:cubicBezTo>
                  <a:close/>
                  <a:moveTo>
                    <a:pt x="65305" y="0"/>
                  </a:moveTo>
                  <a:lnTo>
                    <a:pt x="73471" y="0"/>
                  </a:lnTo>
                  <a:cubicBezTo>
                    <a:pt x="75765" y="61"/>
                    <a:pt x="77684" y="863"/>
                    <a:pt x="79229" y="2406"/>
                  </a:cubicBezTo>
                  <a:cubicBezTo>
                    <a:pt x="80773" y="3950"/>
                    <a:pt x="81576" y="5868"/>
                    <a:pt x="81637" y="8160"/>
                  </a:cubicBezTo>
                  <a:lnTo>
                    <a:pt x="81637" y="24481"/>
                  </a:lnTo>
                  <a:cubicBezTo>
                    <a:pt x="81576" y="26773"/>
                    <a:pt x="80773" y="28691"/>
                    <a:pt x="79229" y="30234"/>
                  </a:cubicBezTo>
                  <a:cubicBezTo>
                    <a:pt x="77684" y="31778"/>
                    <a:pt x="75765" y="32580"/>
                    <a:pt x="73471" y="32641"/>
                  </a:cubicBezTo>
                  <a:lnTo>
                    <a:pt x="65305" y="32641"/>
                  </a:lnTo>
                  <a:cubicBezTo>
                    <a:pt x="59238" y="32711"/>
                    <a:pt x="53750" y="34201"/>
                    <a:pt x="48841" y="37111"/>
                  </a:cubicBezTo>
                  <a:cubicBezTo>
                    <a:pt x="43932" y="40020"/>
                    <a:pt x="40022" y="43929"/>
                    <a:pt x="37112" y="48837"/>
                  </a:cubicBezTo>
                  <a:cubicBezTo>
                    <a:pt x="34202" y="53745"/>
                    <a:pt x="32712" y="59232"/>
                    <a:pt x="32641" y="65298"/>
                  </a:cubicBezTo>
                  <a:lnTo>
                    <a:pt x="32641" y="69380"/>
                  </a:lnTo>
                  <a:cubicBezTo>
                    <a:pt x="32729" y="72849"/>
                    <a:pt x="33925" y="75735"/>
                    <a:pt x="36230" y="78039"/>
                  </a:cubicBezTo>
                  <a:cubicBezTo>
                    <a:pt x="38535" y="80343"/>
                    <a:pt x="41421" y="81539"/>
                    <a:pt x="44890" y="81627"/>
                  </a:cubicBezTo>
                  <a:lnTo>
                    <a:pt x="73471" y="81627"/>
                  </a:lnTo>
                  <a:cubicBezTo>
                    <a:pt x="80409" y="81802"/>
                    <a:pt x="86182" y="84194"/>
                    <a:pt x="90792" y="88802"/>
                  </a:cubicBezTo>
                  <a:cubicBezTo>
                    <a:pt x="95401" y="93411"/>
                    <a:pt x="97793" y="99183"/>
                    <a:pt x="97969" y="106120"/>
                  </a:cubicBezTo>
                  <a:lnTo>
                    <a:pt x="97969" y="155105"/>
                  </a:lnTo>
                  <a:cubicBezTo>
                    <a:pt x="97793" y="162042"/>
                    <a:pt x="95401" y="167814"/>
                    <a:pt x="90792" y="172423"/>
                  </a:cubicBezTo>
                  <a:cubicBezTo>
                    <a:pt x="86182" y="177031"/>
                    <a:pt x="80409" y="179423"/>
                    <a:pt x="73471" y="179598"/>
                  </a:cubicBezTo>
                  <a:lnTo>
                    <a:pt x="24481" y="179598"/>
                  </a:lnTo>
                  <a:cubicBezTo>
                    <a:pt x="17548" y="179423"/>
                    <a:pt x="11778" y="177031"/>
                    <a:pt x="7172" y="172423"/>
                  </a:cubicBezTo>
                  <a:cubicBezTo>
                    <a:pt x="2566" y="167814"/>
                    <a:pt x="176" y="162042"/>
                    <a:pt x="0" y="155105"/>
                  </a:cubicBezTo>
                  <a:lnTo>
                    <a:pt x="0" y="65298"/>
                  </a:lnTo>
                  <a:cubicBezTo>
                    <a:pt x="140" y="53167"/>
                    <a:pt x="3119" y="42195"/>
                    <a:pt x="8936" y="32381"/>
                  </a:cubicBezTo>
                  <a:cubicBezTo>
                    <a:pt x="14753" y="22567"/>
                    <a:pt x="22569" y="14752"/>
                    <a:pt x="32384" y="8935"/>
                  </a:cubicBezTo>
                  <a:cubicBezTo>
                    <a:pt x="42198" y="3118"/>
                    <a:pt x="53172" y="140"/>
                    <a:pt x="65305" y="0"/>
                  </a:cubicBez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39" eaLnBrk="0" fontAlgn="base" hangingPunct="0">
                <a:spcBef>
                  <a:spcPct val="0"/>
                </a:spcBef>
                <a:spcAft>
                  <a:spcPct val="0"/>
                </a:spcAft>
                <a:defRPr/>
              </a:pPr>
              <a:endParaRPr lang="tr-TR" sz="1200">
                <a:solidFill>
                  <a:srgbClr val="6B7278"/>
                </a:solidFill>
                <a:latin typeface="Calibri" panose="020F0502020204030204"/>
              </a:endParaRPr>
            </a:p>
          </p:txBody>
        </p:sp>
        <p:sp>
          <p:nvSpPr>
            <p:cNvPr id="16" name="TextBox 15"/>
            <p:cNvSpPr txBox="1"/>
            <p:nvPr/>
          </p:nvSpPr>
          <p:spPr>
            <a:xfrm>
              <a:off x="1971636" y="2529154"/>
              <a:ext cx="3244937" cy="1470920"/>
            </a:xfrm>
            <a:prstGeom prst="rect">
              <a:avLst/>
            </a:prstGeom>
            <a:noFill/>
          </p:spPr>
          <p:txBody>
            <a:bodyPr wrap="square" rtlCol="0">
              <a:spAutoFit/>
            </a:bodyPr>
            <a:lstStyle/>
            <a:p>
              <a:pPr defTabSz="239976" eaLnBrk="0" fontAlgn="base" hangingPunct="0">
                <a:lnSpc>
                  <a:spcPct val="150000"/>
                </a:lnSpc>
                <a:spcBef>
                  <a:spcPct val="0"/>
                </a:spcBef>
                <a:spcAft>
                  <a:spcPct val="0"/>
                </a:spcAft>
                <a:defRPr/>
              </a:pPr>
              <a:r>
                <a:rPr lang="en-US" sz="1333" dirty="0">
                  <a:solidFill>
                    <a:srgbClr val="3F3F3F"/>
                  </a:solidFill>
                  <a:latin typeface="Merriweather Light" panose="02060503050406030704" pitchFamily="18" charset="-52"/>
                  <a:ea typeface="Roboto Light" panose="02000000000000000000" pitchFamily="2" charset="0"/>
                  <a:cs typeface="Open Sans Light" panose="020B0306030504020204" pitchFamily="34" charset="0"/>
                </a:rPr>
                <a:t>What is technologically possible is not always socially desirable</a:t>
              </a:r>
              <a:endParaRPr lang="ru-RU" sz="1333" spc="-100" dirty="0">
                <a:solidFill>
                  <a:srgbClr val="3F3F3F"/>
                </a:solidFill>
                <a:latin typeface="Merriweather Light" panose="02060503050406030704" pitchFamily="18" charset="-52"/>
                <a:ea typeface="Roboto Light" panose="02000000000000000000" pitchFamily="2" charset="0"/>
                <a:cs typeface="Open Sans Light" panose="020B0306030504020204" pitchFamily="34" charset="0"/>
              </a:endParaRPr>
            </a:p>
          </p:txBody>
        </p:sp>
      </p:grpSp>
      <p:sp>
        <p:nvSpPr>
          <p:cNvPr id="18" name="TextBox 17"/>
          <p:cNvSpPr txBox="1"/>
          <p:nvPr/>
        </p:nvSpPr>
        <p:spPr>
          <a:xfrm>
            <a:off x="4016053" y="5379680"/>
            <a:ext cx="5267155" cy="672748"/>
          </a:xfrm>
          <a:prstGeom prst="rect">
            <a:avLst/>
          </a:prstGeom>
          <a:noFill/>
        </p:spPr>
        <p:txBody>
          <a:bodyPr wrap="square" rtlCol="0">
            <a:spAutoFit/>
          </a:bodyPr>
          <a:lstStyle/>
          <a:p>
            <a:pPr defTabSz="239976" eaLnBrk="0" fontAlgn="base" hangingPunct="0">
              <a:lnSpc>
                <a:spcPct val="150000"/>
              </a:lnSpc>
              <a:spcBef>
                <a:spcPct val="0"/>
              </a:spcBef>
              <a:spcAft>
                <a:spcPct val="0"/>
              </a:spcAft>
              <a:defRPr/>
            </a:pPr>
            <a:r>
              <a:rPr lang="en-US" sz="1333" dirty="0">
                <a:solidFill>
                  <a:srgbClr val="3F3F3F"/>
                </a:solidFill>
                <a:latin typeface="Merriweather Light" panose="02060503050406030704" pitchFamily="18" charset="-52"/>
                <a:ea typeface="Open Sans Light" panose="020B0306030504020204" pitchFamily="34" charset="0"/>
                <a:cs typeface="Open Sans Light" panose="020B0306030504020204" pitchFamily="34" charset="0"/>
              </a:rPr>
              <a:t>We summarize societal trends in future scenarios that foster debate.</a:t>
            </a:r>
            <a:endParaRPr lang="ru-RU" sz="1333" spc="-100" dirty="0">
              <a:solidFill>
                <a:srgbClr val="3F3F3F"/>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sp>
        <p:nvSpPr>
          <p:cNvPr id="14" name="TextBox 13"/>
          <p:cNvSpPr txBox="1"/>
          <p:nvPr/>
        </p:nvSpPr>
        <p:spPr>
          <a:xfrm>
            <a:off x="10737982" y="5722956"/>
            <a:ext cx="1453078" cy="246221"/>
          </a:xfrm>
          <a:prstGeom prst="rect">
            <a:avLst/>
          </a:prstGeom>
          <a:solidFill>
            <a:srgbClr val="FFE8C0"/>
          </a:solidFill>
        </p:spPr>
        <p:txBody>
          <a:bodyPr wrap="square" rtlCol="0">
            <a:spAutoFit/>
          </a:bodyPr>
          <a:lstStyle/>
          <a:p>
            <a:pPr defTabSz="609539" eaLnBrk="0" fontAlgn="base" hangingPunct="0">
              <a:spcBef>
                <a:spcPct val="0"/>
              </a:spcBef>
              <a:spcAft>
                <a:spcPct val="0"/>
              </a:spcAft>
              <a:defRPr/>
            </a:pPr>
            <a:r>
              <a:rPr lang="en-US" sz="1000" b="1" spc="400" dirty="0">
                <a:solidFill>
                  <a:srgbClr val="FFFFFF"/>
                </a:solidFill>
                <a:latin typeface="Roboto" panose="02000000000000000000" pitchFamily="2" charset="0"/>
                <a:ea typeface="Roboto" panose="02000000000000000000" pitchFamily="2" charset="0"/>
                <a:cs typeface="Open Sans" panose="020B0606030504020204" pitchFamily="34" charset="0"/>
              </a:rPr>
              <a:t>THEME</a:t>
            </a:r>
            <a:endParaRPr lang="ru-RU" sz="1000" b="1" spc="400" dirty="0">
              <a:solidFill>
                <a:srgbClr val="FFFFFF"/>
              </a:solidFill>
              <a:latin typeface="Roboto" panose="02000000000000000000" pitchFamily="2" charset="0"/>
              <a:ea typeface="Roboto" panose="02000000000000000000" pitchFamily="2" charset="0"/>
              <a:cs typeface="Open Sans" panose="020B0606030504020204" pitchFamily="34" charset="0"/>
            </a:endParaRPr>
          </a:p>
        </p:txBody>
      </p:sp>
      <p:sp>
        <p:nvSpPr>
          <p:cNvPr id="17" name="TextBox 16"/>
          <p:cNvSpPr txBox="1"/>
          <p:nvPr/>
        </p:nvSpPr>
        <p:spPr>
          <a:xfrm>
            <a:off x="10737982" y="5382649"/>
            <a:ext cx="1453078" cy="246221"/>
          </a:xfrm>
          <a:prstGeom prst="rect">
            <a:avLst/>
          </a:prstGeom>
          <a:solidFill>
            <a:srgbClr val="0D2654"/>
          </a:solidFill>
        </p:spPr>
        <p:txBody>
          <a:bodyPr wrap="square" rtlCol="0">
            <a:spAutoFit/>
          </a:bodyPr>
          <a:lstStyle/>
          <a:p>
            <a:pPr defTabSz="609539" eaLnBrk="0" fontAlgn="base" hangingPunct="0">
              <a:spcBef>
                <a:spcPct val="0"/>
              </a:spcBef>
              <a:spcAft>
                <a:spcPct val="0"/>
              </a:spcAft>
              <a:defRPr/>
            </a:pPr>
            <a:r>
              <a:rPr lang="en-US" sz="1000" b="1" spc="400" dirty="0">
                <a:solidFill>
                  <a:srgbClr val="FFFFFF"/>
                </a:solidFill>
                <a:latin typeface="Roboto" panose="02000000000000000000" pitchFamily="2" charset="0"/>
                <a:ea typeface="Roboto" panose="02000000000000000000" pitchFamily="2" charset="0"/>
                <a:cs typeface="Open Sans" panose="020B0606030504020204" pitchFamily="34" charset="0"/>
              </a:rPr>
              <a:t>DELTA</a:t>
            </a:r>
            <a:endParaRPr lang="ru-RU" sz="1000" b="1" spc="400" dirty="0">
              <a:solidFill>
                <a:srgbClr val="FFFFFF"/>
              </a:solidFill>
              <a:latin typeface="Roboto" panose="02000000000000000000" pitchFamily="2" charset="0"/>
              <a:ea typeface="Roboto" panose="02000000000000000000" pitchFamily="2" charset="0"/>
              <a:cs typeface="Open Sans" panose="020B0606030504020204" pitchFamily="34" charset="0"/>
            </a:endParaRPr>
          </a:p>
        </p:txBody>
      </p:sp>
      <p:pic>
        <p:nvPicPr>
          <p:cNvPr id="19" name="Afbeelding 18">
            <a:extLst>
              <a:ext uri="{FF2B5EF4-FFF2-40B4-BE49-F238E27FC236}">
                <a16:creationId xmlns:a16="http://schemas.microsoft.com/office/drawing/2014/main" id="{49A17D64-4DE7-4502-B66F-807AED22BE0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8477" y="3042572"/>
            <a:ext cx="2465196" cy="3011814"/>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DFABE672-0442-F2EA-CEAC-3D4DD89096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1273" y="5808916"/>
            <a:ext cx="605069" cy="920131"/>
          </a:xfrm>
          <a:prstGeom prst="rect">
            <a:avLst/>
          </a:prstGeom>
        </p:spPr>
      </p:pic>
    </p:spTree>
    <p:extLst>
      <p:ext uri="{BB962C8B-B14F-4D97-AF65-F5344CB8AC3E}">
        <p14:creationId xmlns:p14="http://schemas.microsoft.com/office/powerpoint/2010/main" val="265550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rgbClr val="FFE8C0"/>
        </a:solidFill>
        <a:effectLst/>
      </p:bgPr>
    </p:bg>
    <p:spTree>
      <p:nvGrpSpPr>
        <p:cNvPr id="1" name=""/>
        <p:cNvGrpSpPr/>
        <p:nvPr/>
      </p:nvGrpSpPr>
      <p:grpSpPr>
        <a:xfrm>
          <a:off x="0" y="0"/>
          <a:ext cx="0" cy="0"/>
          <a:chOff x="0" y="0"/>
          <a:chExt cx="0" cy="0"/>
        </a:xfrm>
      </p:grpSpPr>
      <p:pic>
        <p:nvPicPr>
          <p:cNvPr id="11" name="Tijdelijke aanduiding voor afbeelding 10" descr="Afbeelding met persoon&#10;&#10;Automatisch gegenereerde beschrijving">
            <a:extLst>
              <a:ext uri="{FF2B5EF4-FFF2-40B4-BE49-F238E27FC236}">
                <a16:creationId xmlns:a16="http://schemas.microsoft.com/office/drawing/2014/main" id="{7E008E29-4D97-28A8-0239-B067D532E995}"/>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3" name="Полилиния 52">
            <a:extLst>
              <a:ext uri="{FF2B5EF4-FFF2-40B4-BE49-F238E27FC236}">
                <a16:creationId xmlns:a16="http://schemas.microsoft.com/office/drawing/2014/main" id="{74857BEE-4B24-7835-5FFA-011585235BE9}"/>
              </a:ext>
            </a:extLst>
          </p:cNvPr>
          <p:cNvSpPr/>
          <p:nvPr/>
        </p:nvSpPr>
        <p:spPr>
          <a:xfrm>
            <a:off x="5586464" y="5244658"/>
            <a:ext cx="2173049" cy="1626042"/>
          </a:xfrm>
          <a:custGeom>
            <a:avLst/>
            <a:gdLst>
              <a:gd name="connsiteX0" fmla="*/ 1608880 w 3217760"/>
              <a:gd name="connsiteY0" fmla="*/ 0 h 2407775"/>
              <a:gd name="connsiteX1" fmla="*/ 3217760 w 3217760"/>
              <a:gd name="connsiteY1" fmla="*/ 1608880 h 2407775"/>
              <a:gd name="connsiteX2" fmla="*/ 3217760 w 3217760"/>
              <a:gd name="connsiteY2" fmla="*/ 2407775 h 2407775"/>
              <a:gd name="connsiteX3" fmla="*/ 0 w 3217760"/>
              <a:gd name="connsiteY3" fmla="*/ 2407775 h 2407775"/>
              <a:gd name="connsiteX4" fmla="*/ 0 w 3217760"/>
              <a:gd name="connsiteY4" fmla="*/ 1608880 h 2407775"/>
              <a:gd name="connsiteX5" fmla="*/ 1608880 w 3217760"/>
              <a:gd name="connsiteY5" fmla="*/ 0 h 240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760" h="2407775">
                <a:moveTo>
                  <a:pt x="1608880" y="0"/>
                </a:moveTo>
                <a:cubicBezTo>
                  <a:pt x="2497440" y="0"/>
                  <a:pt x="3217760" y="720320"/>
                  <a:pt x="3217760" y="1608880"/>
                </a:cubicBezTo>
                <a:lnTo>
                  <a:pt x="3217760" y="2407775"/>
                </a:lnTo>
                <a:lnTo>
                  <a:pt x="0" y="2407775"/>
                </a:lnTo>
                <a:lnTo>
                  <a:pt x="0" y="1608880"/>
                </a:lnTo>
                <a:cubicBezTo>
                  <a:pt x="0" y="720320"/>
                  <a:pt x="720320" y="0"/>
                  <a:pt x="1608880" y="0"/>
                </a:cubicBezTo>
                <a:close/>
              </a:path>
            </a:pathLst>
          </a:custGeom>
          <a:gradFill>
            <a:gsLst>
              <a:gs pos="0">
                <a:srgbClr val="0D2654">
                  <a:alpha val="46000"/>
                </a:srgbClr>
              </a:gs>
              <a:gs pos="99000">
                <a:srgbClr val="0D2654">
                  <a:alpha val="67000"/>
                </a:srgbClr>
              </a:gs>
            </a:gsLst>
            <a:lin ang="5400000" scaled="1"/>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654"/>
              </a:solidFill>
              <a:effectLst/>
              <a:uLnTx/>
              <a:uFillTx/>
              <a:latin typeface="Calibri" panose="020F0502020204030204"/>
              <a:ea typeface="+mn-ea"/>
              <a:cs typeface="+mn-cs"/>
            </a:endParaRPr>
          </a:p>
        </p:txBody>
      </p:sp>
      <p:sp>
        <p:nvSpPr>
          <p:cNvPr id="4" name="Полилиния 53">
            <a:extLst>
              <a:ext uri="{FF2B5EF4-FFF2-40B4-BE49-F238E27FC236}">
                <a16:creationId xmlns:a16="http://schemas.microsoft.com/office/drawing/2014/main" id="{61A96BEC-24A0-2207-6117-8132DD33710D}"/>
              </a:ext>
            </a:extLst>
          </p:cNvPr>
          <p:cNvSpPr/>
          <p:nvPr/>
        </p:nvSpPr>
        <p:spPr>
          <a:xfrm>
            <a:off x="7830404" y="0"/>
            <a:ext cx="2140532" cy="2191312"/>
          </a:xfrm>
          <a:custGeom>
            <a:avLst/>
            <a:gdLst>
              <a:gd name="connsiteX0" fmla="*/ 0 w 3217759"/>
              <a:gd name="connsiteY0" fmla="*/ 0 h 3294094"/>
              <a:gd name="connsiteX1" fmla="*/ 3217759 w 3217759"/>
              <a:gd name="connsiteY1" fmla="*/ 0 h 3294094"/>
              <a:gd name="connsiteX2" fmla="*/ 3217759 w 3217759"/>
              <a:gd name="connsiteY2" fmla="*/ 1685214 h 3294094"/>
              <a:gd name="connsiteX3" fmla="*/ 1608879 w 3217759"/>
              <a:gd name="connsiteY3" fmla="*/ 3294094 h 3294094"/>
              <a:gd name="connsiteX4" fmla="*/ 1608880 w 3217759"/>
              <a:gd name="connsiteY4" fmla="*/ 3294093 h 3294094"/>
              <a:gd name="connsiteX5" fmla="*/ 0 w 3217759"/>
              <a:gd name="connsiteY5" fmla="*/ 1685213 h 32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759" h="3294094">
                <a:moveTo>
                  <a:pt x="0" y="0"/>
                </a:moveTo>
                <a:lnTo>
                  <a:pt x="3217759" y="0"/>
                </a:lnTo>
                <a:lnTo>
                  <a:pt x="3217759" y="1685214"/>
                </a:lnTo>
                <a:cubicBezTo>
                  <a:pt x="3217759" y="2573774"/>
                  <a:pt x="2497439" y="3294094"/>
                  <a:pt x="1608879" y="3294094"/>
                </a:cubicBezTo>
                <a:lnTo>
                  <a:pt x="1608880" y="3294093"/>
                </a:lnTo>
                <a:cubicBezTo>
                  <a:pt x="720320" y="3294093"/>
                  <a:pt x="0" y="2573773"/>
                  <a:pt x="0" y="1685213"/>
                </a:cubicBezTo>
                <a:close/>
              </a:path>
            </a:pathLst>
          </a:custGeom>
          <a:gradFill>
            <a:gsLst>
              <a:gs pos="0">
                <a:srgbClr val="0D2654">
                  <a:lumMod val="99000"/>
                  <a:alpha val="46000"/>
                </a:srgbClr>
              </a:gs>
              <a:gs pos="89000">
                <a:srgbClr val="0D2654">
                  <a:alpha val="67000"/>
                </a:srgbClr>
              </a:gs>
            </a:gsLst>
            <a:lin ang="5400000" scaled="1"/>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654"/>
              </a:solidFill>
              <a:effectLst/>
              <a:uLnTx/>
              <a:uFillTx/>
              <a:latin typeface="Calibri" panose="020F0502020204030204" pitchFamily="34" charset="0"/>
              <a:ea typeface="+mn-ea"/>
              <a:cs typeface="+mn-cs"/>
            </a:endParaRPr>
          </a:p>
        </p:txBody>
      </p:sp>
      <p:sp>
        <p:nvSpPr>
          <p:cNvPr id="5" name="Полилиния 54">
            <a:extLst>
              <a:ext uri="{FF2B5EF4-FFF2-40B4-BE49-F238E27FC236}">
                <a16:creationId xmlns:a16="http://schemas.microsoft.com/office/drawing/2014/main" id="{FE6F76E2-B643-8BD8-BC5C-554792D9F997}"/>
              </a:ext>
            </a:extLst>
          </p:cNvPr>
          <p:cNvSpPr/>
          <p:nvPr/>
        </p:nvSpPr>
        <p:spPr>
          <a:xfrm>
            <a:off x="10052969" y="7951"/>
            <a:ext cx="2141471" cy="4373217"/>
          </a:xfrm>
          <a:custGeom>
            <a:avLst/>
            <a:gdLst>
              <a:gd name="connsiteX0" fmla="*/ 0 w 3217759"/>
              <a:gd name="connsiteY0" fmla="*/ 0 h 6571165"/>
              <a:gd name="connsiteX1" fmla="*/ 3217759 w 3217759"/>
              <a:gd name="connsiteY1" fmla="*/ 0 h 6571165"/>
              <a:gd name="connsiteX2" fmla="*/ 3217759 w 3217759"/>
              <a:gd name="connsiteY2" fmla="*/ 4962285 h 6571165"/>
              <a:gd name="connsiteX3" fmla="*/ 1608879 w 3217759"/>
              <a:gd name="connsiteY3" fmla="*/ 6571165 h 6571165"/>
              <a:gd name="connsiteX4" fmla="*/ 1608880 w 3217759"/>
              <a:gd name="connsiteY4" fmla="*/ 6571164 h 6571165"/>
              <a:gd name="connsiteX5" fmla="*/ 0 w 3217759"/>
              <a:gd name="connsiteY5" fmla="*/ 4962284 h 657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759" h="6571165">
                <a:moveTo>
                  <a:pt x="0" y="0"/>
                </a:moveTo>
                <a:lnTo>
                  <a:pt x="3217759" y="0"/>
                </a:lnTo>
                <a:lnTo>
                  <a:pt x="3217759" y="4962285"/>
                </a:lnTo>
                <a:cubicBezTo>
                  <a:pt x="3217759" y="5850845"/>
                  <a:pt x="2497439" y="6571165"/>
                  <a:pt x="1608879" y="6571165"/>
                </a:cubicBezTo>
                <a:lnTo>
                  <a:pt x="1608880" y="6571164"/>
                </a:lnTo>
                <a:cubicBezTo>
                  <a:pt x="720320" y="6571164"/>
                  <a:pt x="0" y="5850844"/>
                  <a:pt x="0" y="4962284"/>
                </a:cubicBezTo>
                <a:close/>
              </a:path>
            </a:pathLst>
          </a:custGeom>
          <a:gradFill>
            <a:gsLst>
              <a:gs pos="0">
                <a:srgbClr val="0D2654">
                  <a:alpha val="46000"/>
                </a:srgbClr>
              </a:gs>
              <a:gs pos="99000">
                <a:srgbClr val="0D2654">
                  <a:alpha val="67000"/>
                </a:srgbClr>
              </a:gs>
            </a:gsLst>
            <a:lin ang="5400000" scaled="1"/>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654"/>
              </a:solidFill>
              <a:effectLst/>
              <a:uLnTx/>
              <a:uFillTx/>
              <a:latin typeface="Calibri" panose="020F0502020204030204"/>
              <a:ea typeface="+mn-ea"/>
              <a:cs typeface="+mn-cs"/>
            </a:endParaRPr>
          </a:p>
        </p:txBody>
      </p:sp>
      <p:sp>
        <p:nvSpPr>
          <p:cNvPr id="2" name="Titel 13">
            <a:extLst>
              <a:ext uri="{FF2B5EF4-FFF2-40B4-BE49-F238E27FC236}">
                <a16:creationId xmlns:a16="http://schemas.microsoft.com/office/drawing/2014/main" id="{09204156-4E67-F8A8-01CD-8C0C082B5EAE}"/>
              </a:ext>
            </a:extLst>
          </p:cNvPr>
          <p:cNvSpPr txBox="1">
            <a:spLocks/>
          </p:cNvSpPr>
          <p:nvPr/>
        </p:nvSpPr>
        <p:spPr>
          <a:xfrm>
            <a:off x="580447" y="639633"/>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Vision</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pic>
        <p:nvPicPr>
          <p:cNvPr id="6" name="Graphic 5">
            <a:extLst>
              <a:ext uri="{FF2B5EF4-FFF2-40B4-BE49-F238E27FC236}">
                <a16:creationId xmlns:a16="http://schemas.microsoft.com/office/drawing/2014/main" id="{FF05BDF1-5A0A-B68C-D96E-E3D424196A4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670633" y="2907905"/>
            <a:ext cx="289307" cy="360536"/>
          </a:xfrm>
          <a:prstGeom prst="rect">
            <a:avLst/>
          </a:prstGeom>
        </p:spPr>
      </p:pic>
      <p:sp>
        <p:nvSpPr>
          <p:cNvPr id="7" name="Tekstvak 6">
            <a:extLst>
              <a:ext uri="{FF2B5EF4-FFF2-40B4-BE49-F238E27FC236}">
                <a16:creationId xmlns:a16="http://schemas.microsoft.com/office/drawing/2014/main" id="{DF9F66F8-9B4C-5C77-B53C-B21418655C48}"/>
              </a:ext>
            </a:extLst>
          </p:cNvPr>
          <p:cNvSpPr txBox="1"/>
          <p:nvPr/>
        </p:nvSpPr>
        <p:spPr>
          <a:xfrm>
            <a:off x="676695" y="168356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What</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do we stand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for</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10" name="Tijdelijke aanduiding voor tekst 5">
            <a:extLst>
              <a:ext uri="{FF2B5EF4-FFF2-40B4-BE49-F238E27FC236}">
                <a16:creationId xmlns:a16="http://schemas.microsoft.com/office/drawing/2014/main" id="{7DDA1F86-ECC2-B27F-26FB-1AA261109D68}"/>
              </a:ext>
            </a:extLst>
          </p:cNvPr>
          <p:cNvSpPr txBox="1">
            <a:spLocks/>
          </p:cNvSpPr>
          <p:nvPr/>
        </p:nvSpPr>
        <p:spPr>
          <a:xfrm>
            <a:off x="1203641" y="2828023"/>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Ghent(</a:t>
            </a:r>
            <a:r>
              <a:rPr kumimoji="0" lang="en-US"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ians</a:t>
            </a: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13" name="Tekstvak 12">
            <a:extLst>
              <a:ext uri="{FF2B5EF4-FFF2-40B4-BE49-F238E27FC236}">
                <a16:creationId xmlns:a16="http://schemas.microsoft.com/office/drawing/2014/main" id="{B29F4E60-2512-9F7F-DBCB-4E27DAC2A81A}"/>
              </a:ext>
            </a:extLst>
          </p:cNvPr>
          <p:cNvSpPr txBox="1"/>
          <p:nvPr/>
        </p:nvSpPr>
        <p:spPr>
          <a:xfrm>
            <a:off x="1203639" y="3214078"/>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Citizen</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participation</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2781264E-88AF-2FF4-0BD1-BB11491F1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1273" y="5808916"/>
            <a:ext cx="605069" cy="920131"/>
          </a:xfrm>
          <a:prstGeom prst="rect">
            <a:avLst/>
          </a:prstGeom>
        </p:spPr>
      </p:pic>
    </p:spTree>
    <p:extLst>
      <p:ext uri="{BB962C8B-B14F-4D97-AF65-F5344CB8AC3E}">
        <p14:creationId xmlns:p14="http://schemas.microsoft.com/office/powerpoint/2010/main" val="351939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E6D50060-E242-D49A-489D-EB0A7FB5ED55}"/>
              </a:ext>
            </a:extLst>
          </p:cNvPr>
          <p:cNvSpPr/>
          <p:nvPr/>
        </p:nvSpPr>
        <p:spPr>
          <a:xfrm>
            <a:off x="7084462" y="353319"/>
            <a:ext cx="1952549" cy="1952549"/>
          </a:xfrm>
          <a:prstGeom prst="ellipse">
            <a:avLst/>
          </a:prstGeom>
          <a:solidFill>
            <a:srgbClr val="0D265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leo" panose="00000500000000000000" pitchFamily="2" charset="0"/>
                <a:ea typeface="+mn-ea"/>
                <a:cs typeface="+mn-cs"/>
              </a:rPr>
              <a:t>Impact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leo" panose="00000500000000000000" pitchFamily="2" charset="0"/>
                <a:ea typeface="+mn-ea"/>
                <a:cs typeface="+mn-cs"/>
              </a:rPr>
              <a:t>hub</a:t>
            </a:r>
            <a:endParaRPr kumimoji="0" lang="nl-BE" sz="2400" b="0" i="0" u="none" strike="noStrike" kern="1200" cap="none" spc="0" normalizeH="0" baseline="0" noProof="0" dirty="0">
              <a:ln>
                <a:noFill/>
              </a:ln>
              <a:solidFill>
                <a:srgbClr val="FFFFFF"/>
              </a:solidFill>
              <a:effectLst/>
              <a:uLnTx/>
              <a:uFillTx/>
              <a:latin typeface="Aleo" panose="00000500000000000000" pitchFamily="2" charset="0"/>
              <a:ea typeface="+mn-ea"/>
              <a:cs typeface="+mn-cs"/>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D60B0351-1F9D-A2C1-77F5-B468E593F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7777" y="-106747"/>
            <a:ext cx="605069" cy="920131"/>
          </a:xfrm>
          <a:prstGeom prst="rect">
            <a:avLst/>
          </a:prstGeom>
        </p:spPr>
      </p:pic>
    </p:spTree>
    <p:extLst>
      <p:ext uri="{BB962C8B-B14F-4D97-AF65-F5344CB8AC3E}">
        <p14:creationId xmlns:p14="http://schemas.microsoft.com/office/powerpoint/2010/main" val="290490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5">
            <a:extLst>
              <a:ext uri="{FF2B5EF4-FFF2-40B4-BE49-F238E27FC236}">
                <a16:creationId xmlns:a16="http://schemas.microsoft.com/office/drawing/2014/main" id="{16F60D9B-D5C3-29E7-146D-6E04D826A5E6}"/>
              </a:ext>
            </a:extLst>
          </p:cNvPr>
          <p:cNvSpPr txBox="1">
            <a:spLocks/>
          </p:cNvSpPr>
          <p:nvPr/>
        </p:nvSpPr>
        <p:spPr>
          <a:xfrm>
            <a:off x="331694" y="2125736"/>
            <a:ext cx="11528612" cy="23073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u="none" kern="1200">
                <a:solidFill>
                  <a:schemeClr val="bg1"/>
                </a:solidFill>
                <a:latin typeface="Raleway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3399"/>
                </a:solidFill>
                <a:effectLst/>
                <a:uLnTx/>
                <a:uFillTx/>
                <a:latin typeface="Montserrat SemiBold" panose="00000700000000000000" pitchFamily="2" charset="0"/>
                <a:ea typeface="+mj-ea"/>
                <a:cs typeface="+mj-cs"/>
              </a:rPr>
              <a:t>Member of the Group of Chief Scientific Advisors, Scientific Advice Mechanism to the European Commission</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rPr>
              <a:t>Professor Eric Lambin</a:t>
            </a:r>
            <a:endParaRPr kumimoji="0" lang="en-BE" sz="5200" b="0" i="0" u="none" strike="noStrike" kern="1200" cap="none" spc="0" normalizeH="0" baseline="0" noProof="0" dirty="0">
              <a:ln>
                <a:noFill/>
              </a:ln>
              <a:solidFill>
                <a:srgbClr val="003399"/>
              </a:solidFill>
              <a:effectLst/>
              <a:uLnTx/>
              <a:uFillTx/>
              <a:latin typeface="Montserrat Black" panose="00000A00000000000000" pitchFamily="2" charset="0"/>
              <a:ea typeface="+mj-ea"/>
              <a:cs typeface="+mj-cs"/>
            </a:endParaRPr>
          </a:p>
        </p:txBody>
      </p:sp>
      <p:sp>
        <p:nvSpPr>
          <p:cNvPr id="2" name="Sous-titre 6">
            <a:extLst>
              <a:ext uri="{FF2B5EF4-FFF2-40B4-BE49-F238E27FC236}">
                <a16:creationId xmlns:a16="http://schemas.microsoft.com/office/drawing/2014/main" id="{FB78B5DE-735C-E070-A300-F4C2D1F017C2}"/>
              </a:ext>
            </a:extLst>
          </p:cNvPr>
          <p:cNvSpPr txBox="1">
            <a:spLocks/>
          </p:cNvSpPr>
          <p:nvPr/>
        </p:nvSpPr>
        <p:spPr>
          <a:xfrm>
            <a:off x="1240766" y="4714335"/>
            <a:ext cx="9710468" cy="2143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a:solidFill>
                  <a:srgbClr val="003399"/>
                </a:solidFill>
                <a:latin typeface="Montserrat Light" panose="00000400000000000000" pitchFamily="2" charset="0"/>
              </a:rPr>
              <a:t>The viewpoint of a knowledge broker on the EIPM ecosystem</a:t>
            </a:r>
          </a:p>
          <a:p>
            <a:endParaRPr lang="en-US" dirty="0">
              <a:solidFill>
                <a:srgbClr val="003399"/>
              </a:solidFill>
            </a:endParaRPr>
          </a:p>
        </p:txBody>
      </p:sp>
    </p:spTree>
    <p:extLst>
      <p:ext uri="{BB962C8B-B14F-4D97-AF65-F5344CB8AC3E}">
        <p14:creationId xmlns:p14="http://schemas.microsoft.com/office/powerpoint/2010/main" val="27571069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rgbClr val="FFE8C0"/>
        </a:solidFill>
        <a:effectLst/>
      </p:bgPr>
    </p:bg>
    <p:spTree>
      <p:nvGrpSpPr>
        <p:cNvPr id="1" name=""/>
        <p:cNvGrpSpPr/>
        <p:nvPr/>
      </p:nvGrpSpPr>
      <p:grpSpPr>
        <a:xfrm>
          <a:off x="0" y="0"/>
          <a:ext cx="0" cy="0"/>
          <a:chOff x="0" y="0"/>
          <a:chExt cx="0" cy="0"/>
        </a:xfrm>
      </p:grpSpPr>
      <p:pic>
        <p:nvPicPr>
          <p:cNvPr id="11" name="Tijdelijke aanduiding voor afbeelding 10" descr="Afbeelding met vervagen&#10;&#10;Automatisch gegenereerde beschrijving">
            <a:extLst>
              <a:ext uri="{FF2B5EF4-FFF2-40B4-BE49-F238E27FC236}">
                <a16:creationId xmlns:a16="http://schemas.microsoft.com/office/drawing/2014/main" id="{B41B9526-4CD0-B000-E3C1-2A3703182A76}"/>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3" name="Полилиния 52">
            <a:extLst>
              <a:ext uri="{FF2B5EF4-FFF2-40B4-BE49-F238E27FC236}">
                <a16:creationId xmlns:a16="http://schemas.microsoft.com/office/drawing/2014/main" id="{74857BEE-4B24-7835-5FFA-011585235BE9}"/>
              </a:ext>
            </a:extLst>
          </p:cNvPr>
          <p:cNvSpPr/>
          <p:nvPr/>
        </p:nvSpPr>
        <p:spPr>
          <a:xfrm>
            <a:off x="5586464" y="5244658"/>
            <a:ext cx="2173049" cy="1626042"/>
          </a:xfrm>
          <a:custGeom>
            <a:avLst/>
            <a:gdLst>
              <a:gd name="connsiteX0" fmla="*/ 1608880 w 3217760"/>
              <a:gd name="connsiteY0" fmla="*/ 0 h 2407775"/>
              <a:gd name="connsiteX1" fmla="*/ 3217760 w 3217760"/>
              <a:gd name="connsiteY1" fmla="*/ 1608880 h 2407775"/>
              <a:gd name="connsiteX2" fmla="*/ 3217760 w 3217760"/>
              <a:gd name="connsiteY2" fmla="*/ 2407775 h 2407775"/>
              <a:gd name="connsiteX3" fmla="*/ 0 w 3217760"/>
              <a:gd name="connsiteY3" fmla="*/ 2407775 h 2407775"/>
              <a:gd name="connsiteX4" fmla="*/ 0 w 3217760"/>
              <a:gd name="connsiteY4" fmla="*/ 1608880 h 2407775"/>
              <a:gd name="connsiteX5" fmla="*/ 1608880 w 3217760"/>
              <a:gd name="connsiteY5" fmla="*/ 0 h 240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760" h="2407775">
                <a:moveTo>
                  <a:pt x="1608880" y="0"/>
                </a:moveTo>
                <a:cubicBezTo>
                  <a:pt x="2497440" y="0"/>
                  <a:pt x="3217760" y="720320"/>
                  <a:pt x="3217760" y="1608880"/>
                </a:cubicBezTo>
                <a:lnTo>
                  <a:pt x="3217760" y="2407775"/>
                </a:lnTo>
                <a:lnTo>
                  <a:pt x="0" y="2407775"/>
                </a:lnTo>
                <a:lnTo>
                  <a:pt x="0" y="1608880"/>
                </a:lnTo>
                <a:cubicBezTo>
                  <a:pt x="0" y="720320"/>
                  <a:pt x="720320" y="0"/>
                  <a:pt x="1608880" y="0"/>
                </a:cubicBezTo>
                <a:close/>
              </a:path>
            </a:pathLst>
          </a:custGeom>
          <a:gradFill>
            <a:gsLst>
              <a:gs pos="0">
                <a:srgbClr val="0D2654">
                  <a:alpha val="46000"/>
                </a:srgbClr>
              </a:gs>
              <a:gs pos="99000">
                <a:srgbClr val="0D2654">
                  <a:alpha val="67000"/>
                </a:srgbClr>
              </a:gs>
            </a:gsLst>
            <a:lin ang="5400000" scaled="1"/>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654"/>
              </a:solidFill>
              <a:effectLst/>
              <a:uLnTx/>
              <a:uFillTx/>
              <a:latin typeface="Calibri" panose="020F0502020204030204"/>
              <a:ea typeface="+mn-ea"/>
              <a:cs typeface="+mn-cs"/>
            </a:endParaRPr>
          </a:p>
        </p:txBody>
      </p:sp>
      <p:sp>
        <p:nvSpPr>
          <p:cNvPr id="4" name="Полилиния 53">
            <a:extLst>
              <a:ext uri="{FF2B5EF4-FFF2-40B4-BE49-F238E27FC236}">
                <a16:creationId xmlns:a16="http://schemas.microsoft.com/office/drawing/2014/main" id="{61A96BEC-24A0-2207-6117-8132DD33710D}"/>
              </a:ext>
            </a:extLst>
          </p:cNvPr>
          <p:cNvSpPr/>
          <p:nvPr/>
        </p:nvSpPr>
        <p:spPr>
          <a:xfrm>
            <a:off x="7830404" y="0"/>
            <a:ext cx="2140532" cy="2191312"/>
          </a:xfrm>
          <a:custGeom>
            <a:avLst/>
            <a:gdLst>
              <a:gd name="connsiteX0" fmla="*/ 0 w 3217759"/>
              <a:gd name="connsiteY0" fmla="*/ 0 h 3294094"/>
              <a:gd name="connsiteX1" fmla="*/ 3217759 w 3217759"/>
              <a:gd name="connsiteY1" fmla="*/ 0 h 3294094"/>
              <a:gd name="connsiteX2" fmla="*/ 3217759 w 3217759"/>
              <a:gd name="connsiteY2" fmla="*/ 1685214 h 3294094"/>
              <a:gd name="connsiteX3" fmla="*/ 1608879 w 3217759"/>
              <a:gd name="connsiteY3" fmla="*/ 3294094 h 3294094"/>
              <a:gd name="connsiteX4" fmla="*/ 1608880 w 3217759"/>
              <a:gd name="connsiteY4" fmla="*/ 3294093 h 3294094"/>
              <a:gd name="connsiteX5" fmla="*/ 0 w 3217759"/>
              <a:gd name="connsiteY5" fmla="*/ 1685213 h 32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759" h="3294094">
                <a:moveTo>
                  <a:pt x="0" y="0"/>
                </a:moveTo>
                <a:lnTo>
                  <a:pt x="3217759" y="0"/>
                </a:lnTo>
                <a:lnTo>
                  <a:pt x="3217759" y="1685214"/>
                </a:lnTo>
                <a:cubicBezTo>
                  <a:pt x="3217759" y="2573774"/>
                  <a:pt x="2497439" y="3294094"/>
                  <a:pt x="1608879" y="3294094"/>
                </a:cubicBezTo>
                <a:lnTo>
                  <a:pt x="1608880" y="3294093"/>
                </a:lnTo>
                <a:cubicBezTo>
                  <a:pt x="720320" y="3294093"/>
                  <a:pt x="0" y="2573773"/>
                  <a:pt x="0" y="1685213"/>
                </a:cubicBezTo>
                <a:close/>
              </a:path>
            </a:pathLst>
          </a:custGeom>
          <a:gradFill>
            <a:gsLst>
              <a:gs pos="0">
                <a:srgbClr val="0D2654">
                  <a:lumMod val="99000"/>
                  <a:alpha val="46000"/>
                </a:srgbClr>
              </a:gs>
              <a:gs pos="89000">
                <a:srgbClr val="0D2654">
                  <a:alpha val="67000"/>
                </a:srgbClr>
              </a:gs>
            </a:gsLst>
            <a:lin ang="5400000" scaled="1"/>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654"/>
              </a:solidFill>
              <a:effectLst/>
              <a:uLnTx/>
              <a:uFillTx/>
              <a:latin typeface="Calibri" panose="020F0502020204030204" pitchFamily="34" charset="0"/>
              <a:ea typeface="+mn-ea"/>
              <a:cs typeface="+mn-cs"/>
            </a:endParaRPr>
          </a:p>
        </p:txBody>
      </p:sp>
      <p:sp>
        <p:nvSpPr>
          <p:cNvPr id="5" name="Полилиния 54">
            <a:extLst>
              <a:ext uri="{FF2B5EF4-FFF2-40B4-BE49-F238E27FC236}">
                <a16:creationId xmlns:a16="http://schemas.microsoft.com/office/drawing/2014/main" id="{FE6F76E2-B643-8BD8-BC5C-554792D9F997}"/>
              </a:ext>
            </a:extLst>
          </p:cNvPr>
          <p:cNvSpPr/>
          <p:nvPr/>
        </p:nvSpPr>
        <p:spPr>
          <a:xfrm>
            <a:off x="10052969" y="7951"/>
            <a:ext cx="2141471" cy="4373217"/>
          </a:xfrm>
          <a:custGeom>
            <a:avLst/>
            <a:gdLst>
              <a:gd name="connsiteX0" fmla="*/ 0 w 3217759"/>
              <a:gd name="connsiteY0" fmla="*/ 0 h 6571165"/>
              <a:gd name="connsiteX1" fmla="*/ 3217759 w 3217759"/>
              <a:gd name="connsiteY1" fmla="*/ 0 h 6571165"/>
              <a:gd name="connsiteX2" fmla="*/ 3217759 w 3217759"/>
              <a:gd name="connsiteY2" fmla="*/ 4962285 h 6571165"/>
              <a:gd name="connsiteX3" fmla="*/ 1608879 w 3217759"/>
              <a:gd name="connsiteY3" fmla="*/ 6571165 h 6571165"/>
              <a:gd name="connsiteX4" fmla="*/ 1608880 w 3217759"/>
              <a:gd name="connsiteY4" fmla="*/ 6571164 h 6571165"/>
              <a:gd name="connsiteX5" fmla="*/ 0 w 3217759"/>
              <a:gd name="connsiteY5" fmla="*/ 4962284 h 657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759" h="6571165">
                <a:moveTo>
                  <a:pt x="0" y="0"/>
                </a:moveTo>
                <a:lnTo>
                  <a:pt x="3217759" y="0"/>
                </a:lnTo>
                <a:lnTo>
                  <a:pt x="3217759" y="4962285"/>
                </a:lnTo>
                <a:cubicBezTo>
                  <a:pt x="3217759" y="5850845"/>
                  <a:pt x="2497439" y="6571165"/>
                  <a:pt x="1608879" y="6571165"/>
                </a:cubicBezTo>
                <a:lnTo>
                  <a:pt x="1608880" y="6571164"/>
                </a:lnTo>
                <a:cubicBezTo>
                  <a:pt x="720320" y="6571164"/>
                  <a:pt x="0" y="5850844"/>
                  <a:pt x="0" y="4962284"/>
                </a:cubicBezTo>
                <a:close/>
              </a:path>
            </a:pathLst>
          </a:custGeom>
          <a:gradFill>
            <a:gsLst>
              <a:gs pos="0">
                <a:srgbClr val="0D2654">
                  <a:alpha val="46000"/>
                </a:srgbClr>
              </a:gs>
              <a:gs pos="99000">
                <a:srgbClr val="0D2654">
                  <a:alpha val="67000"/>
                </a:srgbClr>
              </a:gs>
            </a:gsLst>
            <a:lin ang="5400000" scaled="1"/>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654"/>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5177BBD3-EBED-A749-40D1-7C772D34EFF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670633" y="2907905"/>
            <a:ext cx="289307" cy="360536"/>
          </a:xfrm>
          <a:prstGeom prst="rect">
            <a:avLst/>
          </a:prstGeom>
        </p:spPr>
      </p:pic>
      <p:pic>
        <p:nvPicPr>
          <p:cNvPr id="12" name="Graphic 11">
            <a:extLst>
              <a:ext uri="{FF2B5EF4-FFF2-40B4-BE49-F238E27FC236}">
                <a16:creationId xmlns:a16="http://schemas.microsoft.com/office/drawing/2014/main" id="{6CD671A0-5C43-03EF-7AC9-B9A8D15E40F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667328" y="4081709"/>
            <a:ext cx="289307" cy="360536"/>
          </a:xfrm>
          <a:prstGeom prst="rect">
            <a:avLst/>
          </a:prstGeom>
        </p:spPr>
      </p:pic>
      <p:sp>
        <p:nvSpPr>
          <p:cNvPr id="16" name="Tijdelijke aanduiding voor tekst 5">
            <a:extLst>
              <a:ext uri="{FF2B5EF4-FFF2-40B4-BE49-F238E27FC236}">
                <a16:creationId xmlns:a16="http://schemas.microsoft.com/office/drawing/2014/main" id="{61E3C355-AA2E-8009-5F74-87A89B8ED96D}"/>
              </a:ext>
            </a:extLst>
          </p:cNvPr>
          <p:cNvSpPr txBox="1">
            <a:spLocks/>
          </p:cNvSpPr>
          <p:nvPr/>
        </p:nvSpPr>
        <p:spPr>
          <a:xfrm>
            <a:off x="1203641" y="4041768"/>
            <a:ext cx="3598948"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Technology</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19" name="Tekstvak 18">
            <a:extLst>
              <a:ext uri="{FF2B5EF4-FFF2-40B4-BE49-F238E27FC236}">
                <a16:creationId xmlns:a16="http://schemas.microsoft.com/office/drawing/2014/main" id="{7AAF8595-E808-0102-96B7-4B3C770CF441}"/>
              </a:ext>
            </a:extLst>
          </p:cNvPr>
          <p:cNvSpPr txBox="1"/>
          <p:nvPr/>
        </p:nvSpPr>
        <p:spPr>
          <a:xfrm>
            <a:off x="676695" y="168356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What</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do we stand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for</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21" name="Tekstvak 20">
            <a:extLst>
              <a:ext uri="{FF2B5EF4-FFF2-40B4-BE49-F238E27FC236}">
                <a16:creationId xmlns:a16="http://schemas.microsoft.com/office/drawing/2014/main" id="{3C38B663-2428-DCE0-5D19-5369A7F43BF9}"/>
              </a:ext>
            </a:extLst>
          </p:cNvPr>
          <p:cNvSpPr txBox="1"/>
          <p:nvPr/>
        </p:nvSpPr>
        <p:spPr>
          <a:xfrm>
            <a:off x="1203639" y="3214078"/>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Citizen</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participation</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22" name="Titel 13">
            <a:extLst>
              <a:ext uri="{FF2B5EF4-FFF2-40B4-BE49-F238E27FC236}">
                <a16:creationId xmlns:a16="http://schemas.microsoft.com/office/drawing/2014/main" id="{06A52603-A7B9-4DFE-8996-8D83E082FF0A}"/>
              </a:ext>
            </a:extLst>
          </p:cNvPr>
          <p:cNvSpPr txBox="1">
            <a:spLocks/>
          </p:cNvSpPr>
          <p:nvPr/>
        </p:nvSpPr>
        <p:spPr>
          <a:xfrm>
            <a:off x="580447" y="639633"/>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Vision</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sp>
        <p:nvSpPr>
          <p:cNvPr id="23" name="Tijdelijke aanduiding voor tekst 5">
            <a:extLst>
              <a:ext uri="{FF2B5EF4-FFF2-40B4-BE49-F238E27FC236}">
                <a16:creationId xmlns:a16="http://schemas.microsoft.com/office/drawing/2014/main" id="{E979F87B-51CE-0B93-A43A-4BE86721B1CA}"/>
              </a:ext>
            </a:extLst>
          </p:cNvPr>
          <p:cNvSpPr txBox="1">
            <a:spLocks/>
          </p:cNvSpPr>
          <p:nvPr/>
        </p:nvSpPr>
        <p:spPr>
          <a:xfrm>
            <a:off x="1203641" y="2828023"/>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Ghent(</a:t>
            </a:r>
            <a:r>
              <a:rPr kumimoji="0" lang="en-US"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ians</a:t>
            </a: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24" name="Tekstvak 23">
            <a:extLst>
              <a:ext uri="{FF2B5EF4-FFF2-40B4-BE49-F238E27FC236}">
                <a16:creationId xmlns:a16="http://schemas.microsoft.com/office/drawing/2014/main" id="{E580178D-540B-A13E-BC6B-6E06965D3595}"/>
              </a:ext>
            </a:extLst>
          </p:cNvPr>
          <p:cNvSpPr txBox="1"/>
          <p:nvPr/>
        </p:nvSpPr>
        <p:spPr>
          <a:xfrm>
            <a:off x="1203638" y="444170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We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believe</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in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the</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potential</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A78EB367-E7ED-7B3C-37D6-E7F9D3B13C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912" y="5818482"/>
            <a:ext cx="605069" cy="920131"/>
          </a:xfrm>
          <a:prstGeom prst="rect">
            <a:avLst/>
          </a:prstGeom>
        </p:spPr>
      </p:pic>
    </p:spTree>
    <p:extLst>
      <p:ext uri="{BB962C8B-B14F-4D97-AF65-F5344CB8AC3E}">
        <p14:creationId xmlns:p14="http://schemas.microsoft.com/office/powerpoint/2010/main" val="229304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fbeelding 6" descr="Afbeelding met tekst, elektronica, schermafbeelding, scherm&#10;&#10;Automatisch gegenereerde beschrijving">
            <a:extLst>
              <a:ext uri="{FF2B5EF4-FFF2-40B4-BE49-F238E27FC236}">
                <a16:creationId xmlns:a16="http://schemas.microsoft.com/office/drawing/2014/main" id="{50831CE0-FBC0-4E5C-9CB8-542F5EB7F79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43" y="0"/>
            <a:ext cx="12192000" cy="6858000"/>
          </a:xfrm>
          <a:prstGeom prst="rect">
            <a:avLst/>
          </a:prstGeom>
        </p:spPr>
      </p:pic>
      <p:pic>
        <p:nvPicPr>
          <p:cNvPr id="12" name="Afbeelding 11" descr="Afbeelding met persoon, binnen&#10;&#10;Automatisch gegenereerde beschrijving">
            <a:extLst>
              <a:ext uri="{FF2B5EF4-FFF2-40B4-BE49-F238E27FC236}">
                <a16:creationId xmlns:a16="http://schemas.microsoft.com/office/drawing/2014/main" id="{C007C33B-8552-4F77-9C6E-ABCA0E5CEC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38492" y="1147221"/>
            <a:ext cx="4269685" cy="4397053"/>
          </a:xfrm>
          <a:custGeom>
            <a:avLst/>
            <a:gdLst>
              <a:gd name="connsiteX0" fmla="*/ 1949202 w 4269685"/>
              <a:gd name="connsiteY0" fmla="*/ 0 h 4397053"/>
              <a:gd name="connsiteX1" fmla="*/ 2395372 w 4269685"/>
              <a:gd name="connsiteY1" fmla="*/ 45976 h 4397053"/>
              <a:gd name="connsiteX2" fmla="*/ 2395586 w 4269685"/>
              <a:gd name="connsiteY2" fmla="*/ 46010 h 4397053"/>
              <a:gd name="connsiteX3" fmla="*/ 4262373 w 4269685"/>
              <a:gd name="connsiteY3" fmla="*/ 1857225 h 4397053"/>
              <a:gd name="connsiteX4" fmla="*/ 4269685 w 4269685"/>
              <a:gd name="connsiteY4" fmla="*/ 1915989 h 4397053"/>
              <a:gd name="connsiteX5" fmla="*/ 4269685 w 4269685"/>
              <a:gd name="connsiteY5" fmla="*/ 2581694 h 4397053"/>
              <a:gd name="connsiteX6" fmla="*/ 4262965 w 4269685"/>
              <a:gd name="connsiteY6" fmla="*/ 2638447 h 4397053"/>
              <a:gd name="connsiteX7" fmla="*/ 2697397 w 4269685"/>
              <a:gd name="connsiteY7" fmla="*/ 4364257 h 4397053"/>
              <a:gd name="connsiteX8" fmla="*/ 2509200 w 4269685"/>
              <a:gd name="connsiteY8" fmla="*/ 4397053 h 4397053"/>
              <a:gd name="connsiteX9" fmla="*/ 1904936 w 4269685"/>
              <a:gd name="connsiteY9" fmla="*/ 4397053 h 4397053"/>
              <a:gd name="connsiteX10" fmla="*/ 1800533 w 4269685"/>
              <a:gd name="connsiteY10" fmla="*/ 4377268 h 4397053"/>
              <a:gd name="connsiteX11" fmla="*/ 4763 w 4269685"/>
              <a:gd name="connsiteY11" fmla="*/ 2447101 h 4397053"/>
              <a:gd name="connsiteX12" fmla="*/ 0 w 4269685"/>
              <a:gd name="connsiteY12" fmla="*/ 2379866 h 4397053"/>
              <a:gd name="connsiteX13" fmla="*/ 0 w 4269685"/>
              <a:gd name="connsiteY13" fmla="*/ 1678543 h 4397053"/>
              <a:gd name="connsiteX14" fmla="*/ 30953 w 4269685"/>
              <a:gd name="connsiteY14" fmla="*/ 1502949 h 4397053"/>
              <a:gd name="connsiteX15" fmla="*/ 1807754 w 4269685"/>
              <a:gd name="connsiteY15" fmla="*/ 8461 h 43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69685" h="4397053">
                <a:moveTo>
                  <a:pt x="1949202" y="0"/>
                </a:moveTo>
                <a:lnTo>
                  <a:pt x="2395372" y="45976"/>
                </a:lnTo>
                <a:lnTo>
                  <a:pt x="2395586" y="46010"/>
                </a:lnTo>
                <a:cubicBezTo>
                  <a:pt x="3261909" y="228057"/>
                  <a:pt x="4094871" y="918976"/>
                  <a:pt x="4262373" y="1857225"/>
                </a:cubicBezTo>
                <a:lnTo>
                  <a:pt x="4269685" y="1915989"/>
                </a:lnTo>
                <a:lnTo>
                  <a:pt x="4269685" y="2581694"/>
                </a:lnTo>
                <a:lnTo>
                  <a:pt x="4262965" y="2638447"/>
                </a:lnTo>
                <a:cubicBezTo>
                  <a:pt x="4130686" y="3472139"/>
                  <a:pt x="3548386" y="4167216"/>
                  <a:pt x="2697397" y="4364257"/>
                </a:cubicBezTo>
                <a:lnTo>
                  <a:pt x="2509200" y="4397053"/>
                </a:lnTo>
                <a:lnTo>
                  <a:pt x="1904936" y="4397053"/>
                </a:lnTo>
                <a:lnTo>
                  <a:pt x="1800533" y="4377268"/>
                </a:lnTo>
                <a:cubicBezTo>
                  <a:pt x="948129" y="4185964"/>
                  <a:pt x="135062" y="3552314"/>
                  <a:pt x="4763" y="2447101"/>
                </a:cubicBezTo>
                <a:lnTo>
                  <a:pt x="0" y="2379866"/>
                </a:lnTo>
                <a:lnTo>
                  <a:pt x="0" y="1678543"/>
                </a:lnTo>
                <a:lnTo>
                  <a:pt x="30953" y="1502949"/>
                </a:lnTo>
                <a:cubicBezTo>
                  <a:pt x="235701" y="631510"/>
                  <a:pt x="992894" y="88460"/>
                  <a:pt x="1807754" y="8461"/>
                </a:cubicBezTo>
                <a:close/>
              </a:path>
            </a:pathLst>
          </a:custGeom>
        </p:spPr>
      </p:pic>
      <p:pic>
        <p:nvPicPr>
          <p:cNvPr id="4" name="Picture 3" descr="A white text on a black background&#10;&#10;Description automatically generated">
            <a:extLst>
              <a:ext uri="{FF2B5EF4-FFF2-40B4-BE49-F238E27FC236}">
                <a16:creationId xmlns:a16="http://schemas.microsoft.com/office/drawing/2014/main" id="{CDCD397F-2D85-BB3C-8B69-A8CA8F4C47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759" y="5761006"/>
            <a:ext cx="584885" cy="889438"/>
          </a:xfrm>
          <a:prstGeom prst="rect">
            <a:avLst/>
          </a:prstGeom>
        </p:spPr>
      </p:pic>
    </p:spTree>
    <p:extLst>
      <p:ext uri="{BB962C8B-B14F-4D97-AF65-F5344CB8AC3E}">
        <p14:creationId xmlns:p14="http://schemas.microsoft.com/office/powerpoint/2010/main" val="261061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rgbClr val="FFE8C0"/>
        </a:solidFill>
        <a:effectLst/>
      </p:bgPr>
    </p:bg>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AA215B93-D988-E5A7-1130-477B621A9C9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t="-116"/>
          <a:stretch/>
        </p:blipFill>
        <p:spPr>
          <a:xfrm>
            <a:off x="5599164" y="0"/>
            <a:ext cx="6592836" cy="6858000"/>
          </a:xfrm>
        </p:spPr>
      </p:pic>
      <p:sp>
        <p:nvSpPr>
          <p:cNvPr id="3" name="Полилиния 52">
            <a:extLst>
              <a:ext uri="{FF2B5EF4-FFF2-40B4-BE49-F238E27FC236}">
                <a16:creationId xmlns:a16="http://schemas.microsoft.com/office/drawing/2014/main" id="{74857BEE-4B24-7835-5FFA-011585235BE9}"/>
              </a:ext>
            </a:extLst>
          </p:cNvPr>
          <p:cNvSpPr/>
          <p:nvPr/>
        </p:nvSpPr>
        <p:spPr>
          <a:xfrm>
            <a:off x="5586464" y="5244658"/>
            <a:ext cx="2173049" cy="1626042"/>
          </a:xfrm>
          <a:custGeom>
            <a:avLst/>
            <a:gdLst>
              <a:gd name="connsiteX0" fmla="*/ 1608880 w 3217760"/>
              <a:gd name="connsiteY0" fmla="*/ 0 h 2407775"/>
              <a:gd name="connsiteX1" fmla="*/ 3217760 w 3217760"/>
              <a:gd name="connsiteY1" fmla="*/ 1608880 h 2407775"/>
              <a:gd name="connsiteX2" fmla="*/ 3217760 w 3217760"/>
              <a:gd name="connsiteY2" fmla="*/ 2407775 h 2407775"/>
              <a:gd name="connsiteX3" fmla="*/ 0 w 3217760"/>
              <a:gd name="connsiteY3" fmla="*/ 2407775 h 2407775"/>
              <a:gd name="connsiteX4" fmla="*/ 0 w 3217760"/>
              <a:gd name="connsiteY4" fmla="*/ 1608880 h 2407775"/>
              <a:gd name="connsiteX5" fmla="*/ 1608880 w 3217760"/>
              <a:gd name="connsiteY5" fmla="*/ 0 h 240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760" h="2407775">
                <a:moveTo>
                  <a:pt x="1608880" y="0"/>
                </a:moveTo>
                <a:cubicBezTo>
                  <a:pt x="2497440" y="0"/>
                  <a:pt x="3217760" y="720320"/>
                  <a:pt x="3217760" y="1608880"/>
                </a:cubicBezTo>
                <a:lnTo>
                  <a:pt x="3217760" y="2407775"/>
                </a:lnTo>
                <a:lnTo>
                  <a:pt x="0" y="2407775"/>
                </a:lnTo>
                <a:lnTo>
                  <a:pt x="0" y="1608880"/>
                </a:lnTo>
                <a:cubicBezTo>
                  <a:pt x="0" y="720320"/>
                  <a:pt x="720320" y="0"/>
                  <a:pt x="1608880" y="0"/>
                </a:cubicBezTo>
                <a:close/>
              </a:path>
            </a:pathLst>
          </a:custGeom>
          <a:gradFill>
            <a:gsLst>
              <a:gs pos="0">
                <a:srgbClr val="0D2654">
                  <a:alpha val="46000"/>
                </a:srgbClr>
              </a:gs>
              <a:gs pos="99000">
                <a:srgbClr val="0D2654">
                  <a:alpha val="67000"/>
                </a:srgbClr>
              </a:gs>
            </a:gsLst>
            <a:lin ang="5400000" scaled="1"/>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654"/>
              </a:solidFill>
              <a:effectLst/>
              <a:uLnTx/>
              <a:uFillTx/>
              <a:latin typeface="Calibri" panose="020F0502020204030204"/>
              <a:ea typeface="+mn-ea"/>
              <a:cs typeface="+mn-cs"/>
            </a:endParaRPr>
          </a:p>
        </p:txBody>
      </p:sp>
      <p:sp>
        <p:nvSpPr>
          <p:cNvPr id="4" name="Полилиния 53">
            <a:extLst>
              <a:ext uri="{FF2B5EF4-FFF2-40B4-BE49-F238E27FC236}">
                <a16:creationId xmlns:a16="http://schemas.microsoft.com/office/drawing/2014/main" id="{61A96BEC-24A0-2207-6117-8132DD33710D}"/>
              </a:ext>
            </a:extLst>
          </p:cNvPr>
          <p:cNvSpPr/>
          <p:nvPr/>
        </p:nvSpPr>
        <p:spPr>
          <a:xfrm>
            <a:off x="7830404" y="0"/>
            <a:ext cx="2140532" cy="2191312"/>
          </a:xfrm>
          <a:custGeom>
            <a:avLst/>
            <a:gdLst>
              <a:gd name="connsiteX0" fmla="*/ 0 w 3217759"/>
              <a:gd name="connsiteY0" fmla="*/ 0 h 3294094"/>
              <a:gd name="connsiteX1" fmla="*/ 3217759 w 3217759"/>
              <a:gd name="connsiteY1" fmla="*/ 0 h 3294094"/>
              <a:gd name="connsiteX2" fmla="*/ 3217759 w 3217759"/>
              <a:gd name="connsiteY2" fmla="*/ 1685214 h 3294094"/>
              <a:gd name="connsiteX3" fmla="*/ 1608879 w 3217759"/>
              <a:gd name="connsiteY3" fmla="*/ 3294094 h 3294094"/>
              <a:gd name="connsiteX4" fmla="*/ 1608880 w 3217759"/>
              <a:gd name="connsiteY4" fmla="*/ 3294093 h 3294094"/>
              <a:gd name="connsiteX5" fmla="*/ 0 w 3217759"/>
              <a:gd name="connsiteY5" fmla="*/ 1685213 h 32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759" h="3294094">
                <a:moveTo>
                  <a:pt x="0" y="0"/>
                </a:moveTo>
                <a:lnTo>
                  <a:pt x="3217759" y="0"/>
                </a:lnTo>
                <a:lnTo>
                  <a:pt x="3217759" y="1685214"/>
                </a:lnTo>
                <a:cubicBezTo>
                  <a:pt x="3217759" y="2573774"/>
                  <a:pt x="2497439" y="3294094"/>
                  <a:pt x="1608879" y="3294094"/>
                </a:cubicBezTo>
                <a:lnTo>
                  <a:pt x="1608880" y="3294093"/>
                </a:lnTo>
                <a:cubicBezTo>
                  <a:pt x="720320" y="3294093"/>
                  <a:pt x="0" y="2573773"/>
                  <a:pt x="0" y="1685213"/>
                </a:cubicBezTo>
                <a:close/>
              </a:path>
            </a:pathLst>
          </a:custGeom>
          <a:gradFill>
            <a:gsLst>
              <a:gs pos="0">
                <a:srgbClr val="0D2654">
                  <a:lumMod val="99000"/>
                  <a:alpha val="46000"/>
                </a:srgbClr>
              </a:gs>
              <a:gs pos="89000">
                <a:srgbClr val="0D2654">
                  <a:alpha val="67000"/>
                </a:srgbClr>
              </a:gs>
            </a:gsLst>
            <a:lin ang="5400000" scaled="1"/>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654"/>
              </a:solidFill>
              <a:effectLst/>
              <a:uLnTx/>
              <a:uFillTx/>
              <a:latin typeface="Calibri" panose="020F0502020204030204" pitchFamily="34" charset="0"/>
              <a:ea typeface="+mn-ea"/>
              <a:cs typeface="+mn-cs"/>
            </a:endParaRPr>
          </a:p>
        </p:txBody>
      </p:sp>
      <p:sp>
        <p:nvSpPr>
          <p:cNvPr id="5" name="Полилиния 54">
            <a:extLst>
              <a:ext uri="{FF2B5EF4-FFF2-40B4-BE49-F238E27FC236}">
                <a16:creationId xmlns:a16="http://schemas.microsoft.com/office/drawing/2014/main" id="{FE6F76E2-B643-8BD8-BC5C-554792D9F997}"/>
              </a:ext>
            </a:extLst>
          </p:cNvPr>
          <p:cNvSpPr/>
          <p:nvPr/>
        </p:nvSpPr>
        <p:spPr>
          <a:xfrm>
            <a:off x="10052969" y="7951"/>
            <a:ext cx="2141471" cy="4373217"/>
          </a:xfrm>
          <a:custGeom>
            <a:avLst/>
            <a:gdLst>
              <a:gd name="connsiteX0" fmla="*/ 0 w 3217759"/>
              <a:gd name="connsiteY0" fmla="*/ 0 h 6571165"/>
              <a:gd name="connsiteX1" fmla="*/ 3217759 w 3217759"/>
              <a:gd name="connsiteY1" fmla="*/ 0 h 6571165"/>
              <a:gd name="connsiteX2" fmla="*/ 3217759 w 3217759"/>
              <a:gd name="connsiteY2" fmla="*/ 4962285 h 6571165"/>
              <a:gd name="connsiteX3" fmla="*/ 1608879 w 3217759"/>
              <a:gd name="connsiteY3" fmla="*/ 6571165 h 6571165"/>
              <a:gd name="connsiteX4" fmla="*/ 1608880 w 3217759"/>
              <a:gd name="connsiteY4" fmla="*/ 6571164 h 6571165"/>
              <a:gd name="connsiteX5" fmla="*/ 0 w 3217759"/>
              <a:gd name="connsiteY5" fmla="*/ 4962284 h 657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759" h="6571165">
                <a:moveTo>
                  <a:pt x="0" y="0"/>
                </a:moveTo>
                <a:lnTo>
                  <a:pt x="3217759" y="0"/>
                </a:lnTo>
                <a:lnTo>
                  <a:pt x="3217759" y="4962285"/>
                </a:lnTo>
                <a:cubicBezTo>
                  <a:pt x="3217759" y="5850845"/>
                  <a:pt x="2497439" y="6571165"/>
                  <a:pt x="1608879" y="6571165"/>
                </a:cubicBezTo>
                <a:lnTo>
                  <a:pt x="1608880" y="6571164"/>
                </a:lnTo>
                <a:cubicBezTo>
                  <a:pt x="720320" y="6571164"/>
                  <a:pt x="0" y="5850844"/>
                  <a:pt x="0" y="4962284"/>
                </a:cubicBezTo>
                <a:close/>
              </a:path>
            </a:pathLst>
          </a:custGeom>
          <a:gradFill>
            <a:gsLst>
              <a:gs pos="0">
                <a:srgbClr val="0D2654">
                  <a:alpha val="46000"/>
                </a:srgbClr>
              </a:gs>
              <a:gs pos="99000">
                <a:srgbClr val="0D2654">
                  <a:alpha val="67000"/>
                </a:srgbClr>
              </a:gs>
            </a:gsLst>
            <a:lin ang="5400000" scaled="1"/>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654"/>
              </a:solidFill>
              <a:effectLst/>
              <a:uLnTx/>
              <a:uFillTx/>
              <a:latin typeface="Calibri" panose="020F0502020204030204"/>
              <a:ea typeface="+mn-ea"/>
              <a:cs typeface="+mn-cs"/>
            </a:endParaRPr>
          </a:p>
        </p:txBody>
      </p:sp>
      <p:sp>
        <p:nvSpPr>
          <p:cNvPr id="8" name="Titel 13">
            <a:extLst>
              <a:ext uri="{FF2B5EF4-FFF2-40B4-BE49-F238E27FC236}">
                <a16:creationId xmlns:a16="http://schemas.microsoft.com/office/drawing/2014/main" id="{C29FDACF-DCD6-3F0F-9FAA-9342E1D7302D}"/>
              </a:ext>
            </a:extLst>
          </p:cNvPr>
          <p:cNvSpPr txBox="1">
            <a:spLocks/>
          </p:cNvSpPr>
          <p:nvPr/>
        </p:nvSpPr>
        <p:spPr>
          <a:xfrm>
            <a:off x="580447" y="639633"/>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Vision</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pic>
        <p:nvPicPr>
          <p:cNvPr id="9" name="Graphic 8">
            <a:extLst>
              <a:ext uri="{FF2B5EF4-FFF2-40B4-BE49-F238E27FC236}">
                <a16:creationId xmlns:a16="http://schemas.microsoft.com/office/drawing/2014/main" id="{3B15F747-6BF1-725E-A66E-67AEFE34943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670633" y="2907905"/>
            <a:ext cx="289307" cy="360536"/>
          </a:xfrm>
          <a:prstGeom prst="rect">
            <a:avLst/>
          </a:prstGeom>
        </p:spPr>
      </p:pic>
      <p:pic>
        <p:nvPicPr>
          <p:cNvPr id="10" name="Graphic 9">
            <a:extLst>
              <a:ext uri="{FF2B5EF4-FFF2-40B4-BE49-F238E27FC236}">
                <a16:creationId xmlns:a16="http://schemas.microsoft.com/office/drawing/2014/main" id="{C474959C-F167-F87F-74C1-F6EABF589D8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667328" y="4081709"/>
            <a:ext cx="289307" cy="360536"/>
          </a:xfrm>
          <a:prstGeom prst="rect">
            <a:avLst/>
          </a:prstGeom>
        </p:spPr>
      </p:pic>
      <p:pic>
        <p:nvPicPr>
          <p:cNvPr id="11" name="Graphic 10">
            <a:extLst>
              <a:ext uri="{FF2B5EF4-FFF2-40B4-BE49-F238E27FC236}">
                <a16:creationId xmlns:a16="http://schemas.microsoft.com/office/drawing/2014/main" id="{7FF82484-7B34-D911-C483-682C62494B18}"/>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667325" y="5228993"/>
            <a:ext cx="289307" cy="360536"/>
          </a:xfrm>
          <a:prstGeom prst="rect">
            <a:avLst/>
          </a:prstGeom>
        </p:spPr>
      </p:pic>
      <p:sp>
        <p:nvSpPr>
          <p:cNvPr id="13" name="Tijdelijke aanduiding voor tekst 5">
            <a:extLst>
              <a:ext uri="{FF2B5EF4-FFF2-40B4-BE49-F238E27FC236}">
                <a16:creationId xmlns:a16="http://schemas.microsoft.com/office/drawing/2014/main" id="{9688FB1F-F5C1-D770-25DD-974AFAE88DE9}"/>
              </a:ext>
            </a:extLst>
          </p:cNvPr>
          <p:cNvSpPr txBox="1">
            <a:spLocks/>
          </p:cNvSpPr>
          <p:nvPr/>
        </p:nvSpPr>
        <p:spPr>
          <a:xfrm>
            <a:off x="1203641" y="4041768"/>
            <a:ext cx="3598948"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Technology</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14" name="Tijdelijke aanduiding voor tekst 5">
            <a:extLst>
              <a:ext uri="{FF2B5EF4-FFF2-40B4-BE49-F238E27FC236}">
                <a16:creationId xmlns:a16="http://schemas.microsoft.com/office/drawing/2014/main" id="{D5D4B8C3-2B87-0C7F-0C6C-803757256FF9}"/>
              </a:ext>
            </a:extLst>
          </p:cNvPr>
          <p:cNvSpPr txBox="1">
            <a:spLocks/>
          </p:cNvSpPr>
          <p:nvPr/>
        </p:nvSpPr>
        <p:spPr>
          <a:xfrm>
            <a:off x="1203639" y="5189052"/>
            <a:ext cx="3598948"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Prototyping</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15" name="Tekstvak 14">
            <a:extLst>
              <a:ext uri="{FF2B5EF4-FFF2-40B4-BE49-F238E27FC236}">
                <a16:creationId xmlns:a16="http://schemas.microsoft.com/office/drawing/2014/main" id="{384A548E-727E-DAEB-738E-C132D27A5281}"/>
              </a:ext>
            </a:extLst>
          </p:cNvPr>
          <p:cNvSpPr txBox="1"/>
          <p:nvPr/>
        </p:nvSpPr>
        <p:spPr>
          <a:xfrm>
            <a:off x="676695" y="168356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What</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do we stand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for</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16" name="Tekstvak 15">
            <a:extLst>
              <a:ext uri="{FF2B5EF4-FFF2-40B4-BE49-F238E27FC236}">
                <a16:creationId xmlns:a16="http://schemas.microsoft.com/office/drawing/2014/main" id="{14F439A6-FEE3-F8EB-AD84-BB2C78575DFC}"/>
              </a:ext>
            </a:extLst>
          </p:cNvPr>
          <p:cNvSpPr txBox="1"/>
          <p:nvPr/>
        </p:nvSpPr>
        <p:spPr>
          <a:xfrm>
            <a:off x="1203638" y="5589529"/>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Thinking, but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also</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doing</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18" name="Tekstvak 17">
            <a:extLst>
              <a:ext uri="{FF2B5EF4-FFF2-40B4-BE49-F238E27FC236}">
                <a16:creationId xmlns:a16="http://schemas.microsoft.com/office/drawing/2014/main" id="{9DD6FDC5-A4CB-1E25-3C12-7CA5232D23A1}"/>
              </a:ext>
            </a:extLst>
          </p:cNvPr>
          <p:cNvSpPr txBox="1"/>
          <p:nvPr/>
        </p:nvSpPr>
        <p:spPr>
          <a:xfrm>
            <a:off x="1203638" y="444170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We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believe</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in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the</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potential</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2" name="Tijdelijke aanduiding voor tekst 5">
            <a:extLst>
              <a:ext uri="{FF2B5EF4-FFF2-40B4-BE49-F238E27FC236}">
                <a16:creationId xmlns:a16="http://schemas.microsoft.com/office/drawing/2014/main" id="{017F8A1A-B763-71BA-F388-03ECDBB1AC67}"/>
              </a:ext>
            </a:extLst>
          </p:cNvPr>
          <p:cNvSpPr txBox="1">
            <a:spLocks/>
          </p:cNvSpPr>
          <p:nvPr/>
        </p:nvSpPr>
        <p:spPr>
          <a:xfrm>
            <a:off x="1203641" y="2828023"/>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Ghent(</a:t>
            </a:r>
            <a:r>
              <a:rPr kumimoji="0" lang="en-US"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ians</a:t>
            </a: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6" name="Tekstvak 5">
            <a:extLst>
              <a:ext uri="{FF2B5EF4-FFF2-40B4-BE49-F238E27FC236}">
                <a16:creationId xmlns:a16="http://schemas.microsoft.com/office/drawing/2014/main" id="{AEC7C9FF-9FDD-6399-5509-65492AA1BC88}"/>
              </a:ext>
            </a:extLst>
          </p:cNvPr>
          <p:cNvSpPr txBox="1"/>
          <p:nvPr/>
        </p:nvSpPr>
        <p:spPr>
          <a:xfrm>
            <a:off x="1203639" y="3214078"/>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Citizen</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participation</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DCD2B6A3-3B47-A7BE-099F-50E25E281E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912" y="5818482"/>
            <a:ext cx="605069" cy="920131"/>
          </a:xfrm>
          <a:prstGeom prst="rect">
            <a:avLst/>
          </a:prstGeom>
        </p:spPr>
      </p:pic>
    </p:spTree>
    <p:extLst>
      <p:ext uri="{BB962C8B-B14F-4D97-AF65-F5344CB8AC3E}">
        <p14:creationId xmlns:p14="http://schemas.microsoft.com/office/powerpoint/2010/main" val="229794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Полилиния 40">
            <a:extLst>
              <a:ext uri="{FF2B5EF4-FFF2-40B4-BE49-F238E27FC236}">
                <a16:creationId xmlns:a16="http://schemas.microsoft.com/office/drawing/2014/main" id="{1B39C75A-14FD-7A5B-980D-00CC69EDB244}"/>
              </a:ext>
            </a:extLst>
          </p:cNvPr>
          <p:cNvSpPr/>
          <p:nvPr/>
        </p:nvSpPr>
        <p:spPr>
          <a:xfrm>
            <a:off x="4319319" y="2133601"/>
            <a:ext cx="1243281" cy="2575560"/>
          </a:xfrm>
          <a:custGeom>
            <a:avLst/>
            <a:gdLst>
              <a:gd name="connsiteX0" fmla="*/ 1832039 w 1832321"/>
              <a:gd name="connsiteY0" fmla="*/ 0 h 3848100"/>
              <a:gd name="connsiteX1" fmla="*/ 1832321 w 1832321"/>
              <a:gd name="connsiteY1" fmla="*/ 0 h 3848100"/>
              <a:gd name="connsiteX2" fmla="*/ 1832321 w 1832321"/>
              <a:gd name="connsiteY2" fmla="*/ 191506 h 3848100"/>
              <a:gd name="connsiteX3" fmla="*/ 1832040 w 1832321"/>
              <a:gd name="connsiteY3" fmla="*/ 191519 h 3848100"/>
              <a:gd name="connsiteX4" fmla="*/ 1832040 w 1832321"/>
              <a:gd name="connsiteY4" fmla="*/ 3696270 h 3848100"/>
              <a:gd name="connsiteX5" fmla="*/ 1832321 w 1832321"/>
              <a:gd name="connsiteY5" fmla="*/ 3696284 h 3848100"/>
              <a:gd name="connsiteX6" fmla="*/ 1832321 w 1832321"/>
              <a:gd name="connsiteY6" fmla="*/ 3848100 h 3848100"/>
              <a:gd name="connsiteX7" fmla="*/ 1832039 w 1832321"/>
              <a:gd name="connsiteY7" fmla="*/ 3848100 h 3848100"/>
              <a:gd name="connsiteX8" fmla="*/ 1832039 w 1832321"/>
              <a:gd name="connsiteY8" fmla="*/ 3696269 h 3848100"/>
              <a:gd name="connsiteX9" fmla="*/ 1825675 w 1832321"/>
              <a:gd name="connsiteY9" fmla="*/ 3696578 h 3848100"/>
              <a:gd name="connsiteX10" fmla="*/ 0 w 1832321"/>
              <a:gd name="connsiteY10" fmla="*/ 1943894 h 3848100"/>
              <a:gd name="connsiteX11" fmla="*/ 1825675 w 1832321"/>
              <a:gd name="connsiteY11" fmla="*/ 191210 h 3848100"/>
              <a:gd name="connsiteX12" fmla="*/ 1832039 w 1832321"/>
              <a:gd name="connsiteY12" fmla="*/ 191518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321" h="3848100">
                <a:moveTo>
                  <a:pt x="1832039" y="0"/>
                </a:moveTo>
                <a:lnTo>
                  <a:pt x="1832321" y="0"/>
                </a:lnTo>
                <a:lnTo>
                  <a:pt x="1832321" y="191506"/>
                </a:lnTo>
                <a:lnTo>
                  <a:pt x="1832040" y="191519"/>
                </a:lnTo>
                <a:lnTo>
                  <a:pt x="1832040" y="3696270"/>
                </a:lnTo>
                <a:lnTo>
                  <a:pt x="1832321" y="3696284"/>
                </a:lnTo>
                <a:lnTo>
                  <a:pt x="1832321" y="3848100"/>
                </a:lnTo>
                <a:lnTo>
                  <a:pt x="1832039" y="3848100"/>
                </a:lnTo>
                <a:lnTo>
                  <a:pt x="1832039" y="3696269"/>
                </a:lnTo>
                <a:lnTo>
                  <a:pt x="1825675" y="3696578"/>
                </a:lnTo>
                <a:cubicBezTo>
                  <a:pt x="817383" y="3696578"/>
                  <a:pt x="0" y="2911875"/>
                  <a:pt x="0" y="1943894"/>
                </a:cubicBezTo>
                <a:cubicBezTo>
                  <a:pt x="0" y="975913"/>
                  <a:pt x="817383" y="191210"/>
                  <a:pt x="1825675" y="191210"/>
                </a:cubicBezTo>
                <a:lnTo>
                  <a:pt x="1832039" y="191518"/>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Tijdelijke aanduiding voor afbeelding 5" descr="Afbeelding met persoon, person, poseren&#10;&#10;Automatisch gegenereerde beschrijving">
            <a:extLst>
              <a:ext uri="{FF2B5EF4-FFF2-40B4-BE49-F238E27FC236}">
                <a16:creationId xmlns:a16="http://schemas.microsoft.com/office/drawing/2014/main" id="{A9F016B7-9712-B86F-E027-3CA73ECB410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0" y="0"/>
            <a:ext cx="6775144" cy="6858000"/>
          </a:xfrm>
        </p:spPr>
      </p:pic>
      <p:sp>
        <p:nvSpPr>
          <p:cNvPr id="2" name="Titel 13">
            <a:extLst>
              <a:ext uri="{FF2B5EF4-FFF2-40B4-BE49-F238E27FC236}">
                <a16:creationId xmlns:a16="http://schemas.microsoft.com/office/drawing/2014/main" id="{20BF70D6-F764-BEA5-51A6-40899CBF4704}"/>
              </a:ext>
            </a:extLst>
          </p:cNvPr>
          <p:cNvSpPr txBox="1">
            <a:spLocks/>
          </p:cNvSpPr>
          <p:nvPr/>
        </p:nvSpPr>
        <p:spPr>
          <a:xfrm>
            <a:off x="6949439" y="639633"/>
            <a:ext cx="4740911"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Theme</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pic>
        <p:nvPicPr>
          <p:cNvPr id="3" name="Graphic 2">
            <a:extLst>
              <a:ext uri="{FF2B5EF4-FFF2-40B4-BE49-F238E27FC236}">
                <a16:creationId xmlns:a16="http://schemas.microsoft.com/office/drawing/2014/main" id="{0C5940A7-EAAA-3CF2-F8A2-74FC1E54C19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7039625" y="2907905"/>
            <a:ext cx="289307" cy="360536"/>
          </a:xfrm>
          <a:prstGeom prst="rect">
            <a:avLst/>
          </a:prstGeom>
        </p:spPr>
      </p:pic>
      <p:sp>
        <p:nvSpPr>
          <p:cNvPr id="4" name="Tijdelijke aanduiding voor tekst 5">
            <a:extLst>
              <a:ext uri="{FF2B5EF4-FFF2-40B4-BE49-F238E27FC236}">
                <a16:creationId xmlns:a16="http://schemas.microsoft.com/office/drawing/2014/main" id="{55573C7D-CB9E-245A-894F-57D68B5807EA}"/>
              </a:ext>
            </a:extLst>
          </p:cNvPr>
          <p:cNvSpPr txBox="1">
            <a:spLocks/>
          </p:cNvSpPr>
          <p:nvPr/>
        </p:nvSpPr>
        <p:spPr>
          <a:xfrm>
            <a:off x="7572633" y="2828023"/>
            <a:ext cx="3755767" cy="386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One central theme</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7" name="Tekstvak 6">
            <a:extLst>
              <a:ext uri="{FF2B5EF4-FFF2-40B4-BE49-F238E27FC236}">
                <a16:creationId xmlns:a16="http://schemas.microsoft.com/office/drawing/2014/main" id="{656FE417-958E-0DB4-FE00-9E4974BD8031}"/>
              </a:ext>
            </a:extLst>
          </p:cNvPr>
          <p:cNvSpPr txBox="1"/>
          <p:nvPr/>
        </p:nvSpPr>
        <p:spPr>
          <a:xfrm>
            <a:off x="7045687" y="168356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Thematic</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approach</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8" name="Tekstvak 7">
            <a:extLst>
              <a:ext uri="{FF2B5EF4-FFF2-40B4-BE49-F238E27FC236}">
                <a16:creationId xmlns:a16="http://schemas.microsoft.com/office/drawing/2014/main" id="{16B77AFA-0993-4005-25E9-23758DCF85E4}"/>
              </a:ext>
            </a:extLst>
          </p:cNvPr>
          <p:cNvSpPr txBox="1"/>
          <p:nvPr/>
        </p:nvSpPr>
        <p:spPr>
          <a:xfrm>
            <a:off x="7572631" y="3214078"/>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Chosen</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based</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on support</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3EE7DA54-1040-25CF-698F-DFD82F32FB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912" y="5818482"/>
            <a:ext cx="605069" cy="920131"/>
          </a:xfrm>
          <a:prstGeom prst="rect">
            <a:avLst/>
          </a:prstGeom>
        </p:spPr>
      </p:pic>
    </p:spTree>
    <p:extLst>
      <p:ext uri="{BB962C8B-B14F-4D97-AF65-F5344CB8AC3E}">
        <p14:creationId xmlns:p14="http://schemas.microsoft.com/office/powerpoint/2010/main" val="232627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Полилиния 40">
            <a:extLst>
              <a:ext uri="{FF2B5EF4-FFF2-40B4-BE49-F238E27FC236}">
                <a16:creationId xmlns:a16="http://schemas.microsoft.com/office/drawing/2014/main" id="{1B39C75A-14FD-7A5B-980D-00CC69EDB244}"/>
              </a:ext>
            </a:extLst>
          </p:cNvPr>
          <p:cNvSpPr/>
          <p:nvPr/>
        </p:nvSpPr>
        <p:spPr>
          <a:xfrm>
            <a:off x="4319319" y="2133601"/>
            <a:ext cx="1243281" cy="2575560"/>
          </a:xfrm>
          <a:custGeom>
            <a:avLst/>
            <a:gdLst>
              <a:gd name="connsiteX0" fmla="*/ 1832039 w 1832321"/>
              <a:gd name="connsiteY0" fmla="*/ 0 h 3848100"/>
              <a:gd name="connsiteX1" fmla="*/ 1832321 w 1832321"/>
              <a:gd name="connsiteY1" fmla="*/ 0 h 3848100"/>
              <a:gd name="connsiteX2" fmla="*/ 1832321 w 1832321"/>
              <a:gd name="connsiteY2" fmla="*/ 191506 h 3848100"/>
              <a:gd name="connsiteX3" fmla="*/ 1832040 w 1832321"/>
              <a:gd name="connsiteY3" fmla="*/ 191519 h 3848100"/>
              <a:gd name="connsiteX4" fmla="*/ 1832040 w 1832321"/>
              <a:gd name="connsiteY4" fmla="*/ 3696270 h 3848100"/>
              <a:gd name="connsiteX5" fmla="*/ 1832321 w 1832321"/>
              <a:gd name="connsiteY5" fmla="*/ 3696284 h 3848100"/>
              <a:gd name="connsiteX6" fmla="*/ 1832321 w 1832321"/>
              <a:gd name="connsiteY6" fmla="*/ 3848100 h 3848100"/>
              <a:gd name="connsiteX7" fmla="*/ 1832039 w 1832321"/>
              <a:gd name="connsiteY7" fmla="*/ 3848100 h 3848100"/>
              <a:gd name="connsiteX8" fmla="*/ 1832039 w 1832321"/>
              <a:gd name="connsiteY8" fmla="*/ 3696269 h 3848100"/>
              <a:gd name="connsiteX9" fmla="*/ 1825675 w 1832321"/>
              <a:gd name="connsiteY9" fmla="*/ 3696578 h 3848100"/>
              <a:gd name="connsiteX10" fmla="*/ 0 w 1832321"/>
              <a:gd name="connsiteY10" fmla="*/ 1943894 h 3848100"/>
              <a:gd name="connsiteX11" fmla="*/ 1825675 w 1832321"/>
              <a:gd name="connsiteY11" fmla="*/ 191210 h 3848100"/>
              <a:gd name="connsiteX12" fmla="*/ 1832039 w 1832321"/>
              <a:gd name="connsiteY12" fmla="*/ 191518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321" h="3848100">
                <a:moveTo>
                  <a:pt x="1832039" y="0"/>
                </a:moveTo>
                <a:lnTo>
                  <a:pt x="1832321" y="0"/>
                </a:lnTo>
                <a:lnTo>
                  <a:pt x="1832321" y="191506"/>
                </a:lnTo>
                <a:lnTo>
                  <a:pt x="1832040" y="191519"/>
                </a:lnTo>
                <a:lnTo>
                  <a:pt x="1832040" y="3696270"/>
                </a:lnTo>
                <a:lnTo>
                  <a:pt x="1832321" y="3696284"/>
                </a:lnTo>
                <a:lnTo>
                  <a:pt x="1832321" y="3848100"/>
                </a:lnTo>
                <a:lnTo>
                  <a:pt x="1832039" y="3848100"/>
                </a:lnTo>
                <a:lnTo>
                  <a:pt x="1832039" y="3696269"/>
                </a:lnTo>
                <a:lnTo>
                  <a:pt x="1825675" y="3696578"/>
                </a:lnTo>
                <a:cubicBezTo>
                  <a:pt x="817383" y="3696578"/>
                  <a:pt x="0" y="2911875"/>
                  <a:pt x="0" y="1943894"/>
                </a:cubicBezTo>
                <a:cubicBezTo>
                  <a:pt x="0" y="975913"/>
                  <a:pt x="817383" y="191210"/>
                  <a:pt x="1825675" y="191210"/>
                </a:cubicBezTo>
                <a:lnTo>
                  <a:pt x="1832039" y="191518"/>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el 13">
            <a:extLst>
              <a:ext uri="{FF2B5EF4-FFF2-40B4-BE49-F238E27FC236}">
                <a16:creationId xmlns:a16="http://schemas.microsoft.com/office/drawing/2014/main" id="{A4F3F42D-6183-6C54-24B8-55C09052590C}"/>
              </a:ext>
            </a:extLst>
          </p:cNvPr>
          <p:cNvSpPr txBox="1">
            <a:spLocks/>
          </p:cNvSpPr>
          <p:nvPr/>
        </p:nvSpPr>
        <p:spPr>
          <a:xfrm>
            <a:off x="6949439" y="639633"/>
            <a:ext cx="4740911"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Theme</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pic>
        <p:nvPicPr>
          <p:cNvPr id="3" name="Graphic 2">
            <a:extLst>
              <a:ext uri="{FF2B5EF4-FFF2-40B4-BE49-F238E27FC236}">
                <a16:creationId xmlns:a16="http://schemas.microsoft.com/office/drawing/2014/main" id="{D1DD3AA7-30D8-FCE1-7620-F8A61FA6378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039625" y="2907905"/>
            <a:ext cx="289307" cy="360536"/>
          </a:xfrm>
          <a:prstGeom prst="rect">
            <a:avLst/>
          </a:prstGeom>
        </p:spPr>
      </p:pic>
      <p:sp>
        <p:nvSpPr>
          <p:cNvPr id="6" name="Tijdelijke aanduiding voor tekst 5">
            <a:extLst>
              <a:ext uri="{FF2B5EF4-FFF2-40B4-BE49-F238E27FC236}">
                <a16:creationId xmlns:a16="http://schemas.microsoft.com/office/drawing/2014/main" id="{485B180E-9407-EA3B-6B0B-B7BA26D29B0F}"/>
              </a:ext>
            </a:extLst>
          </p:cNvPr>
          <p:cNvSpPr txBox="1">
            <a:spLocks/>
          </p:cNvSpPr>
          <p:nvPr/>
        </p:nvSpPr>
        <p:spPr>
          <a:xfrm>
            <a:off x="7572633" y="2828023"/>
            <a:ext cx="3755767" cy="386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One central theme</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11" name="Tekstvak 10">
            <a:extLst>
              <a:ext uri="{FF2B5EF4-FFF2-40B4-BE49-F238E27FC236}">
                <a16:creationId xmlns:a16="http://schemas.microsoft.com/office/drawing/2014/main" id="{1107D489-38E7-7A40-79CB-D3F75D08788A}"/>
              </a:ext>
            </a:extLst>
          </p:cNvPr>
          <p:cNvSpPr txBox="1"/>
          <p:nvPr/>
        </p:nvSpPr>
        <p:spPr>
          <a:xfrm>
            <a:off x="7045687" y="168356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Thematic</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approach</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12" name="Tekstvak 11">
            <a:extLst>
              <a:ext uri="{FF2B5EF4-FFF2-40B4-BE49-F238E27FC236}">
                <a16:creationId xmlns:a16="http://schemas.microsoft.com/office/drawing/2014/main" id="{C1C10A57-AF59-1556-3F4B-144C21B5FBD9}"/>
              </a:ext>
            </a:extLst>
          </p:cNvPr>
          <p:cNvSpPr txBox="1"/>
          <p:nvPr/>
        </p:nvSpPr>
        <p:spPr>
          <a:xfrm>
            <a:off x="7572631" y="3214078"/>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Chosen</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based</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on support</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pic>
        <p:nvPicPr>
          <p:cNvPr id="23" name="Tijdelijke aanduiding voor afbeelding 22" descr="Afbeelding met kleding, persoon, Menselijk gezicht, glimlach&#10;&#10;Automatisch gegenereerde beschrijving">
            <a:extLst>
              <a:ext uri="{FF2B5EF4-FFF2-40B4-BE49-F238E27FC236}">
                <a16:creationId xmlns:a16="http://schemas.microsoft.com/office/drawing/2014/main" id="{C608D84A-F1A4-67B4-F88A-7ADFF64933D0}"/>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a:ext>
            </a:extLst>
          </a:blip>
          <a:srcRect/>
          <a:stretch/>
        </p:blipFill>
        <p:spPr>
          <a:xfrm>
            <a:off x="0" y="0"/>
            <a:ext cx="6775144" cy="6858000"/>
          </a:xfrm>
        </p:spPr>
      </p:pic>
      <p:pic>
        <p:nvPicPr>
          <p:cNvPr id="4" name="Picture 3" descr="A white text on a black background&#10;&#10;Description automatically generated">
            <a:extLst>
              <a:ext uri="{FF2B5EF4-FFF2-40B4-BE49-F238E27FC236}">
                <a16:creationId xmlns:a16="http://schemas.microsoft.com/office/drawing/2014/main" id="{D6AC6960-07F3-F937-4B91-62B147792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759" y="5761006"/>
            <a:ext cx="584885" cy="889438"/>
          </a:xfrm>
          <a:prstGeom prst="rect">
            <a:avLst/>
          </a:prstGeom>
        </p:spPr>
      </p:pic>
    </p:spTree>
    <p:extLst>
      <p:ext uri="{BB962C8B-B14F-4D97-AF65-F5344CB8AC3E}">
        <p14:creationId xmlns:p14="http://schemas.microsoft.com/office/powerpoint/2010/main" val="96324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Полилиния 40">
            <a:extLst>
              <a:ext uri="{FF2B5EF4-FFF2-40B4-BE49-F238E27FC236}">
                <a16:creationId xmlns:a16="http://schemas.microsoft.com/office/drawing/2014/main" id="{1B39C75A-14FD-7A5B-980D-00CC69EDB244}"/>
              </a:ext>
            </a:extLst>
          </p:cNvPr>
          <p:cNvSpPr/>
          <p:nvPr/>
        </p:nvSpPr>
        <p:spPr>
          <a:xfrm>
            <a:off x="4319319" y="2133601"/>
            <a:ext cx="1243281" cy="2575560"/>
          </a:xfrm>
          <a:custGeom>
            <a:avLst/>
            <a:gdLst>
              <a:gd name="connsiteX0" fmla="*/ 1832039 w 1832321"/>
              <a:gd name="connsiteY0" fmla="*/ 0 h 3848100"/>
              <a:gd name="connsiteX1" fmla="*/ 1832321 w 1832321"/>
              <a:gd name="connsiteY1" fmla="*/ 0 h 3848100"/>
              <a:gd name="connsiteX2" fmla="*/ 1832321 w 1832321"/>
              <a:gd name="connsiteY2" fmla="*/ 191506 h 3848100"/>
              <a:gd name="connsiteX3" fmla="*/ 1832040 w 1832321"/>
              <a:gd name="connsiteY3" fmla="*/ 191519 h 3848100"/>
              <a:gd name="connsiteX4" fmla="*/ 1832040 w 1832321"/>
              <a:gd name="connsiteY4" fmla="*/ 3696270 h 3848100"/>
              <a:gd name="connsiteX5" fmla="*/ 1832321 w 1832321"/>
              <a:gd name="connsiteY5" fmla="*/ 3696284 h 3848100"/>
              <a:gd name="connsiteX6" fmla="*/ 1832321 w 1832321"/>
              <a:gd name="connsiteY6" fmla="*/ 3848100 h 3848100"/>
              <a:gd name="connsiteX7" fmla="*/ 1832039 w 1832321"/>
              <a:gd name="connsiteY7" fmla="*/ 3848100 h 3848100"/>
              <a:gd name="connsiteX8" fmla="*/ 1832039 w 1832321"/>
              <a:gd name="connsiteY8" fmla="*/ 3696269 h 3848100"/>
              <a:gd name="connsiteX9" fmla="*/ 1825675 w 1832321"/>
              <a:gd name="connsiteY9" fmla="*/ 3696578 h 3848100"/>
              <a:gd name="connsiteX10" fmla="*/ 0 w 1832321"/>
              <a:gd name="connsiteY10" fmla="*/ 1943894 h 3848100"/>
              <a:gd name="connsiteX11" fmla="*/ 1825675 w 1832321"/>
              <a:gd name="connsiteY11" fmla="*/ 191210 h 3848100"/>
              <a:gd name="connsiteX12" fmla="*/ 1832039 w 1832321"/>
              <a:gd name="connsiteY12" fmla="*/ 191518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321" h="3848100">
                <a:moveTo>
                  <a:pt x="1832039" y="0"/>
                </a:moveTo>
                <a:lnTo>
                  <a:pt x="1832321" y="0"/>
                </a:lnTo>
                <a:lnTo>
                  <a:pt x="1832321" y="191506"/>
                </a:lnTo>
                <a:lnTo>
                  <a:pt x="1832040" y="191519"/>
                </a:lnTo>
                <a:lnTo>
                  <a:pt x="1832040" y="3696270"/>
                </a:lnTo>
                <a:lnTo>
                  <a:pt x="1832321" y="3696284"/>
                </a:lnTo>
                <a:lnTo>
                  <a:pt x="1832321" y="3848100"/>
                </a:lnTo>
                <a:lnTo>
                  <a:pt x="1832039" y="3848100"/>
                </a:lnTo>
                <a:lnTo>
                  <a:pt x="1832039" y="3696269"/>
                </a:lnTo>
                <a:lnTo>
                  <a:pt x="1825675" y="3696578"/>
                </a:lnTo>
                <a:cubicBezTo>
                  <a:pt x="817383" y="3696578"/>
                  <a:pt x="0" y="2911875"/>
                  <a:pt x="0" y="1943894"/>
                </a:cubicBezTo>
                <a:cubicBezTo>
                  <a:pt x="0" y="975913"/>
                  <a:pt x="817383" y="191210"/>
                  <a:pt x="1825675" y="191210"/>
                </a:cubicBezTo>
                <a:lnTo>
                  <a:pt x="1832039" y="191518"/>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Tijdelijke aanduiding voor afbeelding 6">
            <a:extLst>
              <a:ext uri="{FF2B5EF4-FFF2-40B4-BE49-F238E27FC236}">
                <a16:creationId xmlns:a16="http://schemas.microsoft.com/office/drawing/2014/main" id="{0131C3F3-E97B-AC52-2305-49BBE53CA96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0" y="0"/>
            <a:ext cx="6775144" cy="6858000"/>
          </a:xfrm>
        </p:spPr>
      </p:pic>
      <p:sp>
        <p:nvSpPr>
          <p:cNvPr id="23" name="Titel 13">
            <a:extLst>
              <a:ext uri="{FF2B5EF4-FFF2-40B4-BE49-F238E27FC236}">
                <a16:creationId xmlns:a16="http://schemas.microsoft.com/office/drawing/2014/main" id="{653A10E7-D500-6473-ACAE-1B3787BE88E7}"/>
              </a:ext>
            </a:extLst>
          </p:cNvPr>
          <p:cNvSpPr txBox="1">
            <a:spLocks/>
          </p:cNvSpPr>
          <p:nvPr/>
        </p:nvSpPr>
        <p:spPr>
          <a:xfrm>
            <a:off x="6949439" y="639633"/>
            <a:ext cx="4740911"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Theme</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pic>
        <p:nvPicPr>
          <p:cNvPr id="24" name="Graphic 23">
            <a:extLst>
              <a:ext uri="{FF2B5EF4-FFF2-40B4-BE49-F238E27FC236}">
                <a16:creationId xmlns:a16="http://schemas.microsoft.com/office/drawing/2014/main" id="{22CD0A59-DFE7-3F15-AA1E-B4738904E95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7039625" y="2907905"/>
            <a:ext cx="289307" cy="360536"/>
          </a:xfrm>
          <a:prstGeom prst="rect">
            <a:avLst/>
          </a:prstGeom>
        </p:spPr>
      </p:pic>
      <p:pic>
        <p:nvPicPr>
          <p:cNvPr id="25" name="Graphic 24">
            <a:extLst>
              <a:ext uri="{FF2B5EF4-FFF2-40B4-BE49-F238E27FC236}">
                <a16:creationId xmlns:a16="http://schemas.microsoft.com/office/drawing/2014/main" id="{FD0C7F88-2549-AAF4-243E-9D39F60F32F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7036320" y="4081709"/>
            <a:ext cx="289307" cy="360536"/>
          </a:xfrm>
          <a:prstGeom prst="rect">
            <a:avLst/>
          </a:prstGeom>
        </p:spPr>
      </p:pic>
      <p:sp>
        <p:nvSpPr>
          <p:cNvPr id="26" name="Tijdelijke aanduiding voor tekst 5">
            <a:extLst>
              <a:ext uri="{FF2B5EF4-FFF2-40B4-BE49-F238E27FC236}">
                <a16:creationId xmlns:a16="http://schemas.microsoft.com/office/drawing/2014/main" id="{2F836F59-9B8B-FEB0-AE5E-D119729E46AF}"/>
              </a:ext>
            </a:extLst>
          </p:cNvPr>
          <p:cNvSpPr txBox="1">
            <a:spLocks/>
          </p:cNvSpPr>
          <p:nvPr/>
        </p:nvSpPr>
        <p:spPr>
          <a:xfrm>
            <a:off x="7572633" y="2828023"/>
            <a:ext cx="3755767" cy="386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One central theme</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27" name="Tijdelijke aanduiding voor tekst 5">
            <a:extLst>
              <a:ext uri="{FF2B5EF4-FFF2-40B4-BE49-F238E27FC236}">
                <a16:creationId xmlns:a16="http://schemas.microsoft.com/office/drawing/2014/main" id="{827EEF2D-73C6-1B8B-143F-B176D4DF9D41}"/>
              </a:ext>
            </a:extLst>
          </p:cNvPr>
          <p:cNvSpPr txBox="1">
            <a:spLocks/>
          </p:cNvSpPr>
          <p:nvPr/>
        </p:nvSpPr>
        <p:spPr>
          <a:xfrm>
            <a:off x="7572633" y="4041768"/>
            <a:ext cx="4234738" cy="523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Timeline</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28" name="Tekstvak 27">
            <a:extLst>
              <a:ext uri="{FF2B5EF4-FFF2-40B4-BE49-F238E27FC236}">
                <a16:creationId xmlns:a16="http://schemas.microsoft.com/office/drawing/2014/main" id="{FC9435F4-A8E6-6EE4-5A85-A42130C29E6B}"/>
              </a:ext>
            </a:extLst>
          </p:cNvPr>
          <p:cNvSpPr txBox="1"/>
          <p:nvPr/>
        </p:nvSpPr>
        <p:spPr>
          <a:xfrm>
            <a:off x="7045687" y="168356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Thematic</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approach</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29" name="Tekstvak 28">
            <a:extLst>
              <a:ext uri="{FF2B5EF4-FFF2-40B4-BE49-F238E27FC236}">
                <a16:creationId xmlns:a16="http://schemas.microsoft.com/office/drawing/2014/main" id="{279DB3A0-60C9-B72A-4AE5-E0CF706C0EE9}"/>
              </a:ext>
            </a:extLst>
          </p:cNvPr>
          <p:cNvSpPr txBox="1"/>
          <p:nvPr/>
        </p:nvSpPr>
        <p:spPr>
          <a:xfrm>
            <a:off x="7572631" y="3214078"/>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Chosen</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based</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on support</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30" name="Tekstvak 29">
            <a:extLst>
              <a:ext uri="{FF2B5EF4-FFF2-40B4-BE49-F238E27FC236}">
                <a16:creationId xmlns:a16="http://schemas.microsoft.com/office/drawing/2014/main" id="{8A3452E0-E8F0-98B9-1249-F834445ABF57}"/>
              </a:ext>
            </a:extLst>
          </p:cNvPr>
          <p:cNvSpPr txBox="1"/>
          <p:nvPr/>
        </p:nvSpPr>
        <p:spPr>
          <a:xfrm>
            <a:off x="7572630" y="444170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One</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and</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 half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year</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pic>
        <p:nvPicPr>
          <p:cNvPr id="2" name="Picture 1" descr="A white text on a black background&#10;&#10;Description automatically generated">
            <a:extLst>
              <a:ext uri="{FF2B5EF4-FFF2-40B4-BE49-F238E27FC236}">
                <a16:creationId xmlns:a16="http://schemas.microsoft.com/office/drawing/2014/main" id="{C6B53D92-74EC-A25E-174C-8463D8B5C9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759" y="5761006"/>
            <a:ext cx="584885" cy="889438"/>
          </a:xfrm>
          <a:prstGeom prst="rect">
            <a:avLst/>
          </a:prstGeom>
        </p:spPr>
      </p:pic>
    </p:spTree>
    <p:extLst>
      <p:ext uri="{BB962C8B-B14F-4D97-AF65-F5344CB8AC3E}">
        <p14:creationId xmlns:p14="http://schemas.microsoft.com/office/powerpoint/2010/main" val="128306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Tijdelijke aanduiding voor afbeelding 10" descr="Afbeelding met persoon, Menselijk gezicht, person, kleding&#10;&#10;Automatisch gegenereerde beschrijving">
            <a:extLst>
              <a:ext uri="{FF2B5EF4-FFF2-40B4-BE49-F238E27FC236}">
                <a16:creationId xmlns:a16="http://schemas.microsoft.com/office/drawing/2014/main" id="{769BEC21-DA43-F32F-B8BF-EC1D9583FE4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a:ext>
            </a:extLst>
          </a:blip>
          <a:srcRect/>
          <a:stretch/>
        </p:blipFill>
        <p:spPr>
          <a:xfrm>
            <a:off x="3477718" y="792264"/>
            <a:ext cx="8714282" cy="2555993"/>
          </a:xfrm>
        </p:spPr>
      </p:pic>
      <p:sp>
        <p:nvSpPr>
          <p:cNvPr id="6" name="TextBox 5"/>
          <p:cNvSpPr txBox="1"/>
          <p:nvPr/>
        </p:nvSpPr>
        <p:spPr>
          <a:xfrm>
            <a:off x="4010127" y="4097241"/>
            <a:ext cx="7317465" cy="810350"/>
          </a:xfrm>
          <a:prstGeom prst="rect">
            <a:avLst/>
          </a:prstGeom>
          <a:noFill/>
        </p:spPr>
        <p:txBody>
          <a:bodyPr wrap="square" rtlCol="0">
            <a:spAutoFit/>
          </a:bodyPr>
          <a:lstStyle/>
          <a:p>
            <a:pPr defTabSz="609539" eaLnBrk="0" fontAlgn="base" hangingPunct="0">
              <a:spcBef>
                <a:spcPct val="0"/>
              </a:spcBef>
              <a:spcAft>
                <a:spcPct val="0"/>
              </a:spcAft>
              <a:defRPr/>
            </a:pPr>
            <a:r>
              <a:rPr lang="en-US" sz="4666" dirty="0">
                <a:solidFill>
                  <a:srgbClr val="3F3F3F"/>
                </a:solidFill>
                <a:latin typeface="Montserrat ExtraBold" panose="00000900000000000000" pitchFamily="50" charset="0"/>
                <a:ea typeface="Roboto Black" panose="02000000000000000000" pitchFamily="2" charset="0"/>
                <a:cs typeface="Open Sans Light" panose="020B0306030504020204" pitchFamily="34" charset="0"/>
              </a:rPr>
              <a:t>Activity calendar</a:t>
            </a:r>
            <a:endParaRPr lang="ru-RU" sz="4666" dirty="0">
              <a:solidFill>
                <a:srgbClr val="3F3F3F"/>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7" name="TextBox 6"/>
          <p:cNvSpPr txBox="1"/>
          <p:nvPr/>
        </p:nvSpPr>
        <p:spPr>
          <a:xfrm>
            <a:off x="4010127" y="4880045"/>
            <a:ext cx="5780417" cy="246221"/>
          </a:xfrm>
          <a:prstGeom prst="rect">
            <a:avLst/>
          </a:prstGeom>
          <a:noFill/>
        </p:spPr>
        <p:txBody>
          <a:bodyPr wrap="square" rtlCol="0">
            <a:spAutoFit/>
          </a:bodyPr>
          <a:lstStyle/>
          <a:p>
            <a:pPr defTabSz="609539" eaLnBrk="0" fontAlgn="base" hangingPunct="0">
              <a:spcBef>
                <a:spcPct val="0"/>
              </a:spcBef>
              <a:spcAft>
                <a:spcPct val="0"/>
              </a:spcAft>
              <a:defRPr/>
            </a:pPr>
            <a:r>
              <a:rPr lang="en-US" sz="1000" dirty="0">
                <a:solidFill>
                  <a:srgbClr val="3F3F3F">
                    <a:lumMod val="40000"/>
                    <a:lumOff val="60000"/>
                  </a:srgbClr>
                </a:solidFill>
                <a:latin typeface="Montserrat ExtraLight" panose="00000300000000000000" pitchFamily="50" charset="0"/>
                <a:ea typeface="Roboto Light" panose="02000000000000000000" pitchFamily="2" charset="0"/>
                <a:cs typeface="Open Sans Light" panose="020B0306030504020204" pitchFamily="34" charset="0"/>
              </a:rPr>
              <a:t>Nobody can predict the future, yet we have to prepare for it.</a:t>
            </a:r>
            <a:endParaRPr lang="ru-RU" sz="1000" dirty="0">
              <a:solidFill>
                <a:srgbClr val="3F3F3F">
                  <a:lumMod val="40000"/>
                  <a:lumOff val="60000"/>
                </a:srgbClr>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22" name="Прямоугольник 21"/>
          <p:cNvSpPr/>
          <p:nvPr/>
        </p:nvSpPr>
        <p:spPr>
          <a:xfrm>
            <a:off x="3478121" y="789041"/>
            <a:ext cx="4356469" cy="620442"/>
          </a:xfrm>
          <a:prstGeom prst="rect">
            <a:avLst/>
          </a:prstGeom>
          <a:solidFill>
            <a:srgbClr val="0D2654">
              <a:alpha val="90000"/>
            </a:srgbClr>
          </a:solidFill>
          <a:ln>
            <a:noFill/>
          </a:ln>
        </p:spPr>
        <p:txBody>
          <a:bodyPr vert="horz" wrap="square" lIns="60951" tIns="30475" rIns="60951" bIns="30475" numCol="1" anchor="t" anchorCtr="0" compatLnSpc="1">
            <a:prstTxWarp prst="textNoShape">
              <a:avLst/>
            </a:prstTxWarp>
          </a:bodyPr>
          <a:lstStyle/>
          <a:p>
            <a:pPr defTabSz="609539" eaLnBrk="0" fontAlgn="base" hangingPunct="0">
              <a:spcBef>
                <a:spcPct val="0"/>
              </a:spcBef>
              <a:spcAft>
                <a:spcPct val="0"/>
              </a:spcAft>
              <a:defRPr/>
            </a:pPr>
            <a:endParaRPr lang="en-US" sz="1200" dirty="0">
              <a:solidFill>
                <a:prstClr val="black"/>
              </a:solidFill>
              <a:latin typeface="Calibri" panose="020F0502020204030204" pitchFamily="34" charset="0"/>
            </a:endParaRPr>
          </a:p>
        </p:txBody>
      </p:sp>
      <p:sp>
        <p:nvSpPr>
          <p:cNvPr id="23" name="Прямоугольник 22"/>
          <p:cNvSpPr/>
          <p:nvPr/>
        </p:nvSpPr>
        <p:spPr>
          <a:xfrm>
            <a:off x="7834590" y="789041"/>
            <a:ext cx="4356469" cy="620442"/>
          </a:xfrm>
          <a:prstGeom prst="rect">
            <a:avLst/>
          </a:prstGeom>
          <a:solidFill>
            <a:srgbClr val="0D2654">
              <a:alpha val="49000"/>
            </a:srgbClr>
          </a:solidFill>
          <a:ln>
            <a:noFill/>
          </a:ln>
        </p:spPr>
        <p:txBody>
          <a:bodyPr vert="horz" wrap="square" lIns="60951" tIns="30475" rIns="60951" bIns="30475" numCol="1" anchor="t" anchorCtr="0" compatLnSpc="1">
            <a:prstTxWarp prst="textNoShape">
              <a:avLst/>
            </a:prstTxWarp>
          </a:bodyPr>
          <a:lstStyle/>
          <a:p>
            <a:pPr defTabSz="609539" eaLnBrk="0" fontAlgn="base" hangingPunct="0">
              <a:spcBef>
                <a:spcPct val="0"/>
              </a:spcBef>
              <a:spcAft>
                <a:spcPct val="0"/>
              </a:spcAft>
              <a:defRPr/>
            </a:pPr>
            <a:endParaRPr lang="en-US" sz="1200">
              <a:solidFill>
                <a:prstClr val="black"/>
              </a:solidFill>
              <a:latin typeface="Calibri" panose="020F0502020204030204" pitchFamily="34" charset="0"/>
            </a:endParaRPr>
          </a:p>
        </p:txBody>
      </p:sp>
      <p:grpSp>
        <p:nvGrpSpPr>
          <p:cNvPr id="2" name="Группа 1"/>
          <p:cNvGrpSpPr/>
          <p:nvPr/>
        </p:nvGrpSpPr>
        <p:grpSpPr>
          <a:xfrm>
            <a:off x="677916" y="863896"/>
            <a:ext cx="2800204" cy="1206364"/>
            <a:chOff x="1015620" y="2190247"/>
            <a:chExt cx="4200953" cy="1809827"/>
          </a:xfrm>
        </p:grpSpPr>
        <p:sp>
          <p:nvSpPr>
            <p:cNvPr id="15" name="Freeform: Shape 56"/>
            <p:cNvSpPr/>
            <p:nvPr/>
          </p:nvSpPr>
          <p:spPr>
            <a:xfrm>
              <a:off x="1015620" y="2190247"/>
              <a:ext cx="893092" cy="755680"/>
            </a:xfrm>
            <a:custGeom>
              <a:avLst/>
              <a:gdLst/>
              <a:ahLst/>
              <a:cxnLst/>
              <a:rect l="l" t="t" r="r" b="b"/>
              <a:pathLst>
                <a:path w="212256" h="179598">
                  <a:moveTo>
                    <a:pt x="179599" y="0"/>
                  </a:moveTo>
                  <a:lnTo>
                    <a:pt x="187763" y="0"/>
                  </a:lnTo>
                  <a:cubicBezTo>
                    <a:pt x="190056" y="61"/>
                    <a:pt x="191975" y="863"/>
                    <a:pt x="193519" y="2406"/>
                  </a:cubicBezTo>
                  <a:cubicBezTo>
                    <a:pt x="195063" y="3950"/>
                    <a:pt x="195866" y="5868"/>
                    <a:pt x="195927" y="8160"/>
                  </a:cubicBezTo>
                  <a:lnTo>
                    <a:pt x="195927" y="24481"/>
                  </a:lnTo>
                  <a:cubicBezTo>
                    <a:pt x="195866" y="26773"/>
                    <a:pt x="195063" y="28691"/>
                    <a:pt x="193519" y="30234"/>
                  </a:cubicBezTo>
                  <a:cubicBezTo>
                    <a:pt x="191975" y="31778"/>
                    <a:pt x="190056" y="32580"/>
                    <a:pt x="187763" y="32641"/>
                  </a:cubicBezTo>
                  <a:lnTo>
                    <a:pt x="179599" y="32641"/>
                  </a:lnTo>
                  <a:cubicBezTo>
                    <a:pt x="173533" y="32711"/>
                    <a:pt x="168046" y="34201"/>
                    <a:pt x="163138" y="37111"/>
                  </a:cubicBezTo>
                  <a:cubicBezTo>
                    <a:pt x="158230" y="40020"/>
                    <a:pt x="154321" y="43929"/>
                    <a:pt x="151411" y="48837"/>
                  </a:cubicBezTo>
                  <a:cubicBezTo>
                    <a:pt x="148501" y="53745"/>
                    <a:pt x="147011" y="59232"/>
                    <a:pt x="146941" y="65298"/>
                  </a:cubicBezTo>
                  <a:lnTo>
                    <a:pt x="146941" y="69380"/>
                  </a:lnTo>
                  <a:cubicBezTo>
                    <a:pt x="147029" y="72849"/>
                    <a:pt x="148225" y="75735"/>
                    <a:pt x="150529" y="78039"/>
                  </a:cubicBezTo>
                  <a:cubicBezTo>
                    <a:pt x="152833" y="80343"/>
                    <a:pt x="155720" y="81539"/>
                    <a:pt x="159188" y="81627"/>
                  </a:cubicBezTo>
                  <a:lnTo>
                    <a:pt x="187763" y="81627"/>
                  </a:lnTo>
                  <a:cubicBezTo>
                    <a:pt x="194699" y="81802"/>
                    <a:pt x="200472" y="84194"/>
                    <a:pt x="205080" y="88802"/>
                  </a:cubicBezTo>
                  <a:cubicBezTo>
                    <a:pt x="209688" y="93411"/>
                    <a:pt x="212080" y="99183"/>
                    <a:pt x="212256" y="106120"/>
                  </a:cubicBezTo>
                  <a:lnTo>
                    <a:pt x="212256" y="155105"/>
                  </a:lnTo>
                  <a:cubicBezTo>
                    <a:pt x="212080" y="162042"/>
                    <a:pt x="209688" y="167814"/>
                    <a:pt x="205080" y="172423"/>
                  </a:cubicBezTo>
                  <a:cubicBezTo>
                    <a:pt x="200472" y="177031"/>
                    <a:pt x="194699" y="179423"/>
                    <a:pt x="187763" y="179598"/>
                  </a:cubicBezTo>
                  <a:lnTo>
                    <a:pt x="138781" y="179598"/>
                  </a:lnTo>
                  <a:cubicBezTo>
                    <a:pt x="131848" y="179423"/>
                    <a:pt x="126078" y="177031"/>
                    <a:pt x="121472" y="172423"/>
                  </a:cubicBezTo>
                  <a:cubicBezTo>
                    <a:pt x="116866" y="167814"/>
                    <a:pt x="114476" y="162042"/>
                    <a:pt x="114300" y="155105"/>
                  </a:cubicBezTo>
                  <a:lnTo>
                    <a:pt x="114300" y="65298"/>
                  </a:lnTo>
                  <a:cubicBezTo>
                    <a:pt x="114440" y="53167"/>
                    <a:pt x="117419" y="42195"/>
                    <a:pt x="123236" y="32381"/>
                  </a:cubicBezTo>
                  <a:cubicBezTo>
                    <a:pt x="129052" y="22567"/>
                    <a:pt x="136868" y="14752"/>
                    <a:pt x="146682" y="8935"/>
                  </a:cubicBezTo>
                  <a:cubicBezTo>
                    <a:pt x="156496" y="3118"/>
                    <a:pt x="167468" y="140"/>
                    <a:pt x="179599" y="0"/>
                  </a:cubicBezTo>
                  <a:close/>
                  <a:moveTo>
                    <a:pt x="65305" y="0"/>
                  </a:moveTo>
                  <a:lnTo>
                    <a:pt x="73471" y="0"/>
                  </a:lnTo>
                  <a:cubicBezTo>
                    <a:pt x="75765" y="61"/>
                    <a:pt x="77684" y="863"/>
                    <a:pt x="79229" y="2406"/>
                  </a:cubicBezTo>
                  <a:cubicBezTo>
                    <a:pt x="80773" y="3950"/>
                    <a:pt x="81576" y="5868"/>
                    <a:pt x="81637" y="8160"/>
                  </a:cubicBezTo>
                  <a:lnTo>
                    <a:pt x="81637" y="24481"/>
                  </a:lnTo>
                  <a:cubicBezTo>
                    <a:pt x="81576" y="26773"/>
                    <a:pt x="80773" y="28691"/>
                    <a:pt x="79229" y="30234"/>
                  </a:cubicBezTo>
                  <a:cubicBezTo>
                    <a:pt x="77684" y="31778"/>
                    <a:pt x="75765" y="32580"/>
                    <a:pt x="73471" y="32641"/>
                  </a:cubicBezTo>
                  <a:lnTo>
                    <a:pt x="65305" y="32641"/>
                  </a:lnTo>
                  <a:cubicBezTo>
                    <a:pt x="59238" y="32711"/>
                    <a:pt x="53750" y="34201"/>
                    <a:pt x="48841" y="37111"/>
                  </a:cubicBezTo>
                  <a:cubicBezTo>
                    <a:pt x="43932" y="40020"/>
                    <a:pt x="40022" y="43929"/>
                    <a:pt x="37112" y="48837"/>
                  </a:cubicBezTo>
                  <a:cubicBezTo>
                    <a:pt x="34202" y="53745"/>
                    <a:pt x="32712" y="59232"/>
                    <a:pt x="32641" y="65298"/>
                  </a:cubicBezTo>
                  <a:lnTo>
                    <a:pt x="32641" y="69380"/>
                  </a:lnTo>
                  <a:cubicBezTo>
                    <a:pt x="32729" y="72849"/>
                    <a:pt x="33925" y="75735"/>
                    <a:pt x="36230" y="78039"/>
                  </a:cubicBezTo>
                  <a:cubicBezTo>
                    <a:pt x="38535" y="80343"/>
                    <a:pt x="41421" y="81539"/>
                    <a:pt x="44890" y="81627"/>
                  </a:cubicBezTo>
                  <a:lnTo>
                    <a:pt x="73471" y="81627"/>
                  </a:lnTo>
                  <a:cubicBezTo>
                    <a:pt x="80409" y="81802"/>
                    <a:pt x="86182" y="84194"/>
                    <a:pt x="90792" y="88802"/>
                  </a:cubicBezTo>
                  <a:cubicBezTo>
                    <a:pt x="95401" y="93411"/>
                    <a:pt x="97793" y="99183"/>
                    <a:pt x="97969" y="106120"/>
                  </a:cubicBezTo>
                  <a:lnTo>
                    <a:pt x="97969" y="155105"/>
                  </a:lnTo>
                  <a:cubicBezTo>
                    <a:pt x="97793" y="162042"/>
                    <a:pt x="95401" y="167814"/>
                    <a:pt x="90792" y="172423"/>
                  </a:cubicBezTo>
                  <a:cubicBezTo>
                    <a:pt x="86182" y="177031"/>
                    <a:pt x="80409" y="179423"/>
                    <a:pt x="73471" y="179598"/>
                  </a:cubicBezTo>
                  <a:lnTo>
                    <a:pt x="24481" y="179598"/>
                  </a:lnTo>
                  <a:cubicBezTo>
                    <a:pt x="17548" y="179423"/>
                    <a:pt x="11778" y="177031"/>
                    <a:pt x="7172" y="172423"/>
                  </a:cubicBezTo>
                  <a:cubicBezTo>
                    <a:pt x="2566" y="167814"/>
                    <a:pt x="176" y="162042"/>
                    <a:pt x="0" y="155105"/>
                  </a:cubicBezTo>
                  <a:lnTo>
                    <a:pt x="0" y="65298"/>
                  </a:lnTo>
                  <a:cubicBezTo>
                    <a:pt x="140" y="53167"/>
                    <a:pt x="3119" y="42195"/>
                    <a:pt x="8936" y="32381"/>
                  </a:cubicBezTo>
                  <a:cubicBezTo>
                    <a:pt x="14753" y="22567"/>
                    <a:pt x="22569" y="14752"/>
                    <a:pt x="32384" y="8935"/>
                  </a:cubicBezTo>
                  <a:cubicBezTo>
                    <a:pt x="42198" y="3118"/>
                    <a:pt x="53172" y="140"/>
                    <a:pt x="65305" y="0"/>
                  </a:cubicBez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39" eaLnBrk="0" fontAlgn="base" hangingPunct="0">
                <a:spcBef>
                  <a:spcPct val="0"/>
                </a:spcBef>
                <a:spcAft>
                  <a:spcPct val="0"/>
                </a:spcAft>
                <a:defRPr/>
              </a:pPr>
              <a:endParaRPr lang="tr-TR" sz="1200">
                <a:solidFill>
                  <a:srgbClr val="6B7278"/>
                </a:solidFill>
                <a:latin typeface="Calibri" panose="020F0502020204030204"/>
              </a:endParaRPr>
            </a:p>
          </p:txBody>
        </p:sp>
        <p:sp>
          <p:nvSpPr>
            <p:cNvPr id="16" name="TextBox 15"/>
            <p:cNvSpPr txBox="1"/>
            <p:nvPr/>
          </p:nvSpPr>
          <p:spPr>
            <a:xfrm>
              <a:off x="1971636" y="2529154"/>
              <a:ext cx="3244937" cy="1470920"/>
            </a:xfrm>
            <a:prstGeom prst="rect">
              <a:avLst/>
            </a:prstGeom>
            <a:noFill/>
          </p:spPr>
          <p:txBody>
            <a:bodyPr wrap="square" rtlCol="0">
              <a:spAutoFit/>
            </a:bodyPr>
            <a:lstStyle/>
            <a:p>
              <a:pPr defTabSz="239976" eaLnBrk="0" fontAlgn="base" hangingPunct="0">
                <a:lnSpc>
                  <a:spcPct val="150000"/>
                </a:lnSpc>
                <a:spcBef>
                  <a:spcPct val="0"/>
                </a:spcBef>
                <a:spcAft>
                  <a:spcPct val="0"/>
                </a:spcAft>
                <a:defRPr/>
              </a:pPr>
              <a:r>
                <a:rPr lang="en-US" sz="1333" dirty="0">
                  <a:solidFill>
                    <a:srgbClr val="3F3F3F"/>
                  </a:solidFill>
                  <a:latin typeface="Merriweather Light" panose="02060503050406030704" pitchFamily="18" charset="-52"/>
                  <a:ea typeface="Roboto Light" panose="02000000000000000000" pitchFamily="2" charset="0"/>
                  <a:cs typeface="Open Sans Light" panose="020B0306030504020204" pitchFamily="34" charset="0"/>
                </a:rPr>
                <a:t>What is technologically possible is not always socially desirable</a:t>
              </a:r>
              <a:endParaRPr lang="ru-RU" sz="1333" spc="-100" dirty="0">
                <a:solidFill>
                  <a:srgbClr val="3F3F3F"/>
                </a:solidFill>
                <a:latin typeface="Merriweather Light" panose="02060503050406030704" pitchFamily="18" charset="-52"/>
                <a:ea typeface="Roboto Light" panose="02000000000000000000" pitchFamily="2" charset="0"/>
                <a:cs typeface="Open Sans Light" panose="020B0306030504020204" pitchFamily="34" charset="0"/>
              </a:endParaRPr>
            </a:p>
          </p:txBody>
        </p:sp>
      </p:grpSp>
      <p:sp>
        <p:nvSpPr>
          <p:cNvPr id="18" name="TextBox 17"/>
          <p:cNvSpPr txBox="1"/>
          <p:nvPr/>
        </p:nvSpPr>
        <p:spPr>
          <a:xfrm>
            <a:off x="4016053" y="5379680"/>
            <a:ext cx="5267155" cy="672748"/>
          </a:xfrm>
          <a:prstGeom prst="rect">
            <a:avLst/>
          </a:prstGeom>
          <a:noFill/>
        </p:spPr>
        <p:txBody>
          <a:bodyPr wrap="square" rtlCol="0">
            <a:spAutoFit/>
          </a:bodyPr>
          <a:lstStyle/>
          <a:p>
            <a:pPr defTabSz="239976" eaLnBrk="0" fontAlgn="base" hangingPunct="0">
              <a:lnSpc>
                <a:spcPct val="150000"/>
              </a:lnSpc>
              <a:spcBef>
                <a:spcPct val="0"/>
              </a:spcBef>
              <a:spcAft>
                <a:spcPct val="0"/>
              </a:spcAft>
              <a:defRPr/>
            </a:pPr>
            <a:r>
              <a:rPr lang="en-US" sz="1333" dirty="0">
                <a:solidFill>
                  <a:srgbClr val="3F3F3F"/>
                </a:solidFill>
                <a:latin typeface="Merriweather Light" panose="02060503050406030704" pitchFamily="18" charset="-52"/>
                <a:ea typeface="Open Sans Light" panose="020B0306030504020204" pitchFamily="34" charset="0"/>
                <a:cs typeface="Open Sans Light" panose="020B0306030504020204" pitchFamily="34" charset="0"/>
              </a:rPr>
              <a:t>We summarize societal trends in future scenarios that foster debate.</a:t>
            </a:r>
            <a:endParaRPr lang="ru-RU" sz="1333" spc="-100" dirty="0">
              <a:solidFill>
                <a:srgbClr val="3F3F3F"/>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sp>
        <p:nvSpPr>
          <p:cNvPr id="14" name="TextBox 13"/>
          <p:cNvSpPr txBox="1"/>
          <p:nvPr/>
        </p:nvSpPr>
        <p:spPr>
          <a:xfrm>
            <a:off x="10737982" y="5722956"/>
            <a:ext cx="1453078" cy="246221"/>
          </a:xfrm>
          <a:prstGeom prst="rect">
            <a:avLst/>
          </a:prstGeom>
          <a:solidFill>
            <a:srgbClr val="FFE8C0"/>
          </a:solidFill>
        </p:spPr>
        <p:txBody>
          <a:bodyPr wrap="square" rtlCol="0">
            <a:spAutoFit/>
          </a:bodyPr>
          <a:lstStyle/>
          <a:p>
            <a:pPr defTabSz="609539" eaLnBrk="0" fontAlgn="base" hangingPunct="0">
              <a:spcBef>
                <a:spcPct val="0"/>
              </a:spcBef>
              <a:spcAft>
                <a:spcPct val="0"/>
              </a:spcAft>
              <a:defRPr/>
            </a:pPr>
            <a:r>
              <a:rPr lang="en-US" sz="1000" b="1" spc="400" dirty="0">
                <a:solidFill>
                  <a:srgbClr val="FFFFFF"/>
                </a:solidFill>
                <a:latin typeface="Roboto" panose="02000000000000000000" pitchFamily="2" charset="0"/>
                <a:ea typeface="Roboto" panose="02000000000000000000" pitchFamily="2" charset="0"/>
                <a:cs typeface="Open Sans" panose="020B0606030504020204" pitchFamily="34" charset="0"/>
              </a:rPr>
              <a:t>THEME</a:t>
            </a:r>
            <a:endParaRPr lang="ru-RU" sz="1000" b="1" spc="400" dirty="0">
              <a:solidFill>
                <a:srgbClr val="FFFFFF"/>
              </a:solidFill>
              <a:latin typeface="Roboto" panose="02000000000000000000" pitchFamily="2" charset="0"/>
              <a:ea typeface="Roboto" panose="02000000000000000000" pitchFamily="2" charset="0"/>
              <a:cs typeface="Open Sans" panose="020B0606030504020204" pitchFamily="34" charset="0"/>
            </a:endParaRPr>
          </a:p>
        </p:txBody>
      </p:sp>
      <p:sp>
        <p:nvSpPr>
          <p:cNvPr id="17" name="TextBox 16"/>
          <p:cNvSpPr txBox="1"/>
          <p:nvPr/>
        </p:nvSpPr>
        <p:spPr>
          <a:xfrm>
            <a:off x="10737982" y="5382649"/>
            <a:ext cx="1453078" cy="246221"/>
          </a:xfrm>
          <a:prstGeom prst="rect">
            <a:avLst/>
          </a:prstGeom>
          <a:solidFill>
            <a:srgbClr val="0D2654"/>
          </a:solidFill>
        </p:spPr>
        <p:txBody>
          <a:bodyPr wrap="square" rtlCol="0">
            <a:spAutoFit/>
          </a:bodyPr>
          <a:lstStyle/>
          <a:p>
            <a:pPr defTabSz="609539" eaLnBrk="0" fontAlgn="base" hangingPunct="0">
              <a:spcBef>
                <a:spcPct val="0"/>
              </a:spcBef>
              <a:spcAft>
                <a:spcPct val="0"/>
              </a:spcAft>
              <a:defRPr/>
            </a:pPr>
            <a:r>
              <a:rPr lang="en-US" sz="1000" b="1" spc="400" dirty="0">
                <a:solidFill>
                  <a:srgbClr val="FFFFFF"/>
                </a:solidFill>
                <a:latin typeface="Roboto" panose="02000000000000000000" pitchFamily="2" charset="0"/>
                <a:ea typeface="Roboto" panose="02000000000000000000" pitchFamily="2" charset="0"/>
                <a:cs typeface="Open Sans" panose="020B0606030504020204" pitchFamily="34" charset="0"/>
              </a:rPr>
              <a:t>DELTA</a:t>
            </a:r>
            <a:endParaRPr lang="ru-RU" sz="1000" b="1" spc="400" dirty="0">
              <a:solidFill>
                <a:srgbClr val="FFFFFF"/>
              </a:solidFill>
              <a:latin typeface="Roboto" panose="02000000000000000000" pitchFamily="2" charset="0"/>
              <a:ea typeface="Roboto" panose="02000000000000000000" pitchFamily="2" charset="0"/>
              <a:cs typeface="Open Sans" panose="020B0606030504020204" pitchFamily="34" charset="0"/>
            </a:endParaRPr>
          </a:p>
        </p:txBody>
      </p:sp>
      <p:pic>
        <p:nvPicPr>
          <p:cNvPr id="4" name="Afbeelding 3" descr="Afbeelding met tekst, kleding, Menselijk gezicht, persoon&#10;&#10;Automatisch gegenereerde beschrijving">
            <a:extLst>
              <a:ext uri="{FF2B5EF4-FFF2-40B4-BE49-F238E27FC236}">
                <a16:creationId xmlns:a16="http://schemas.microsoft.com/office/drawing/2014/main" id="{0DD663BF-F8B6-41D1-AE3F-95BE0888F1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8477" y="3051868"/>
            <a:ext cx="2377623" cy="300056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B8BFCB13-5193-4278-A3E6-0445729383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12" y="5818482"/>
            <a:ext cx="605069" cy="920131"/>
          </a:xfrm>
          <a:prstGeom prst="rect">
            <a:avLst/>
          </a:prstGeom>
        </p:spPr>
      </p:pic>
    </p:spTree>
    <p:extLst>
      <p:ext uri="{BB962C8B-B14F-4D97-AF65-F5344CB8AC3E}">
        <p14:creationId xmlns:p14="http://schemas.microsoft.com/office/powerpoint/2010/main" val="401481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Полилиния 40">
            <a:extLst>
              <a:ext uri="{FF2B5EF4-FFF2-40B4-BE49-F238E27FC236}">
                <a16:creationId xmlns:a16="http://schemas.microsoft.com/office/drawing/2014/main" id="{1B39C75A-14FD-7A5B-980D-00CC69EDB244}"/>
              </a:ext>
            </a:extLst>
          </p:cNvPr>
          <p:cNvSpPr/>
          <p:nvPr/>
        </p:nvSpPr>
        <p:spPr>
          <a:xfrm>
            <a:off x="4319319" y="2133601"/>
            <a:ext cx="1243281" cy="2575560"/>
          </a:xfrm>
          <a:custGeom>
            <a:avLst/>
            <a:gdLst>
              <a:gd name="connsiteX0" fmla="*/ 1832039 w 1832321"/>
              <a:gd name="connsiteY0" fmla="*/ 0 h 3848100"/>
              <a:gd name="connsiteX1" fmla="*/ 1832321 w 1832321"/>
              <a:gd name="connsiteY1" fmla="*/ 0 h 3848100"/>
              <a:gd name="connsiteX2" fmla="*/ 1832321 w 1832321"/>
              <a:gd name="connsiteY2" fmla="*/ 191506 h 3848100"/>
              <a:gd name="connsiteX3" fmla="*/ 1832040 w 1832321"/>
              <a:gd name="connsiteY3" fmla="*/ 191519 h 3848100"/>
              <a:gd name="connsiteX4" fmla="*/ 1832040 w 1832321"/>
              <a:gd name="connsiteY4" fmla="*/ 3696270 h 3848100"/>
              <a:gd name="connsiteX5" fmla="*/ 1832321 w 1832321"/>
              <a:gd name="connsiteY5" fmla="*/ 3696284 h 3848100"/>
              <a:gd name="connsiteX6" fmla="*/ 1832321 w 1832321"/>
              <a:gd name="connsiteY6" fmla="*/ 3848100 h 3848100"/>
              <a:gd name="connsiteX7" fmla="*/ 1832039 w 1832321"/>
              <a:gd name="connsiteY7" fmla="*/ 3848100 h 3848100"/>
              <a:gd name="connsiteX8" fmla="*/ 1832039 w 1832321"/>
              <a:gd name="connsiteY8" fmla="*/ 3696269 h 3848100"/>
              <a:gd name="connsiteX9" fmla="*/ 1825675 w 1832321"/>
              <a:gd name="connsiteY9" fmla="*/ 3696578 h 3848100"/>
              <a:gd name="connsiteX10" fmla="*/ 0 w 1832321"/>
              <a:gd name="connsiteY10" fmla="*/ 1943894 h 3848100"/>
              <a:gd name="connsiteX11" fmla="*/ 1825675 w 1832321"/>
              <a:gd name="connsiteY11" fmla="*/ 191210 h 3848100"/>
              <a:gd name="connsiteX12" fmla="*/ 1832039 w 1832321"/>
              <a:gd name="connsiteY12" fmla="*/ 191518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321" h="3848100">
                <a:moveTo>
                  <a:pt x="1832039" y="0"/>
                </a:moveTo>
                <a:lnTo>
                  <a:pt x="1832321" y="0"/>
                </a:lnTo>
                <a:lnTo>
                  <a:pt x="1832321" y="191506"/>
                </a:lnTo>
                <a:lnTo>
                  <a:pt x="1832040" y="191519"/>
                </a:lnTo>
                <a:lnTo>
                  <a:pt x="1832040" y="3696270"/>
                </a:lnTo>
                <a:lnTo>
                  <a:pt x="1832321" y="3696284"/>
                </a:lnTo>
                <a:lnTo>
                  <a:pt x="1832321" y="3848100"/>
                </a:lnTo>
                <a:lnTo>
                  <a:pt x="1832039" y="3848100"/>
                </a:lnTo>
                <a:lnTo>
                  <a:pt x="1832039" y="3696269"/>
                </a:lnTo>
                <a:lnTo>
                  <a:pt x="1825675" y="3696578"/>
                </a:lnTo>
                <a:cubicBezTo>
                  <a:pt x="817383" y="3696578"/>
                  <a:pt x="0" y="2911875"/>
                  <a:pt x="0" y="1943894"/>
                </a:cubicBezTo>
                <a:cubicBezTo>
                  <a:pt x="0" y="975913"/>
                  <a:pt x="817383" y="191210"/>
                  <a:pt x="1825675" y="191210"/>
                </a:cubicBezTo>
                <a:lnTo>
                  <a:pt x="1832039" y="191518"/>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itel 13">
            <a:extLst>
              <a:ext uri="{FF2B5EF4-FFF2-40B4-BE49-F238E27FC236}">
                <a16:creationId xmlns:a16="http://schemas.microsoft.com/office/drawing/2014/main" id="{BBB86918-2A79-B354-B4AB-F006B2597B1E}"/>
              </a:ext>
            </a:extLst>
          </p:cNvPr>
          <p:cNvSpPr txBox="1">
            <a:spLocks/>
          </p:cNvSpPr>
          <p:nvPr/>
        </p:nvSpPr>
        <p:spPr>
          <a:xfrm>
            <a:off x="6949439" y="639633"/>
            <a:ext cx="4740911"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Theme</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pic>
        <p:nvPicPr>
          <p:cNvPr id="10" name="Graphic 9">
            <a:extLst>
              <a:ext uri="{FF2B5EF4-FFF2-40B4-BE49-F238E27FC236}">
                <a16:creationId xmlns:a16="http://schemas.microsoft.com/office/drawing/2014/main" id="{D1732AB5-6914-51F3-7164-56ED2A2815E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039625" y="2907905"/>
            <a:ext cx="289307" cy="360536"/>
          </a:xfrm>
          <a:prstGeom prst="rect">
            <a:avLst/>
          </a:prstGeom>
        </p:spPr>
      </p:pic>
      <p:pic>
        <p:nvPicPr>
          <p:cNvPr id="11" name="Graphic 10">
            <a:extLst>
              <a:ext uri="{FF2B5EF4-FFF2-40B4-BE49-F238E27FC236}">
                <a16:creationId xmlns:a16="http://schemas.microsoft.com/office/drawing/2014/main" id="{861FB375-5E41-9C13-2AA1-5D9DE237607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7036320" y="4081709"/>
            <a:ext cx="289307" cy="360536"/>
          </a:xfrm>
          <a:prstGeom prst="rect">
            <a:avLst/>
          </a:prstGeom>
        </p:spPr>
      </p:pic>
      <p:sp>
        <p:nvSpPr>
          <p:cNvPr id="13" name="Tijdelijke aanduiding voor tekst 5">
            <a:extLst>
              <a:ext uri="{FF2B5EF4-FFF2-40B4-BE49-F238E27FC236}">
                <a16:creationId xmlns:a16="http://schemas.microsoft.com/office/drawing/2014/main" id="{A34C56DD-CDC6-AFB5-EB13-592D36DA93B9}"/>
              </a:ext>
            </a:extLst>
          </p:cNvPr>
          <p:cNvSpPr txBox="1">
            <a:spLocks/>
          </p:cNvSpPr>
          <p:nvPr/>
        </p:nvSpPr>
        <p:spPr>
          <a:xfrm>
            <a:off x="7572633" y="2828023"/>
            <a:ext cx="3755767" cy="386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One central theme</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14" name="Tijdelijke aanduiding voor tekst 5">
            <a:extLst>
              <a:ext uri="{FF2B5EF4-FFF2-40B4-BE49-F238E27FC236}">
                <a16:creationId xmlns:a16="http://schemas.microsoft.com/office/drawing/2014/main" id="{433FEBCB-CD31-8F73-6A84-23B985FFC63C}"/>
              </a:ext>
            </a:extLst>
          </p:cNvPr>
          <p:cNvSpPr txBox="1">
            <a:spLocks/>
          </p:cNvSpPr>
          <p:nvPr/>
        </p:nvSpPr>
        <p:spPr>
          <a:xfrm>
            <a:off x="7572633" y="4041768"/>
            <a:ext cx="4234738" cy="523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Timeline</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16" name="Tekstvak 15">
            <a:extLst>
              <a:ext uri="{FF2B5EF4-FFF2-40B4-BE49-F238E27FC236}">
                <a16:creationId xmlns:a16="http://schemas.microsoft.com/office/drawing/2014/main" id="{5655EEE2-3A70-ACD1-65AA-883CFEF1AE44}"/>
              </a:ext>
            </a:extLst>
          </p:cNvPr>
          <p:cNvSpPr txBox="1"/>
          <p:nvPr/>
        </p:nvSpPr>
        <p:spPr>
          <a:xfrm>
            <a:off x="7045687" y="168356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Thematic</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approach</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18" name="Tekstvak 17">
            <a:extLst>
              <a:ext uri="{FF2B5EF4-FFF2-40B4-BE49-F238E27FC236}">
                <a16:creationId xmlns:a16="http://schemas.microsoft.com/office/drawing/2014/main" id="{7F3563DC-1E30-37F1-7181-E9FD20EC9CDE}"/>
              </a:ext>
            </a:extLst>
          </p:cNvPr>
          <p:cNvSpPr txBox="1"/>
          <p:nvPr/>
        </p:nvSpPr>
        <p:spPr>
          <a:xfrm>
            <a:off x="7572631" y="3214078"/>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Chosen</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based</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on support</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19" name="Tekstvak 18">
            <a:extLst>
              <a:ext uri="{FF2B5EF4-FFF2-40B4-BE49-F238E27FC236}">
                <a16:creationId xmlns:a16="http://schemas.microsoft.com/office/drawing/2014/main" id="{2CF63654-B7FB-9564-EA3C-644B4426AE58}"/>
              </a:ext>
            </a:extLst>
          </p:cNvPr>
          <p:cNvSpPr txBox="1"/>
          <p:nvPr/>
        </p:nvSpPr>
        <p:spPr>
          <a:xfrm>
            <a:off x="7572630" y="444170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One</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and</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 half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year</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pic>
        <p:nvPicPr>
          <p:cNvPr id="7" name="Tijdelijke aanduiding voor afbeelding 6" descr="Afbeelding met licht&#10;&#10;Automatisch gegenereerde beschrijving">
            <a:extLst>
              <a:ext uri="{FF2B5EF4-FFF2-40B4-BE49-F238E27FC236}">
                <a16:creationId xmlns:a16="http://schemas.microsoft.com/office/drawing/2014/main" id="{5A675BD2-FAFF-00F1-AD22-8727B4244DD4}"/>
              </a:ext>
            </a:extLst>
          </p:cNvPr>
          <p:cNvPicPr>
            <a:picLocks noGrp="1" noChangeAspect="1"/>
          </p:cNvPicPr>
          <p:nvPr>
            <p:ph type="pic" sz="quarter" idx="10"/>
          </p:nvPr>
        </p:nvPicPr>
        <p:blipFill rotWithShape="1">
          <a:blip r:embed="rId7">
            <a:extLst>
              <a:ext uri="{28A0092B-C50C-407E-A947-70E740481C1C}">
                <a14:useLocalDpi xmlns:a14="http://schemas.microsoft.com/office/drawing/2010/main"/>
              </a:ext>
            </a:extLst>
          </a:blip>
          <a:srcRect/>
          <a:stretch/>
        </p:blipFill>
        <p:spPr>
          <a:xfrm>
            <a:off x="0" y="0"/>
            <a:ext cx="6775144" cy="6858000"/>
          </a:xfrm>
        </p:spPr>
      </p:pic>
      <p:pic>
        <p:nvPicPr>
          <p:cNvPr id="2" name="Graphic 1">
            <a:extLst>
              <a:ext uri="{FF2B5EF4-FFF2-40B4-BE49-F238E27FC236}">
                <a16:creationId xmlns:a16="http://schemas.microsoft.com/office/drawing/2014/main" id="{83069D0D-3178-013D-FFCF-99E55412602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7036317" y="5228993"/>
            <a:ext cx="289307" cy="360536"/>
          </a:xfrm>
          <a:prstGeom prst="rect">
            <a:avLst/>
          </a:prstGeom>
        </p:spPr>
      </p:pic>
      <p:sp>
        <p:nvSpPr>
          <p:cNvPr id="3" name="Tijdelijke aanduiding voor tekst 5">
            <a:extLst>
              <a:ext uri="{FF2B5EF4-FFF2-40B4-BE49-F238E27FC236}">
                <a16:creationId xmlns:a16="http://schemas.microsoft.com/office/drawing/2014/main" id="{6E898466-6ADF-477D-6782-A81A6BE22907}"/>
              </a:ext>
            </a:extLst>
          </p:cNvPr>
          <p:cNvSpPr txBox="1">
            <a:spLocks/>
          </p:cNvSpPr>
          <p:nvPr/>
        </p:nvSpPr>
        <p:spPr>
          <a:xfrm>
            <a:off x="7572631" y="5189052"/>
            <a:ext cx="3598948"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Collaboration</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4" name="Tekstvak 3">
            <a:extLst>
              <a:ext uri="{FF2B5EF4-FFF2-40B4-BE49-F238E27FC236}">
                <a16:creationId xmlns:a16="http://schemas.microsoft.com/office/drawing/2014/main" id="{B627C090-4F7A-739F-FF39-F5C34633D8F2}"/>
              </a:ext>
            </a:extLst>
          </p:cNvPr>
          <p:cNvSpPr txBox="1"/>
          <p:nvPr/>
        </p:nvSpPr>
        <p:spPr>
          <a:xfrm>
            <a:off x="7572630" y="5589529"/>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Search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for</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win-win</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7C9F924D-7178-BADB-B72B-281BC3B5B2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912" y="5818482"/>
            <a:ext cx="605069" cy="920131"/>
          </a:xfrm>
          <a:prstGeom prst="rect">
            <a:avLst/>
          </a:prstGeom>
        </p:spPr>
      </p:pic>
    </p:spTree>
    <p:extLst>
      <p:ext uri="{BB962C8B-B14F-4D97-AF65-F5344CB8AC3E}">
        <p14:creationId xmlns:p14="http://schemas.microsoft.com/office/powerpoint/2010/main" val="116336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 name="Tijdelijke aanduiding voor afbeelding 43" descr="Afbeelding met kleding, persoon, Menselijk gezicht, muur&#10;&#10;Automatisch gegenereerde beschrijving">
            <a:extLst>
              <a:ext uri="{FF2B5EF4-FFF2-40B4-BE49-F238E27FC236}">
                <a16:creationId xmlns:a16="http://schemas.microsoft.com/office/drawing/2014/main" id="{83D9DC5B-45E9-D3E5-4F38-12182DC84FA1}"/>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5" name="Vrije vorm: vorm 4">
            <a:extLst>
              <a:ext uri="{FF2B5EF4-FFF2-40B4-BE49-F238E27FC236}">
                <a16:creationId xmlns:a16="http://schemas.microsoft.com/office/drawing/2014/main" id="{B36ED0AB-D28A-2048-AB4F-D185683CA40B}"/>
              </a:ext>
            </a:extLst>
          </p:cNvPr>
          <p:cNvSpPr/>
          <p:nvPr/>
        </p:nvSpPr>
        <p:spPr>
          <a:xfrm>
            <a:off x="368206" y="29382"/>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Vrije vorm: vorm 5">
            <a:extLst>
              <a:ext uri="{FF2B5EF4-FFF2-40B4-BE49-F238E27FC236}">
                <a16:creationId xmlns:a16="http://schemas.microsoft.com/office/drawing/2014/main" id="{189E94FB-AE81-E26C-70D0-50DBBD459540}"/>
              </a:ext>
            </a:extLst>
          </p:cNvPr>
          <p:cNvSpPr/>
          <p:nvPr/>
        </p:nvSpPr>
        <p:spPr>
          <a:xfrm>
            <a:off x="22160" y="29383"/>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Vrije vorm: vorm 6">
            <a:extLst>
              <a:ext uri="{FF2B5EF4-FFF2-40B4-BE49-F238E27FC236}">
                <a16:creationId xmlns:a16="http://schemas.microsoft.com/office/drawing/2014/main" id="{CD56569D-2E68-6C47-4601-3D6A50504C13}"/>
              </a:ext>
            </a:extLst>
          </p:cNvPr>
          <p:cNvSpPr/>
          <p:nvPr/>
        </p:nvSpPr>
        <p:spPr>
          <a:xfrm>
            <a:off x="3389947" y="29381"/>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Vrije vorm: vorm 7">
            <a:extLst>
              <a:ext uri="{FF2B5EF4-FFF2-40B4-BE49-F238E27FC236}">
                <a16:creationId xmlns:a16="http://schemas.microsoft.com/office/drawing/2014/main" id="{57CBE17E-9578-F0CA-5795-27E8534D29B1}"/>
              </a:ext>
            </a:extLst>
          </p:cNvPr>
          <p:cNvSpPr/>
          <p:nvPr/>
        </p:nvSpPr>
        <p:spPr>
          <a:xfrm>
            <a:off x="3043901" y="29382"/>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Vrije vorm: vorm 8">
            <a:extLst>
              <a:ext uri="{FF2B5EF4-FFF2-40B4-BE49-F238E27FC236}">
                <a16:creationId xmlns:a16="http://schemas.microsoft.com/office/drawing/2014/main" id="{2B368EA5-842D-16BF-E296-33C4A880F4BC}"/>
              </a:ext>
            </a:extLst>
          </p:cNvPr>
          <p:cNvSpPr/>
          <p:nvPr/>
        </p:nvSpPr>
        <p:spPr>
          <a:xfrm>
            <a:off x="5058395" y="29381"/>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Vrije vorm: vorm 9">
            <a:extLst>
              <a:ext uri="{FF2B5EF4-FFF2-40B4-BE49-F238E27FC236}">
                <a16:creationId xmlns:a16="http://schemas.microsoft.com/office/drawing/2014/main" id="{1D9FD683-5672-5189-B5BF-D9402789EFE3}"/>
              </a:ext>
            </a:extLst>
          </p:cNvPr>
          <p:cNvSpPr/>
          <p:nvPr/>
        </p:nvSpPr>
        <p:spPr>
          <a:xfrm>
            <a:off x="1721499" y="715181"/>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Vrije vorm: vorm 10">
            <a:extLst>
              <a:ext uri="{FF2B5EF4-FFF2-40B4-BE49-F238E27FC236}">
                <a16:creationId xmlns:a16="http://schemas.microsoft.com/office/drawing/2014/main" id="{D26FF345-0198-7F34-6471-F0BF8701F331}"/>
              </a:ext>
            </a:extLst>
          </p:cNvPr>
          <p:cNvSpPr/>
          <p:nvPr/>
        </p:nvSpPr>
        <p:spPr>
          <a:xfrm>
            <a:off x="1375453" y="715182"/>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Vrije vorm: vorm 11">
            <a:extLst>
              <a:ext uri="{FF2B5EF4-FFF2-40B4-BE49-F238E27FC236}">
                <a16:creationId xmlns:a16="http://schemas.microsoft.com/office/drawing/2014/main" id="{8029EAC9-1CA3-08BE-660D-AA9B2AF38EA7}"/>
              </a:ext>
            </a:extLst>
          </p:cNvPr>
          <p:cNvSpPr/>
          <p:nvPr/>
        </p:nvSpPr>
        <p:spPr>
          <a:xfrm>
            <a:off x="4743240" y="715180"/>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Vrije vorm: vorm 12">
            <a:extLst>
              <a:ext uri="{FF2B5EF4-FFF2-40B4-BE49-F238E27FC236}">
                <a16:creationId xmlns:a16="http://schemas.microsoft.com/office/drawing/2014/main" id="{0E75B794-A729-50B4-8E03-7770B4DC67DF}"/>
              </a:ext>
            </a:extLst>
          </p:cNvPr>
          <p:cNvSpPr/>
          <p:nvPr/>
        </p:nvSpPr>
        <p:spPr>
          <a:xfrm>
            <a:off x="4397194" y="715181"/>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Vrije vorm: vorm 13">
            <a:extLst>
              <a:ext uri="{FF2B5EF4-FFF2-40B4-BE49-F238E27FC236}">
                <a16:creationId xmlns:a16="http://schemas.microsoft.com/office/drawing/2014/main" id="{A505ED3B-7056-2DD6-4FA4-1B9199C4B275}"/>
              </a:ext>
            </a:extLst>
          </p:cNvPr>
          <p:cNvSpPr/>
          <p:nvPr/>
        </p:nvSpPr>
        <p:spPr>
          <a:xfrm>
            <a:off x="1375452" y="1400981"/>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Vrije vorm: vorm 14">
            <a:extLst>
              <a:ext uri="{FF2B5EF4-FFF2-40B4-BE49-F238E27FC236}">
                <a16:creationId xmlns:a16="http://schemas.microsoft.com/office/drawing/2014/main" id="{C33EBBF1-91A3-96EA-2D89-1A4124314E81}"/>
              </a:ext>
            </a:extLst>
          </p:cNvPr>
          <p:cNvSpPr/>
          <p:nvPr/>
        </p:nvSpPr>
        <p:spPr>
          <a:xfrm>
            <a:off x="1029406" y="1400982"/>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Vrije vorm: vorm 45">
            <a:extLst>
              <a:ext uri="{FF2B5EF4-FFF2-40B4-BE49-F238E27FC236}">
                <a16:creationId xmlns:a16="http://schemas.microsoft.com/office/drawing/2014/main" id="{33ED2FF7-B3C5-BF8D-09B8-172821B75D96}"/>
              </a:ext>
            </a:extLst>
          </p:cNvPr>
          <p:cNvSpPr/>
          <p:nvPr/>
        </p:nvSpPr>
        <p:spPr>
          <a:xfrm>
            <a:off x="0" y="2086779"/>
            <a:ext cx="337314" cy="630309"/>
          </a:xfrm>
          <a:custGeom>
            <a:avLst/>
            <a:gdLst>
              <a:gd name="connsiteX0" fmla="*/ 22159 w 337314"/>
              <a:gd name="connsiteY0" fmla="*/ 0 h 630309"/>
              <a:gd name="connsiteX1" fmla="*/ 337314 w 337314"/>
              <a:gd name="connsiteY1" fmla="*/ 315155 h 630309"/>
              <a:gd name="connsiteX2" fmla="*/ 22159 w 337314"/>
              <a:gd name="connsiteY2" fmla="*/ 630309 h 630309"/>
              <a:gd name="connsiteX3" fmla="*/ 0 w 337314"/>
              <a:gd name="connsiteY3" fmla="*/ 625835 h 630309"/>
              <a:gd name="connsiteX4" fmla="*/ 0 w 337314"/>
              <a:gd name="connsiteY4" fmla="*/ 4474 h 63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14" h="630309">
                <a:moveTo>
                  <a:pt x="22159" y="0"/>
                </a:moveTo>
                <a:cubicBezTo>
                  <a:pt x="196215" y="0"/>
                  <a:pt x="337314" y="141100"/>
                  <a:pt x="337314" y="315155"/>
                </a:cubicBezTo>
                <a:cubicBezTo>
                  <a:pt x="337314" y="489210"/>
                  <a:pt x="196215" y="630309"/>
                  <a:pt x="22159" y="630309"/>
                </a:cubicBezTo>
                <a:lnTo>
                  <a:pt x="0" y="625835"/>
                </a:lnTo>
                <a:lnTo>
                  <a:pt x="0" y="4474"/>
                </a:ln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Vrije vorm: vorm 16">
            <a:extLst>
              <a:ext uri="{FF2B5EF4-FFF2-40B4-BE49-F238E27FC236}">
                <a16:creationId xmlns:a16="http://schemas.microsoft.com/office/drawing/2014/main" id="{491382C2-F50A-A6E2-2CDE-D067140109BE}"/>
              </a:ext>
            </a:extLst>
          </p:cNvPr>
          <p:cNvSpPr/>
          <p:nvPr/>
        </p:nvSpPr>
        <p:spPr>
          <a:xfrm>
            <a:off x="714252" y="3458376"/>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Vrije vorm: vorm 17">
            <a:extLst>
              <a:ext uri="{FF2B5EF4-FFF2-40B4-BE49-F238E27FC236}">
                <a16:creationId xmlns:a16="http://schemas.microsoft.com/office/drawing/2014/main" id="{4BE2325D-B96D-2823-4E54-72A7E1BC5A49}"/>
              </a:ext>
            </a:extLst>
          </p:cNvPr>
          <p:cNvSpPr/>
          <p:nvPr/>
        </p:nvSpPr>
        <p:spPr>
          <a:xfrm>
            <a:off x="368206" y="3458377"/>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Vrije vorm: vorm 18">
            <a:extLst>
              <a:ext uri="{FF2B5EF4-FFF2-40B4-BE49-F238E27FC236}">
                <a16:creationId xmlns:a16="http://schemas.microsoft.com/office/drawing/2014/main" id="{D8BCBD81-C8C9-AC60-BB8A-9F0EC2AB5EC5}"/>
              </a:ext>
            </a:extLst>
          </p:cNvPr>
          <p:cNvSpPr/>
          <p:nvPr/>
        </p:nvSpPr>
        <p:spPr>
          <a:xfrm>
            <a:off x="2382699" y="4144174"/>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Vrije vorm: vorm 19">
            <a:extLst>
              <a:ext uri="{FF2B5EF4-FFF2-40B4-BE49-F238E27FC236}">
                <a16:creationId xmlns:a16="http://schemas.microsoft.com/office/drawing/2014/main" id="{2EF96F0F-820D-E4FD-CD21-B60F628ABCAE}"/>
              </a:ext>
            </a:extLst>
          </p:cNvPr>
          <p:cNvSpPr/>
          <p:nvPr/>
        </p:nvSpPr>
        <p:spPr>
          <a:xfrm>
            <a:off x="2036653" y="4144175"/>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Vrije vorm: vorm 47">
            <a:extLst>
              <a:ext uri="{FF2B5EF4-FFF2-40B4-BE49-F238E27FC236}">
                <a16:creationId xmlns:a16="http://schemas.microsoft.com/office/drawing/2014/main" id="{675DCD55-2C1A-C197-572A-ADA7C37CD8BE}"/>
              </a:ext>
            </a:extLst>
          </p:cNvPr>
          <p:cNvSpPr/>
          <p:nvPr/>
        </p:nvSpPr>
        <p:spPr>
          <a:xfrm>
            <a:off x="-8733" y="4829973"/>
            <a:ext cx="346047" cy="630309"/>
          </a:xfrm>
          <a:custGeom>
            <a:avLst/>
            <a:gdLst>
              <a:gd name="connsiteX0" fmla="*/ 30893 w 346047"/>
              <a:gd name="connsiteY0" fmla="*/ 0 h 630309"/>
              <a:gd name="connsiteX1" fmla="*/ 346047 w 346047"/>
              <a:gd name="connsiteY1" fmla="*/ 315155 h 630309"/>
              <a:gd name="connsiteX2" fmla="*/ 30893 w 346047"/>
              <a:gd name="connsiteY2" fmla="*/ 630309 h 630309"/>
              <a:gd name="connsiteX3" fmla="*/ 0 w 346047"/>
              <a:gd name="connsiteY3" fmla="*/ 624072 h 630309"/>
              <a:gd name="connsiteX4" fmla="*/ 0 w 346047"/>
              <a:gd name="connsiteY4" fmla="*/ 6237 h 63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47" h="630309">
                <a:moveTo>
                  <a:pt x="30893" y="0"/>
                </a:moveTo>
                <a:cubicBezTo>
                  <a:pt x="204948" y="0"/>
                  <a:pt x="346047" y="141100"/>
                  <a:pt x="346047" y="315155"/>
                </a:cubicBezTo>
                <a:cubicBezTo>
                  <a:pt x="346047" y="489210"/>
                  <a:pt x="204948" y="630309"/>
                  <a:pt x="30893" y="630309"/>
                </a:cubicBezTo>
                <a:lnTo>
                  <a:pt x="0" y="624072"/>
                </a:lnTo>
                <a:lnTo>
                  <a:pt x="0" y="6237"/>
                </a:ln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Vrije vorm: vorm 21">
            <a:extLst>
              <a:ext uri="{FF2B5EF4-FFF2-40B4-BE49-F238E27FC236}">
                <a16:creationId xmlns:a16="http://schemas.microsoft.com/office/drawing/2014/main" id="{29BA6DC5-E24A-BD9E-8650-973869248B6D}"/>
              </a:ext>
            </a:extLst>
          </p:cNvPr>
          <p:cNvSpPr/>
          <p:nvPr/>
        </p:nvSpPr>
        <p:spPr>
          <a:xfrm>
            <a:off x="1721499" y="4829972"/>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Vrije vorm: vorm 22">
            <a:extLst>
              <a:ext uri="{FF2B5EF4-FFF2-40B4-BE49-F238E27FC236}">
                <a16:creationId xmlns:a16="http://schemas.microsoft.com/office/drawing/2014/main" id="{7012605A-EF40-D7CF-6ECD-2BF0E6057D7D}"/>
              </a:ext>
            </a:extLst>
          </p:cNvPr>
          <p:cNvSpPr/>
          <p:nvPr/>
        </p:nvSpPr>
        <p:spPr>
          <a:xfrm>
            <a:off x="1375453" y="4829973"/>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Vrije vorm: vorm 23">
            <a:extLst>
              <a:ext uri="{FF2B5EF4-FFF2-40B4-BE49-F238E27FC236}">
                <a16:creationId xmlns:a16="http://schemas.microsoft.com/office/drawing/2014/main" id="{97899E53-E667-F0E1-82F8-67C9B1595156}"/>
              </a:ext>
            </a:extLst>
          </p:cNvPr>
          <p:cNvSpPr/>
          <p:nvPr/>
        </p:nvSpPr>
        <p:spPr>
          <a:xfrm>
            <a:off x="368205" y="5515772"/>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Vrije vorm: vorm 24">
            <a:extLst>
              <a:ext uri="{FF2B5EF4-FFF2-40B4-BE49-F238E27FC236}">
                <a16:creationId xmlns:a16="http://schemas.microsoft.com/office/drawing/2014/main" id="{CBEDAC2C-FB96-4D60-1337-CCEC1552643B}"/>
              </a:ext>
            </a:extLst>
          </p:cNvPr>
          <p:cNvSpPr/>
          <p:nvPr/>
        </p:nvSpPr>
        <p:spPr>
          <a:xfrm>
            <a:off x="22159" y="5515773"/>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Vrije vorm: vorm 25">
            <a:extLst>
              <a:ext uri="{FF2B5EF4-FFF2-40B4-BE49-F238E27FC236}">
                <a16:creationId xmlns:a16="http://schemas.microsoft.com/office/drawing/2014/main" id="{69949492-9CF2-337B-CEC8-81EC13AC8B77}"/>
              </a:ext>
            </a:extLst>
          </p:cNvPr>
          <p:cNvSpPr/>
          <p:nvPr/>
        </p:nvSpPr>
        <p:spPr>
          <a:xfrm>
            <a:off x="5058394" y="5515771"/>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Vrije vorm: vorm 26">
            <a:extLst>
              <a:ext uri="{FF2B5EF4-FFF2-40B4-BE49-F238E27FC236}">
                <a16:creationId xmlns:a16="http://schemas.microsoft.com/office/drawing/2014/main" id="{156A3FE4-1AED-2589-3B17-423B12FDCDB6}"/>
              </a:ext>
            </a:extLst>
          </p:cNvPr>
          <p:cNvSpPr/>
          <p:nvPr/>
        </p:nvSpPr>
        <p:spPr>
          <a:xfrm>
            <a:off x="3735993" y="6201567"/>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Vrije vorm: vorm 27">
            <a:extLst>
              <a:ext uri="{FF2B5EF4-FFF2-40B4-BE49-F238E27FC236}">
                <a16:creationId xmlns:a16="http://schemas.microsoft.com/office/drawing/2014/main" id="{18B6A947-F854-8A59-38E2-04E24FF43823}"/>
              </a:ext>
            </a:extLst>
          </p:cNvPr>
          <p:cNvSpPr/>
          <p:nvPr/>
        </p:nvSpPr>
        <p:spPr>
          <a:xfrm>
            <a:off x="3389947" y="6201568"/>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Vrije vorm: vorm 28">
            <a:extLst>
              <a:ext uri="{FF2B5EF4-FFF2-40B4-BE49-F238E27FC236}">
                <a16:creationId xmlns:a16="http://schemas.microsoft.com/office/drawing/2014/main" id="{74FF2C2A-C0C2-DEF5-C702-30FF76B0BAAC}"/>
              </a:ext>
            </a:extLst>
          </p:cNvPr>
          <p:cNvSpPr/>
          <p:nvPr/>
        </p:nvSpPr>
        <p:spPr>
          <a:xfrm>
            <a:off x="4743240" y="6201567"/>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Vrije vorm: vorm 29">
            <a:extLst>
              <a:ext uri="{FF2B5EF4-FFF2-40B4-BE49-F238E27FC236}">
                <a16:creationId xmlns:a16="http://schemas.microsoft.com/office/drawing/2014/main" id="{5165930C-BC1A-66C5-1574-56A0C971BD09}"/>
              </a:ext>
            </a:extLst>
          </p:cNvPr>
          <p:cNvSpPr/>
          <p:nvPr/>
        </p:nvSpPr>
        <p:spPr>
          <a:xfrm>
            <a:off x="4397194" y="6201568"/>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el 13">
            <a:extLst>
              <a:ext uri="{FF2B5EF4-FFF2-40B4-BE49-F238E27FC236}">
                <a16:creationId xmlns:a16="http://schemas.microsoft.com/office/drawing/2014/main" id="{84CBABB1-8017-E157-6907-DB4B4536F9F8}"/>
              </a:ext>
            </a:extLst>
          </p:cNvPr>
          <p:cNvSpPr txBox="1">
            <a:spLocks/>
          </p:cNvSpPr>
          <p:nvPr/>
        </p:nvSpPr>
        <p:spPr>
          <a:xfrm>
            <a:off x="5661329" y="639633"/>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Engagement</a:t>
            </a:r>
            <a:endParaRPr kumimoji="0" lang="nl-BE" sz="66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sp>
        <p:nvSpPr>
          <p:cNvPr id="41" name="Tekstvak 40">
            <a:extLst>
              <a:ext uri="{FF2B5EF4-FFF2-40B4-BE49-F238E27FC236}">
                <a16:creationId xmlns:a16="http://schemas.microsoft.com/office/drawing/2014/main" id="{25B0C876-AD8F-C3D7-0DE2-849674C587F8}"/>
              </a:ext>
            </a:extLst>
          </p:cNvPr>
          <p:cNvSpPr txBox="1"/>
          <p:nvPr/>
        </p:nvSpPr>
        <p:spPr>
          <a:xfrm>
            <a:off x="5713569" y="1512371"/>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Policy makers in Comon</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nvGrpSpPr>
          <p:cNvPr id="42" name="Groep 41">
            <a:extLst>
              <a:ext uri="{FF2B5EF4-FFF2-40B4-BE49-F238E27FC236}">
                <a16:creationId xmlns:a16="http://schemas.microsoft.com/office/drawing/2014/main" id="{78F25B2F-1BE8-126B-B4A8-ABBF982CF1D2}"/>
              </a:ext>
            </a:extLst>
          </p:cNvPr>
          <p:cNvGrpSpPr/>
          <p:nvPr/>
        </p:nvGrpSpPr>
        <p:grpSpPr>
          <a:xfrm>
            <a:off x="5807725" y="2637523"/>
            <a:ext cx="6210104" cy="755387"/>
            <a:chOff x="7039625" y="2828023"/>
            <a:chExt cx="6210104" cy="755387"/>
          </a:xfrm>
        </p:grpSpPr>
        <p:pic>
          <p:nvPicPr>
            <p:cNvPr id="43" name="Graphic 42">
              <a:extLst>
                <a:ext uri="{FF2B5EF4-FFF2-40B4-BE49-F238E27FC236}">
                  <a16:creationId xmlns:a16="http://schemas.microsoft.com/office/drawing/2014/main" id="{F0D126A8-28A4-73C5-CEA5-2130816EE63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7039625" y="2907905"/>
              <a:ext cx="289307" cy="360536"/>
            </a:xfrm>
            <a:prstGeom prst="rect">
              <a:avLst/>
            </a:prstGeom>
          </p:spPr>
        </p:pic>
        <p:sp>
          <p:nvSpPr>
            <p:cNvPr id="45" name="Tijdelijke aanduiding voor tekst 5">
              <a:extLst>
                <a:ext uri="{FF2B5EF4-FFF2-40B4-BE49-F238E27FC236}">
                  <a16:creationId xmlns:a16="http://schemas.microsoft.com/office/drawing/2014/main" id="{8C8AFA7D-1D4B-8C8D-539C-D30F835A4B68}"/>
                </a:ext>
              </a:extLst>
            </p:cNvPr>
            <p:cNvSpPr txBox="1">
              <a:spLocks/>
            </p:cNvSpPr>
            <p:nvPr/>
          </p:nvSpPr>
          <p:spPr>
            <a:xfrm>
              <a:off x="7572633" y="2828023"/>
              <a:ext cx="4398169"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Organizational</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47" name="Tekstvak 46">
              <a:extLst>
                <a:ext uri="{FF2B5EF4-FFF2-40B4-BE49-F238E27FC236}">
                  <a16:creationId xmlns:a16="http://schemas.microsoft.com/office/drawing/2014/main" id="{EFF50E7C-4F40-0BEA-38F9-29EA3274E3F9}"/>
                </a:ext>
              </a:extLst>
            </p:cNvPr>
            <p:cNvSpPr txBox="1"/>
            <p:nvPr/>
          </p:nvSpPr>
          <p:spPr>
            <a:xfrm>
              <a:off x="7572631" y="3214078"/>
              <a:ext cx="56770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Representation</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every</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level of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governance</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CC3B181C-3748-49EE-48C7-09D029D1B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912" y="5818482"/>
            <a:ext cx="605069" cy="920131"/>
          </a:xfrm>
          <a:prstGeom prst="rect">
            <a:avLst/>
          </a:prstGeom>
        </p:spPr>
      </p:pic>
    </p:spTree>
    <p:extLst>
      <p:ext uri="{BB962C8B-B14F-4D97-AF65-F5344CB8AC3E}">
        <p14:creationId xmlns:p14="http://schemas.microsoft.com/office/powerpoint/2010/main" val="287369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Tijdelijke aanduiding voor afbeelding 8" descr="Afbeelding met schoeisel, kleding, overdekt, persoon&#10;&#10;Automatisch gegenereerde beschrijving">
            <a:extLst>
              <a:ext uri="{FF2B5EF4-FFF2-40B4-BE49-F238E27FC236}">
                <a16:creationId xmlns:a16="http://schemas.microsoft.com/office/drawing/2014/main" id="{B7F88259-340F-C35C-6151-A7DBD8A3993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1059308" y="0"/>
            <a:ext cx="11132692" cy="6858000"/>
          </a:xfrm>
        </p:spPr>
      </p:pic>
      <p:sp>
        <p:nvSpPr>
          <p:cNvPr id="35" name="Полилиния 34"/>
          <p:cNvSpPr/>
          <p:nvPr/>
        </p:nvSpPr>
        <p:spPr>
          <a:xfrm>
            <a:off x="9061675" y="0"/>
            <a:ext cx="3129386" cy="5544722"/>
          </a:xfrm>
          <a:custGeom>
            <a:avLst/>
            <a:gdLst>
              <a:gd name="connsiteX0" fmla="*/ 1673135 w 4694803"/>
              <a:gd name="connsiteY0" fmla="*/ 0 h 8318366"/>
              <a:gd name="connsiteX1" fmla="*/ 3794181 w 4694803"/>
              <a:gd name="connsiteY1" fmla="*/ 0 h 8318366"/>
              <a:gd name="connsiteX2" fmla="*/ 2071482 w 4694803"/>
              <a:gd name="connsiteY2" fmla="*/ 2281074 h 8318366"/>
              <a:gd name="connsiteX3" fmla="*/ 4694803 w 4694803"/>
              <a:gd name="connsiteY3" fmla="*/ 6090548 h 8318366"/>
              <a:gd name="connsiteX4" fmla="*/ 4694803 w 4694803"/>
              <a:gd name="connsiteY4" fmla="*/ 8318366 h 8318366"/>
              <a:gd name="connsiteX5" fmla="*/ 0 w 4694803"/>
              <a:gd name="connsiteY5" fmla="*/ 2712434 h 831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4803" h="8318366">
                <a:moveTo>
                  <a:pt x="1673135" y="0"/>
                </a:moveTo>
                <a:lnTo>
                  <a:pt x="3794181" y="0"/>
                </a:lnTo>
                <a:lnTo>
                  <a:pt x="2071482" y="2281074"/>
                </a:lnTo>
                <a:lnTo>
                  <a:pt x="4694803" y="6090548"/>
                </a:lnTo>
                <a:lnTo>
                  <a:pt x="4694803" y="8318366"/>
                </a:lnTo>
                <a:lnTo>
                  <a:pt x="0" y="2712434"/>
                </a:lnTo>
                <a:close/>
              </a:path>
            </a:pathLst>
          </a:custGeom>
          <a:solidFill>
            <a:srgbClr val="0D2654">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 name="TextBox 9"/>
          <p:cNvSpPr txBox="1"/>
          <p:nvPr/>
        </p:nvSpPr>
        <p:spPr>
          <a:xfrm>
            <a:off x="940" y="4854710"/>
            <a:ext cx="1650355" cy="246221"/>
          </a:xfrm>
          <a:prstGeom prst="rect">
            <a:avLst/>
          </a:prstGeom>
          <a:solidFill>
            <a:schemeClr val="accent3"/>
          </a:solidFill>
        </p:spPr>
        <p:txBody>
          <a:bodyPr wrap="square" rtlCol="0">
            <a:spAutoFit/>
          </a:bodyPr>
          <a:lstStyle/>
          <a:p>
            <a:pPr marL="0" marR="0" lvl="0" indent="0" algn="r" defTabSz="609539"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400" normalizeH="0" baseline="0" noProof="0" dirty="0">
                <a:ln>
                  <a:noFill/>
                </a:ln>
                <a:solidFill>
                  <a:srgbClr val="FFFFFF"/>
                </a:solidFill>
                <a:effectLst/>
                <a:uLnTx/>
                <a:uFillTx/>
                <a:latin typeface="Roboto" panose="02000000000000000000" pitchFamily="2" charset="0"/>
                <a:ea typeface="Roboto" panose="02000000000000000000" pitchFamily="2" charset="0"/>
                <a:cs typeface="Open Sans" panose="020B0606030504020204" pitchFamily="34" charset="0"/>
              </a:rPr>
              <a:t>DEBATE</a:t>
            </a:r>
            <a:endParaRPr kumimoji="0" lang="ru-RU" sz="1000" b="1" i="0" u="none" strike="noStrike" kern="1200" cap="none" spc="400" normalizeH="0" baseline="0" noProof="0" dirty="0">
              <a:ln>
                <a:noFill/>
              </a:ln>
              <a:solidFill>
                <a:srgbClr val="FFFFFF"/>
              </a:solidFill>
              <a:effectLst/>
              <a:uLnTx/>
              <a:uFillTx/>
              <a:latin typeface="Roboto" panose="02000000000000000000" pitchFamily="2" charset="0"/>
              <a:ea typeface="Roboto" panose="02000000000000000000" pitchFamily="2" charset="0"/>
              <a:cs typeface="Open Sans" panose="020B0606030504020204" pitchFamily="34" charset="0"/>
            </a:endParaRPr>
          </a:p>
        </p:txBody>
      </p:sp>
      <p:sp>
        <p:nvSpPr>
          <p:cNvPr id="11" name="TextBox 10"/>
          <p:cNvSpPr txBox="1"/>
          <p:nvPr/>
        </p:nvSpPr>
        <p:spPr>
          <a:xfrm>
            <a:off x="940" y="4514403"/>
            <a:ext cx="1650355" cy="246221"/>
          </a:xfrm>
          <a:prstGeom prst="rect">
            <a:avLst/>
          </a:prstGeom>
          <a:solidFill>
            <a:srgbClr val="0D2654"/>
          </a:solidFill>
        </p:spPr>
        <p:txBody>
          <a:bodyPr wrap="square" rtlCol="0">
            <a:spAutoFit/>
          </a:bodyPr>
          <a:lstStyle/>
          <a:p>
            <a:pPr marL="0" marR="0" lvl="0" indent="0" algn="r" defTabSz="609539"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400" normalizeH="0" baseline="0" noProof="0" dirty="0">
                <a:ln>
                  <a:noFill/>
                </a:ln>
                <a:solidFill>
                  <a:srgbClr val="FFFFFF"/>
                </a:solidFill>
                <a:effectLst/>
                <a:uLnTx/>
                <a:uFillTx/>
                <a:latin typeface="Roboto" panose="02000000000000000000" pitchFamily="2" charset="0"/>
                <a:ea typeface="Roboto" panose="02000000000000000000" pitchFamily="2" charset="0"/>
                <a:cs typeface="Open Sans" panose="020B0606030504020204" pitchFamily="34" charset="0"/>
              </a:rPr>
              <a:t>SOCIAL</a:t>
            </a:r>
            <a:endParaRPr kumimoji="0" lang="ru-RU" sz="1000" b="1" i="0" u="none" strike="noStrike" kern="1200" cap="none" spc="400" normalizeH="0" baseline="0" noProof="0" dirty="0">
              <a:ln>
                <a:noFill/>
              </a:ln>
              <a:solidFill>
                <a:srgbClr val="FFFFFF"/>
              </a:solidFill>
              <a:effectLst/>
              <a:uLnTx/>
              <a:uFillTx/>
              <a:latin typeface="Roboto" panose="02000000000000000000" pitchFamily="2" charset="0"/>
              <a:ea typeface="Roboto" panose="02000000000000000000" pitchFamily="2" charset="0"/>
              <a:cs typeface="Open Sans" panose="020B0606030504020204" pitchFamily="34" charset="0"/>
            </a:endParaRPr>
          </a:p>
        </p:txBody>
      </p:sp>
      <p:sp>
        <p:nvSpPr>
          <p:cNvPr id="2" name="Titel 13">
            <a:extLst>
              <a:ext uri="{FF2B5EF4-FFF2-40B4-BE49-F238E27FC236}">
                <a16:creationId xmlns:a16="http://schemas.microsoft.com/office/drawing/2014/main" id="{C37A60EE-B5A9-38B1-0AB7-3E05D7B1472C}"/>
              </a:ext>
            </a:extLst>
          </p:cNvPr>
          <p:cNvSpPr txBox="1">
            <a:spLocks/>
          </p:cNvSpPr>
          <p:nvPr/>
        </p:nvSpPr>
        <p:spPr>
          <a:xfrm>
            <a:off x="580447" y="639633"/>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Approach</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sp>
        <p:nvSpPr>
          <p:cNvPr id="3" name="Tekstvak 2">
            <a:extLst>
              <a:ext uri="{FF2B5EF4-FFF2-40B4-BE49-F238E27FC236}">
                <a16:creationId xmlns:a16="http://schemas.microsoft.com/office/drawing/2014/main" id="{29179B52-B50A-8D7B-982D-9E28D97BA9A3}"/>
              </a:ext>
            </a:extLst>
          </p:cNvPr>
          <p:cNvSpPr txBox="1"/>
          <p:nvPr/>
        </p:nvSpPr>
        <p:spPr>
          <a:xfrm>
            <a:off x="580447" y="168356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Design thinking</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pic>
        <p:nvPicPr>
          <p:cNvPr id="5" name="Afbeelding 4">
            <a:extLst>
              <a:ext uri="{FF2B5EF4-FFF2-40B4-BE49-F238E27FC236}">
                <a16:creationId xmlns:a16="http://schemas.microsoft.com/office/drawing/2014/main" id="{A27622E6-5FA6-836B-1B97-DB30BAEA902B}"/>
              </a:ext>
            </a:extLst>
          </p:cNvPr>
          <p:cNvPicPr>
            <a:picLocks noChangeAspect="1"/>
          </p:cNvPicPr>
          <p:nvPr/>
        </p:nvPicPr>
        <p:blipFill>
          <a:blip r:embed="rId4">
            <a:duotone>
              <a:prstClr val="black"/>
              <a:schemeClr val="bg2">
                <a:tint val="45000"/>
                <a:satMod val="400000"/>
              </a:schemeClr>
            </a:duotone>
            <a:extLst>
              <a:ext uri="{28A0092B-C50C-407E-A947-70E740481C1C}">
                <a14:useLocalDpi xmlns:a14="http://schemas.microsoft.com/office/drawing/2010/main"/>
              </a:ext>
            </a:extLst>
          </a:blip>
          <a:stretch>
            <a:fillRect/>
          </a:stretch>
        </p:blipFill>
        <p:spPr>
          <a:xfrm>
            <a:off x="867410" y="5147825"/>
            <a:ext cx="848939" cy="908086"/>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ABC7A292-618B-5A6E-E385-19E8459B47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12" y="5818482"/>
            <a:ext cx="605069" cy="920131"/>
          </a:xfrm>
          <a:prstGeom prst="rect">
            <a:avLst/>
          </a:prstGeom>
        </p:spPr>
      </p:pic>
    </p:spTree>
    <p:extLst>
      <p:ext uri="{BB962C8B-B14F-4D97-AF65-F5344CB8AC3E}">
        <p14:creationId xmlns:p14="http://schemas.microsoft.com/office/powerpoint/2010/main" val="74079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F220-5C5A-BF98-3805-FF9916162AC2}"/>
              </a:ext>
            </a:extLst>
          </p:cNvPr>
          <p:cNvSpPr>
            <a:spLocks noGrp="1"/>
          </p:cNvSpPr>
          <p:nvPr>
            <p:ph type="title"/>
          </p:nvPr>
        </p:nvSpPr>
        <p:spPr>
          <a:xfrm>
            <a:off x="269565" y="2061882"/>
            <a:ext cx="11652870" cy="1878522"/>
          </a:xfrm>
        </p:spPr>
        <p:txBody>
          <a:bodyPr>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effectLst/>
                <a:uLnTx/>
                <a:uFillTx/>
                <a:latin typeface="Montserrat SemiBold" panose="00000700000000000000" pitchFamily="2" charset="0"/>
                <a:ea typeface="+mn-ea"/>
                <a:cs typeface="+mn-cs"/>
              </a:rPr>
              <a:t>Director </a:t>
            </a:r>
            <a:r>
              <a:rPr kumimoji="0" lang="en-US" sz="2700" b="0" i="0" u="none" strike="noStrike" kern="1200" cap="none" spc="0" normalizeH="0" baseline="0" noProof="0" dirty="0" err="1">
                <a:ln>
                  <a:noFill/>
                </a:ln>
                <a:effectLst/>
                <a:uLnTx/>
                <a:uFillTx/>
                <a:latin typeface="Montserrat SemiBold" panose="00000700000000000000" pitchFamily="2" charset="0"/>
                <a:ea typeface="+mn-ea"/>
                <a:cs typeface="+mn-cs"/>
              </a:rPr>
              <a:t>fo</a:t>
            </a:r>
            <a:r>
              <a:rPr lang="en-US" sz="2700" dirty="0">
                <a:latin typeface="Montserrat SemiBold" panose="00000700000000000000" pitchFamily="2" charset="0"/>
                <a:ea typeface="+mn-ea"/>
                <a:cs typeface="+mn-cs"/>
              </a:rPr>
              <a:t>r Innovation in Science &amp; Policymaking, Joint Research Center of the European Commission</a:t>
            </a:r>
            <a:br>
              <a:rPr lang="en-US" sz="2800" dirty="0">
                <a:latin typeface="Montserrat SemiBold" panose="00000700000000000000" pitchFamily="2" charset="0"/>
                <a:ea typeface="+mn-ea"/>
                <a:cs typeface="+mn-cs"/>
              </a:rPr>
            </a:br>
            <a:br>
              <a:rPr kumimoji="0" lang="en-US" sz="2800" b="0" i="0" u="none" strike="noStrike" kern="1200" cap="none" spc="0" normalizeH="0" baseline="0" noProof="0" dirty="0">
                <a:ln>
                  <a:noFill/>
                </a:ln>
                <a:effectLst/>
                <a:uLnTx/>
                <a:uFillTx/>
                <a:latin typeface="Montserrat SemiBold" panose="00000700000000000000" pitchFamily="2" charset="0"/>
                <a:ea typeface="+mn-ea"/>
                <a:cs typeface="+mn-cs"/>
              </a:rPr>
            </a:br>
            <a:r>
              <a:rPr kumimoji="0" lang="en-US" sz="5200" b="0" i="0" u="none" strike="noStrike" kern="1200" cap="none" spc="0" normalizeH="0" baseline="0" noProof="0" dirty="0" err="1">
                <a:ln>
                  <a:noFill/>
                </a:ln>
                <a:effectLst/>
                <a:uLnTx/>
                <a:uFillTx/>
                <a:latin typeface="Montserrat Black" panose="00000A00000000000000" pitchFamily="2" charset="0"/>
                <a:ea typeface="+mn-ea"/>
                <a:cs typeface="+mn-cs"/>
              </a:rPr>
              <a:t>Jolita</a:t>
            </a:r>
            <a:r>
              <a:rPr kumimoji="0" lang="en-US" sz="5200" b="0" i="0" u="none" strike="noStrike" kern="1200" cap="none" spc="0" normalizeH="0" baseline="0" noProof="0" dirty="0">
                <a:ln>
                  <a:noFill/>
                </a:ln>
                <a:effectLst/>
                <a:uLnTx/>
                <a:uFillTx/>
                <a:latin typeface="Montserrat Black" panose="00000A00000000000000" pitchFamily="2" charset="0"/>
                <a:ea typeface="+mn-ea"/>
                <a:cs typeface="+mn-cs"/>
              </a:rPr>
              <a:t> </a:t>
            </a:r>
            <a:r>
              <a:rPr kumimoji="0" lang="en-US" sz="5200" b="0" i="0" u="none" strike="noStrike" kern="1200" cap="none" spc="0" normalizeH="0" baseline="0" noProof="0" dirty="0" err="1">
                <a:ln>
                  <a:noFill/>
                </a:ln>
                <a:effectLst/>
                <a:uLnTx/>
                <a:uFillTx/>
                <a:latin typeface="Montserrat Black" panose="00000A00000000000000" pitchFamily="2" charset="0"/>
                <a:ea typeface="+mn-ea"/>
                <a:cs typeface="+mn-cs"/>
              </a:rPr>
              <a:t>Butkeviciene</a:t>
            </a:r>
            <a:endParaRPr kumimoji="0" lang="en-BE" sz="5200" b="0" i="0" u="none" strike="noStrike" kern="1200" cap="none" spc="0" normalizeH="0" baseline="0" noProof="0" dirty="0">
              <a:ln>
                <a:noFill/>
              </a:ln>
              <a:effectLst/>
              <a:uLnTx/>
              <a:uFillTx/>
              <a:latin typeface="Montserrat Black" panose="00000A00000000000000" pitchFamily="2" charset="0"/>
              <a:ea typeface="+mn-ea"/>
              <a:cs typeface="+mn-cs"/>
            </a:endParaRPr>
          </a:p>
        </p:txBody>
      </p:sp>
      <p:sp>
        <p:nvSpPr>
          <p:cNvPr id="3" name="Sous-titre 6">
            <a:extLst>
              <a:ext uri="{FF2B5EF4-FFF2-40B4-BE49-F238E27FC236}">
                <a16:creationId xmlns:a16="http://schemas.microsoft.com/office/drawing/2014/main" id="{663E524C-BAE6-98B6-A703-DA884D298F3B}"/>
              </a:ext>
            </a:extLst>
          </p:cNvPr>
          <p:cNvSpPr txBox="1">
            <a:spLocks/>
          </p:cNvSpPr>
          <p:nvPr/>
        </p:nvSpPr>
        <p:spPr>
          <a:xfrm>
            <a:off x="1240766" y="4253753"/>
            <a:ext cx="9710468" cy="2143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dirty="0">
              <a:solidFill>
                <a:srgbClr val="FFFF00"/>
              </a:solidFill>
              <a:latin typeface="Montserrat Light" panose="00000400000000000000" pitchFamily="2" charset="0"/>
            </a:endParaRPr>
          </a:p>
          <a:p>
            <a:pPr marL="0" indent="0" algn="ctr">
              <a:buNone/>
            </a:pPr>
            <a:r>
              <a:rPr lang="en-US" sz="2400" i="1" dirty="0">
                <a:solidFill>
                  <a:srgbClr val="FFFF00"/>
                </a:solidFill>
                <a:latin typeface="Montserrat Light" panose="00000400000000000000" pitchFamily="2" charset="0"/>
              </a:rPr>
              <a:t>The viewpoint of a knowledge broker on the EIPM ecosystem</a:t>
            </a:r>
          </a:p>
          <a:p>
            <a:endParaRPr lang="en-US" dirty="0">
              <a:solidFill>
                <a:srgbClr val="003399"/>
              </a:solidFill>
            </a:endParaRPr>
          </a:p>
        </p:txBody>
      </p:sp>
    </p:spTree>
    <p:extLst>
      <p:ext uri="{BB962C8B-B14F-4D97-AF65-F5344CB8AC3E}">
        <p14:creationId xmlns:p14="http://schemas.microsoft.com/office/powerpoint/2010/main" val="16031826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 name="Tijdelijke aanduiding voor afbeelding 49" descr="Afbeelding met munt, kunst&#10;&#10;Automatisch gegenereerde beschrijving">
            <a:extLst>
              <a:ext uri="{FF2B5EF4-FFF2-40B4-BE49-F238E27FC236}">
                <a16:creationId xmlns:a16="http://schemas.microsoft.com/office/drawing/2014/main" id="{29900B63-D9E5-7B9D-70A8-A817F4C74F4F}"/>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5" name="Vrije vorm: vorm 4">
            <a:extLst>
              <a:ext uri="{FF2B5EF4-FFF2-40B4-BE49-F238E27FC236}">
                <a16:creationId xmlns:a16="http://schemas.microsoft.com/office/drawing/2014/main" id="{B36ED0AB-D28A-2048-AB4F-D185683CA40B}"/>
              </a:ext>
            </a:extLst>
          </p:cNvPr>
          <p:cNvSpPr/>
          <p:nvPr/>
        </p:nvSpPr>
        <p:spPr>
          <a:xfrm>
            <a:off x="368206" y="29382"/>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Vrije vorm: vorm 5">
            <a:extLst>
              <a:ext uri="{FF2B5EF4-FFF2-40B4-BE49-F238E27FC236}">
                <a16:creationId xmlns:a16="http://schemas.microsoft.com/office/drawing/2014/main" id="{189E94FB-AE81-E26C-70D0-50DBBD459540}"/>
              </a:ext>
            </a:extLst>
          </p:cNvPr>
          <p:cNvSpPr/>
          <p:nvPr/>
        </p:nvSpPr>
        <p:spPr>
          <a:xfrm>
            <a:off x="22160" y="29383"/>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Vrije vorm: vorm 6">
            <a:extLst>
              <a:ext uri="{FF2B5EF4-FFF2-40B4-BE49-F238E27FC236}">
                <a16:creationId xmlns:a16="http://schemas.microsoft.com/office/drawing/2014/main" id="{CD56569D-2E68-6C47-4601-3D6A50504C13}"/>
              </a:ext>
            </a:extLst>
          </p:cNvPr>
          <p:cNvSpPr/>
          <p:nvPr/>
        </p:nvSpPr>
        <p:spPr>
          <a:xfrm>
            <a:off x="3389947" y="29381"/>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Vrije vorm: vorm 7">
            <a:extLst>
              <a:ext uri="{FF2B5EF4-FFF2-40B4-BE49-F238E27FC236}">
                <a16:creationId xmlns:a16="http://schemas.microsoft.com/office/drawing/2014/main" id="{57CBE17E-9578-F0CA-5795-27E8534D29B1}"/>
              </a:ext>
            </a:extLst>
          </p:cNvPr>
          <p:cNvSpPr/>
          <p:nvPr/>
        </p:nvSpPr>
        <p:spPr>
          <a:xfrm>
            <a:off x="3043901" y="29382"/>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Vrije vorm: vorm 8">
            <a:extLst>
              <a:ext uri="{FF2B5EF4-FFF2-40B4-BE49-F238E27FC236}">
                <a16:creationId xmlns:a16="http://schemas.microsoft.com/office/drawing/2014/main" id="{2B368EA5-842D-16BF-E296-33C4A880F4BC}"/>
              </a:ext>
            </a:extLst>
          </p:cNvPr>
          <p:cNvSpPr/>
          <p:nvPr/>
        </p:nvSpPr>
        <p:spPr>
          <a:xfrm>
            <a:off x="5058395" y="29381"/>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Vrije vorm: vorm 9">
            <a:extLst>
              <a:ext uri="{FF2B5EF4-FFF2-40B4-BE49-F238E27FC236}">
                <a16:creationId xmlns:a16="http://schemas.microsoft.com/office/drawing/2014/main" id="{1D9FD683-5672-5189-B5BF-D9402789EFE3}"/>
              </a:ext>
            </a:extLst>
          </p:cNvPr>
          <p:cNvSpPr/>
          <p:nvPr/>
        </p:nvSpPr>
        <p:spPr>
          <a:xfrm>
            <a:off x="1721499" y="715181"/>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Vrije vorm: vorm 10">
            <a:extLst>
              <a:ext uri="{FF2B5EF4-FFF2-40B4-BE49-F238E27FC236}">
                <a16:creationId xmlns:a16="http://schemas.microsoft.com/office/drawing/2014/main" id="{D26FF345-0198-7F34-6471-F0BF8701F331}"/>
              </a:ext>
            </a:extLst>
          </p:cNvPr>
          <p:cNvSpPr/>
          <p:nvPr/>
        </p:nvSpPr>
        <p:spPr>
          <a:xfrm>
            <a:off x="1375453" y="715182"/>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Vrije vorm: vorm 11">
            <a:extLst>
              <a:ext uri="{FF2B5EF4-FFF2-40B4-BE49-F238E27FC236}">
                <a16:creationId xmlns:a16="http://schemas.microsoft.com/office/drawing/2014/main" id="{8029EAC9-1CA3-08BE-660D-AA9B2AF38EA7}"/>
              </a:ext>
            </a:extLst>
          </p:cNvPr>
          <p:cNvSpPr/>
          <p:nvPr/>
        </p:nvSpPr>
        <p:spPr>
          <a:xfrm>
            <a:off x="4743240" y="715180"/>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Vrije vorm: vorm 12">
            <a:extLst>
              <a:ext uri="{FF2B5EF4-FFF2-40B4-BE49-F238E27FC236}">
                <a16:creationId xmlns:a16="http://schemas.microsoft.com/office/drawing/2014/main" id="{0E75B794-A729-50B4-8E03-7770B4DC67DF}"/>
              </a:ext>
            </a:extLst>
          </p:cNvPr>
          <p:cNvSpPr/>
          <p:nvPr/>
        </p:nvSpPr>
        <p:spPr>
          <a:xfrm>
            <a:off x="4397194" y="715181"/>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Vrije vorm: vorm 13">
            <a:extLst>
              <a:ext uri="{FF2B5EF4-FFF2-40B4-BE49-F238E27FC236}">
                <a16:creationId xmlns:a16="http://schemas.microsoft.com/office/drawing/2014/main" id="{A505ED3B-7056-2DD6-4FA4-1B9199C4B275}"/>
              </a:ext>
            </a:extLst>
          </p:cNvPr>
          <p:cNvSpPr/>
          <p:nvPr/>
        </p:nvSpPr>
        <p:spPr>
          <a:xfrm>
            <a:off x="1375452" y="1400981"/>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Vrije vorm: vorm 14">
            <a:extLst>
              <a:ext uri="{FF2B5EF4-FFF2-40B4-BE49-F238E27FC236}">
                <a16:creationId xmlns:a16="http://schemas.microsoft.com/office/drawing/2014/main" id="{C33EBBF1-91A3-96EA-2D89-1A4124314E81}"/>
              </a:ext>
            </a:extLst>
          </p:cNvPr>
          <p:cNvSpPr/>
          <p:nvPr/>
        </p:nvSpPr>
        <p:spPr>
          <a:xfrm>
            <a:off x="1029406" y="1400982"/>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Vrije vorm: vorm 45">
            <a:extLst>
              <a:ext uri="{FF2B5EF4-FFF2-40B4-BE49-F238E27FC236}">
                <a16:creationId xmlns:a16="http://schemas.microsoft.com/office/drawing/2014/main" id="{33ED2FF7-B3C5-BF8D-09B8-172821B75D96}"/>
              </a:ext>
            </a:extLst>
          </p:cNvPr>
          <p:cNvSpPr/>
          <p:nvPr/>
        </p:nvSpPr>
        <p:spPr>
          <a:xfrm>
            <a:off x="0" y="2086779"/>
            <a:ext cx="337314" cy="630309"/>
          </a:xfrm>
          <a:custGeom>
            <a:avLst/>
            <a:gdLst>
              <a:gd name="connsiteX0" fmla="*/ 22159 w 337314"/>
              <a:gd name="connsiteY0" fmla="*/ 0 h 630309"/>
              <a:gd name="connsiteX1" fmla="*/ 337314 w 337314"/>
              <a:gd name="connsiteY1" fmla="*/ 315155 h 630309"/>
              <a:gd name="connsiteX2" fmla="*/ 22159 w 337314"/>
              <a:gd name="connsiteY2" fmla="*/ 630309 h 630309"/>
              <a:gd name="connsiteX3" fmla="*/ 0 w 337314"/>
              <a:gd name="connsiteY3" fmla="*/ 625835 h 630309"/>
              <a:gd name="connsiteX4" fmla="*/ 0 w 337314"/>
              <a:gd name="connsiteY4" fmla="*/ 4474 h 63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14" h="630309">
                <a:moveTo>
                  <a:pt x="22159" y="0"/>
                </a:moveTo>
                <a:cubicBezTo>
                  <a:pt x="196215" y="0"/>
                  <a:pt x="337314" y="141100"/>
                  <a:pt x="337314" y="315155"/>
                </a:cubicBezTo>
                <a:cubicBezTo>
                  <a:pt x="337314" y="489210"/>
                  <a:pt x="196215" y="630309"/>
                  <a:pt x="22159" y="630309"/>
                </a:cubicBezTo>
                <a:lnTo>
                  <a:pt x="0" y="625835"/>
                </a:lnTo>
                <a:lnTo>
                  <a:pt x="0" y="4474"/>
                </a:ln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Vrije vorm: vorm 16">
            <a:extLst>
              <a:ext uri="{FF2B5EF4-FFF2-40B4-BE49-F238E27FC236}">
                <a16:creationId xmlns:a16="http://schemas.microsoft.com/office/drawing/2014/main" id="{491382C2-F50A-A6E2-2CDE-D067140109BE}"/>
              </a:ext>
            </a:extLst>
          </p:cNvPr>
          <p:cNvSpPr/>
          <p:nvPr/>
        </p:nvSpPr>
        <p:spPr>
          <a:xfrm>
            <a:off x="714252" y="3458376"/>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Vrije vorm: vorm 17">
            <a:extLst>
              <a:ext uri="{FF2B5EF4-FFF2-40B4-BE49-F238E27FC236}">
                <a16:creationId xmlns:a16="http://schemas.microsoft.com/office/drawing/2014/main" id="{4BE2325D-B96D-2823-4E54-72A7E1BC5A49}"/>
              </a:ext>
            </a:extLst>
          </p:cNvPr>
          <p:cNvSpPr/>
          <p:nvPr/>
        </p:nvSpPr>
        <p:spPr>
          <a:xfrm>
            <a:off x="368206" y="3458377"/>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Vrije vorm: vorm 18">
            <a:extLst>
              <a:ext uri="{FF2B5EF4-FFF2-40B4-BE49-F238E27FC236}">
                <a16:creationId xmlns:a16="http://schemas.microsoft.com/office/drawing/2014/main" id="{D8BCBD81-C8C9-AC60-BB8A-9F0EC2AB5EC5}"/>
              </a:ext>
            </a:extLst>
          </p:cNvPr>
          <p:cNvSpPr/>
          <p:nvPr/>
        </p:nvSpPr>
        <p:spPr>
          <a:xfrm>
            <a:off x="2382699" y="4144174"/>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Vrije vorm: vorm 19">
            <a:extLst>
              <a:ext uri="{FF2B5EF4-FFF2-40B4-BE49-F238E27FC236}">
                <a16:creationId xmlns:a16="http://schemas.microsoft.com/office/drawing/2014/main" id="{2EF96F0F-820D-E4FD-CD21-B60F628ABCAE}"/>
              </a:ext>
            </a:extLst>
          </p:cNvPr>
          <p:cNvSpPr/>
          <p:nvPr/>
        </p:nvSpPr>
        <p:spPr>
          <a:xfrm>
            <a:off x="2036653" y="4144175"/>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Vrije vorm: vorm 47">
            <a:extLst>
              <a:ext uri="{FF2B5EF4-FFF2-40B4-BE49-F238E27FC236}">
                <a16:creationId xmlns:a16="http://schemas.microsoft.com/office/drawing/2014/main" id="{675DCD55-2C1A-C197-572A-ADA7C37CD8BE}"/>
              </a:ext>
            </a:extLst>
          </p:cNvPr>
          <p:cNvSpPr/>
          <p:nvPr/>
        </p:nvSpPr>
        <p:spPr>
          <a:xfrm>
            <a:off x="-8733" y="4829973"/>
            <a:ext cx="346047" cy="630309"/>
          </a:xfrm>
          <a:custGeom>
            <a:avLst/>
            <a:gdLst>
              <a:gd name="connsiteX0" fmla="*/ 30893 w 346047"/>
              <a:gd name="connsiteY0" fmla="*/ 0 h 630309"/>
              <a:gd name="connsiteX1" fmla="*/ 346047 w 346047"/>
              <a:gd name="connsiteY1" fmla="*/ 315155 h 630309"/>
              <a:gd name="connsiteX2" fmla="*/ 30893 w 346047"/>
              <a:gd name="connsiteY2" fmla="*/ 630309 h 630309"/>
              <a:gd name="connsiteX3" fmla="*/ 0 w 346047"/>
              <a:gd name="connsiteY3" fmla="*/ 624072 h 630309"/>
              <a:gd name="connsiteX4" fmla="*/ 0 w 346047"/>
              <a:gd name="connsiteY4" fmla="*/ 6237 h 63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47" h="630309">
                <a:moveTo>
                  <a:pt x="30893" y="0"/>
                </a:moveTo>
                <a:cubicBezTo>
                  <a:pt x="204948" y="0"/>
                  <a:pt x="346047" y="141100"/>
                  <a:pt x="346047" y="315155"/>
                </a:cubicBezTo>
                <a:cubicBezTo>
                  <a:pt x="346047" y="489210"/>
                  <a:pt x="204948" y="630309"/>
                  <a:pt x="30893" y="630309"/>
                </a:cubicBezTo>
                <a:lnTo>
                  <a:pt x="0" y="624072"/>
                </a:lnTo>
                <a:lnTo>
                  <a:pt x="0" y="6237"/>
                </a:ln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Vrije vorm: vorm 21">
            <a:extLst>
              <a:ext uri="{FF2B5EF4-FFF2-40B4-BE49-F238E27FC236}">
                <a16:creationId xmlns:a16="http://schemas.microsoft.com/office/drawing/2014/main" id="{29BA6DC5-E24A-BD9E-8650-973869248B6D}"/>
              </a:ext>
            </a:extLst>
          </p:cNvPr>
          <p:cNvSpPr/>
          <p:nvPr/>
        </p:nvSpPr>
        <p:spPr>
          <a:xfrm>
            <a:off x="1721499" y="4829972"/>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Vrije vorm: vorm 22">
            <a:extLst>
              <a:ext uri="{FF2B5EF4-FFF2-40B4-BE49-F238E27FC236}">
                <a16:creationId xmlns:a16="http://schemas.microsoft.com/office/drawing/2014/main" id="{7012605A-EF40-D7CF-6ECD-2BF0E6057D7D}"/>
              </a:ext>
            </a:extLst>
          </p:cNvPr>
          <p:cNvSpPr/>
          <p:nvPr/>
        </p:nvSpPr>
        <p:spPr>
          <a:xfrm>
            <a:off x="1375453" y="4829973"/>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Vrije vorm: vorm 23">
            <a:extLst>
              <a:ext uri="{FF2B5EF4-FFF2-40B4-BE49-F238E27FC236}">
                <a16:creationId xmlns:a16="http://schemas.microsoft.com/office/drawing/2014/main" id="{97899E53-E667-F0E1-82F8-67C9B1595156}"/>
              </a:ext>
            </a:extLst>
          </p:cNvPr>
          <p:cNvSpPr/>
          <p:nvPr/>
        </p:nvSpPr>
        <p:spPr>
          <a:xfrm>
            <a:off x="368205" y="5515772"/>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Vrije vorm: vorm 24">
            <a:extLst>
              <a:ext uri="{FF2B5EF4-FFF2-40B4-BE49-F238E27FC236}">
                <a16:creationId xmlns:a16="http://schemas.microsoft.com/office/drawing/2014/main" id="{CBEDAC2C-FB96-4D60-1337-CCEC1552643B}"/>
              </a:ext>
            </a:extLst>
          </p:cNvPr>
          <p:cNvSpPr/>
          <p:nvPr/>
        </p:nvSpPr>
        <p:spPr>
          <a:xfrm>
            <a:off x="22159" y="5515773"/>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Vrije vorm: vorm 25">
            <a:extLst>
              <a:ext uri="{FF2B5EF4-FFF2-40B4-BE49-F238E27FC236}">
                <a16:creationId xmlns:a16="http://schemas.microsoft.com/office/drawing/2014/main" id="{69949492-9CF2-337B-CEC8-81EC13AC8B77}"/>
              </a:ext>
            </a:extLst>
          </p:cNvPr>
          <p:cNvSpPr/>
          <p:nvPr/>
        </p:nvSpPr>
        <p:spPr>
          <a:xfrm>
            <a:off x="5058394" y="5515771"/>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Vrije vorm: vorm 26">
            <a:extLst>
              <a:ext uri="{FF2B5EF4-FFF2-40B4-BE49-F238E27FC236}">
                <a16:creationId xmlns:a16="http://schemas.microsoft.com/office/drawing/2014/main" id="{156A3FE4-1AED-2589-3B17-423B12FDCDB6}"/>
              </a:ext>
            </a:extLst>
          </p:cNvPr>
          <p:cNvSpPr/>
          <p:nvPr/>
        </p:nvSpPr>
        <p:spPr>
          <a:xfrm>
            <a:off x="3735993" y="6201567"/>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Vrije vorm: vorm 27">
            <a:extLst>
              <a:ext uri="{FF2B5EF4-FFF2-40B4-BE49-F238E27FC236}">
                <a16:creationId xmlns:a16="http://schemas.microsoft.com/office/drawing/2014/main" id="{18B6A947-F854-8A59-38E2-04E24FF43823}"/>
              </a:ext>
            </a:extLst>
          </p:cNvPr>
          <p:cNvSpPr/>
          <p:nvPr/>
        </p:nvSpPr>
        <p:spPr>
          <a:xfrm>
            <a:off x="3389947" y="6201568"/>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Vrije vorm: vorm 28">
            <a:extLst>
              <a:ext uri="{FF2B5EF4-FFF2-40B4-BE49-F238E27FC236}">
                <a16:creationId xmlns:a16="http://schemas.microsoft.com/office/drawing/2014/main" id="{74FF2C2A-C0C2-DEF5-C702-30FF76B0BAAC}"/>
              </a:ext>
            </a:extLst>
          </p:cNvPr>
          <p:cNvSpPr/>
          <p:nvPr/>
        </p:nvSpPr>
        <p:spPr>
          <a:xfrm>
            <a:off x="4743240" y="6201567"/>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Vrije vorm: vorm 29">
            <a:extLst>
              <a:ext uri="{FF2B5EF4-FFF2-40B4-BE49-F238E27FC236}">
                <a16:creationId xmlns:a16="http://schemas.microsoft.com/office/drawing/2014/main" id="{5165930C-BC1A-66C5-1574-56A0C971BD09}"/>
              </a:ext>
            </a:extLst>
          </p:cNvPr>
          <p:cNvSpPr/>
          <p:nvPr/>
        </p:nvSpPr>
        <p:spPr>
          <a:xfrm>
            <a:off x="4397194" y="6201568"/>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el 13">
            <a:extLst>
              <a:ext uri="{FF2B5EF4-FFF2-40B4-BE49-F238E27FC236}">
                <a16:creationId xmlns:a16="http://schemas.microsoft.com/office/drawing/2014/main" id="{4B3A15C4-F39C-6203-B21F-30FD961CB80A}"/>
              </a:ext>
            </a:extLst>
          </p:cNvPr>
          <p:cNvSpPr txBox="1">
            <a:spLocks/>
          </p:cNvSpPr>
          <p:nvPr/>
        </p:nvSpPr>
        <p:spPr>
          <a:xfrm>
            <a:off x="5661329" y="639633"/>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Engagement</a:t>
            </a:r>
            <a:endParaRPr kumimoji="0" lang="nl-BE" sz="66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grpSp>
        <p:nvGrpSpPr>
          <p:cNvPr id="32" name="Groep 31">
            <a:extLst>
              <a:ext uri="{FF2B5EF4-FFF2-40B4-BE49-F238E27FC236}">
                <a16:creationId xmlns:a16="http://schemas.microsoft.com/office/drawing/2014/main" id="{ECCB0B57-E644-B466-ADFB-258378FCE941}"/>
              </a:ext>
            </a:extLst>
          </p:cNvPr>
          <p:cNvGrpSpPr/>
          <p:nvPr/>
        </p:nvGrpSpPr>
        <p:grpSpPr>
          <a:xfrm>
            <a:off x="5804420" y="4037141"/>
            <a:ext cx="5418995" cy="769266"/>
            <a:chOff x="7036320" y="4041768"/>
            <a:chExt cx="5418995" cy="769266"/>
          </a:xfrm>
        </p:grpSpPr>
        <p:pic>
          <p:nvPicPr>
            <p:cNvPr id="38" name="Graphic 37">
              <a:extLst>
                <a:ext uri="{FF2B5EF4-FFF2-40B4-BE49-F238E27FC236}">
                  <a16:creationId xmlns:a16="http://schemas.microsoft.com/office/drawing/2014/main" id="{A1D3CDD5-06B5-2F7F-4121-59B50E24DD7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7036320" y="4081709"/>
              <a:ext cx="289307" cy="360536"/>
            </a:xfrm>
            <a:prstGeom prst="rect">
              <a:avLst/>
            </a:prstGeom>
          </p:spPr>
        </p:pic>
        <p:sp>
          <p:nvSpPr>
            <p:cNvPr id="39" name="Tijdelijke aanduiding voor tekst 5">
              <a:extLst>
                <a:ext uri="{FF2B5EF4-FFF2-40B4-BE49-F238E27FC236}">
                  <a16:creationId xmlns:a16="http://schemas.microsoft.com/office/drawing/2014/main" id="{C756AAF1-3AE6-F857-A708-FD57E49925E8}"/>
                </a:ext>
              </a:extLst>
            </p:cNvPr>
            <p:cNvSpPr txBox="1">
              <a:spLocks/>
            </p:cNvSpPr>
            <p:nvPr/>
          </p:nvSpPr>
          <p:spPr>
            <a:xfrm>
              <a:off x="7572633" y="4041768"/>
              <a:ext cx="4607618"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Financially</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40" name="Tekstvak 39">
              <a:extLst>
                <a:ext uri="{FF2B5EF4-FFF2-40B4-BE49-F238E27FC236}">
                  <a16:creationId xmlns:a16="http://schemas.microsoft.com/office/drawing/2014/main" id="{AC290DF6-F385-07DF-2DE8-A55A48417481}"/>
                </a:ext>
              </a:extLst>
            </p:cNvPr>
            <p:cNvSpPr txBox="1"/>
            <p:nvPr/>
          </p:nvSpPr>
          <p:spPr>
            <a:xfrm>
              <a:off x="7572630" y="444170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Every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organization</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invests</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25.000 euro</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sp>
        <p:nvSpPr>
          <p:cNvPr id="41" name="Tekstvak 40">
            <a:extLst>
              <a:ext uri="{FF2B5EF4-FFF2-40B4-BE49-F238E27FC236}">
                <a16:creationId xmlns:a16="http://schemas.microsoft.com/office/drawing/2014/main" id="{7CB7A4B9-F82B-50ED-D025-380D887E2594}"/>
              </a:ext>
            </a:extLst>
          </p:cNvPr>
          <p:cNvSpPr txBox="1"/>
          <p:nvPr/>
        </p:nvSpPr>
        <p:spPr>
          <a:xfrm>
            <a:off x="5713569" y="1512371"/>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Policy makers in Comon</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nvGrpSpPr>
          <p:cNvPr id="42" name="Groep 41">
            <a:extLst>
              <a:ext uri="{FF2B5EF4-FFF2-40B4-BE49-F238E27FC236}">
                <a16:creationId xmlns:a16="http://schemas.microsoft.com/office/drawing/2014/main" id="{E691B7FC-B9B8-55EA-372B-E30202DB0D98}"/>
              </a:ext>
            </a:extLst>
          </p:cNvPr>
          <p:cNvGrpSpPr/>
          <p:nvPr/>
        </p:nvGrpSpPr>
        <p:grpSpPr>
          <a:xfrm>
            <a:off x="5807725" y="2637523"/>
            <a:ext cx="6210104" cy="755387"/>
            <a:chOff x="7039625" y="2828023"/>
            <a:chExt cx="6210104" cy="755387"/>
          </a:xfrm>
        </p:grpSpPr>
        <p:pic>
          <p:nvPicPr>
            <p:cNvPr id="43" name="Graphic 42">
              <a:extLst>
                <a:ext uri="{FF2B5EF4-FFF2-40B4-BE49-F238E27FC236}">
                  <a16:creationId xmlns:a16="http://schemas.microsoft.com/office/drawing/2014/main" id="{51E1BB93-3F20-2204-A73A-B9908E477E6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7039625" y="2907905"/>
              <a:ext cx="289307" cy="360536"/>
            </a:xfrm>
            <a:prstGeom prst="rect">
              <a:avLst/>
            </a:prstGeom>
          </p:spPr>
        </p:pic>
        <p:sp>
          <p:nvSpPr>
            <p:cNvPr id="44" name="Tijdelijke aanduiding voor tekst 5">
              <a:extLst>
                <a:ext uri="{FF2B5EF4-FFF2-40B4-BE49-F238E27FC236}">
                  <a16:creationId xmlns:a16="http://schemas.microsoft.com/office/drawing/2014/main" id="{4E1DB2A4-188B-8D7C-9C83-CDB523F45036}"/>
                </a:ext>
              </a:extLst>
            </p:cNvPr>
            <p:cNvSpPr txBox="1">
              <a:spLocks/>
            </p:cNvSpPr>
            <p:nvPr/>
          </p:nvSpPr>
          <p:spPr>
            <a:xfrm>
              <a:off x="7572633" y="2828023"/>
              <a:ext cx="4398169"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Organizational</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45" name="Tekstvak 44">
              <a:extLst>
                <a:ext uri="{FF2B5EF4-FFF2-40B4-BE49-F238E27FC236}">
                  <a16:creationId xmlns:a16="http://schemas.microsoft.com/office/drawing/2014/main" id="{01C4DEF8-4825-035A-87CF-877142E21361}"/>
                </a:ext>
              </a:extLst>
            </p:cNvPr>
            <p:cNvSpPr txBox="1"/>
            <p:nvPr/>
          </p:nvSpPr>
          <p:spPr>
            <a:xfrm>
              <a:off x="7572631" y="3214078"/>
              <a:ext cx="56770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Representation</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every</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level of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governance</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pic>
        <p:nvPicPr>
          <p:cNvPr id="31" name="Picture 30" descr="A white text on a black background&#10;&#10;Description automatically generated">
            <a:extLst>
              <a:ext uri="{FF2B5EF4-FFF2-40B4-BE49-F238E27FC236}">
                <a16:creationId xmlns:a16="http://schemas.microsoft.com/office/drawing/2014/main" id="{6CB34BAA-3BD0-E2CF-5AB8-DCD4A34934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759" y="5761006"/>
            <a:ext cx="584885" cy="889438"/>
          </a:xfrm>
          <a:prstGeom prst="rect">
            <a:avLst/>
          </a:prstGeom>
        </p:spPr>
      </p:pic>
    </p:spTree>
    <p:extLst>
      <p:ext uri="{BB962C8B-B14F-4D97-AF65-F5344CB8AC3E}">
        <p14:creationId xmlns:p14="http://schemas.microsoft.com/office/powerpoint/2010/main" val="7865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 name="Tijdelijke aanduiding voor afbeelding 39" descr="Afbeelding met kleding, persoon, gebouw, plant&#10;&#10;Automatisch gegenereerde beschrijving">
            <a:extLst>
              <a:ext uri="{FF2B5EF4-FFF2-40B4-BE49-F238E27FC236}">
                <a16:creationId xmlns:a16="http://schemas.microsoft.com/office/drawing/2014/main" id="{EC0E6E10-09D3-0035-798A-45188FE97ADC}"/>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5" name="Vrije vorm: vorm 4">
            <a:extLst>
              <a:ext uri="{FF2B5EF4-FFF2-40B4-BE49-F238E27FC236}">
                <a16:creationId xmlns:a16="http://schemas.microsoft.com/office/drawing/2014/main" id="{B36ED0AB-D28A-2048-AB4F-D185683CA40B}"/>
              </a:ext>
            </a:extLst>
          </p:cNvPr>
          <p:cNvSpPr/>
          <p:nvPr/>
        </p:nvSpPr>
        <p:spPr>
          <a:xfrm>
            <a:off x="368206" y="29382"/>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Vrije vorm: vorm 5">
            <a:extLst>
              <a:ext uri="{FF2B5EF4-FFF2-40B4-BE49-F238E27FC236}">
                <a16:creationId xmlns:a16="http://schemas.microsoft.com/office/drawing/2014/main" id="{189E94FB-AE81-E26C-70D0-50DBBD459540}"/>
              </a:ext>
            </a:extLst>
          </p:cNvPr>
          <p:cNvSpPr/>
          <p:nvPr/>
        </p:nvSpPr>
        <p:spPr>
          <a:xfrm>
            <a:off x="22160" y="29383"/>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Vrije vorm: vorm 6">
            <a:extLst>
              <a:ext uri="{FF2B5EF4-FFF2-40B4-BE49-F238E27FC236}">
                <a16:creationId xmlns:a16="http://schemas.microsoft.com/office/drawing/2014/main" id="{CD56569D-2E68-6C47-4601-3D6A50504C13}"/>
              </a:ext>
            </a:extLst>
          </p:cNvPr>
          <p:cNvSpPr/>
          <p:nvPr/>
        </p:nvSpPr>
        <p:spPr>
          <a:xfrm>
            <a:off x="3389947" y="29381"/>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Vrije vorm: vorm 7">
            <a:extLst>
              <a:ext uri="{FF2B5EF4-FFF2-40B4-BE49-F238E27FC236}">
                <a16:creationId xmlns:a16="http://schemas.microsoft.com/office/drawing/2014/main" id="{57CBE17E-9578-F0CA-5795-27E8534D29B1}"/>
              </a:ext>
            </a:extLst>
          </p:cNvPr>
          <p:cNvSpPr/>
          <p:nvPr/>
        </p:nvSpPr>
        <p:spPr>
          <a:xfrm>
            <a:off x="3043901" y="29382"/>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Vrije vorm: vorm 8">
            <a:extLst>
              <a:ext uri="{FF2B5EF4-FFF2-40B4-BE49-F238E27FC236}">
                <a16:creationId xmlns:a16="http://schemas.microsoft.com/office/drawing/2014/main" id="{2B368EA5-842D-16BF-E296-33C4A880F4BC}"/>
              </a:ext>
            </a:extLst>
          </p:cNvPr>
          <p:cNvSpPr/>
          <p:nvPr/>
        </p:nvSpPr>
        <p:spPr>
          <a:xfrm>
            <a:off x="5058395" y="29381"/>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Vrije vorm: vorm 9">
            <a:extLst>
              <a:ext uri="{FF2B5EF4-FFF2-40B4-BE49-F238E27FC236}">
                <a16:creationId xmlns:a16="http://schemas.microsoft.com/office/drawing/2014/main" id="{1D9FD683-5672-5189-B5BF-D9402789EFE3}"/>
              </a:ext>
            </a:extLst>
          </p:cNvPr>
          <p:cNvSpPr/>
          <p:nvPr/>
        </p:nvSpPr>
        <p:spPr>
          <a:xfrm>
            <a:off x="1721499" y="715181"/>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Vrije vorm: vorm 10">
            <a:extLst>
              <a:ext uri="{FF2B5EF4-FFF2-40B4-BE49-F238E27FC236}">
                <a16:creationId xmlns:a16="http://schemas.microsoft.com/office/drawing/2014/main" id="{D26FF345-0198-7F34-6471-F0BF8701F331}"/>
              </a:ext>
            </a:extLst>
          </p:cNvPr>
          <p:cNvSpPr/>
          <p:nvPr/>
        </p:nvSpPr>
        <p:spPr>
          <a:xfrm>
            <a:off x="1375453" y="715182"/>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Vrije vorm: vorm 11">
            <a:extLst>
              <a:ext uri="{FF2B5EF4-FFF2-40B4-BE49-F238E27FC236}">
                <a16:creationId xmlns:a16="http://schemas.microsoft.com/office/drawing/2014/main" id="{8029EAC9-1CA3-08BE-660D-AA9B2AF38EA7}"/>
              </a:ext>
            </a:extLst>
          </p:cNvPr>
          <p:cNvSpPr/>
          <p:nvPr/>
        </p:nvSpPr>
        <p:spPr>
          <a:xfrm>
            <a:off x="4743240" y="715180"/>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Vrije vorm: vorm 12">
            <a:extLst>
              <a:ext uri="{FF2B5EF4-FFF2-40B4-BE49-F238E27FC236}">
                <a16:creationId xmlns:a16="http://schemas.microsoft.com/office/drawing/2014/main" id="{0E75B794-A729-50B4-8E03-7770B4DC67DF}"/>
              </a:ext>
            </a:extLst>
          </p:cNvPr>
          <p:cNvSpPr/>
          <p:nvPr/>
        </p:nvSpPr>
        <p:spPr>
          <a:xfrm>
            <a:off x="4397194" y="715181"/>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Vrije vorm: vorm 13">
            <a:extLst>
              <a:ext uri="{FF2B5EF4-FFF2-40B4-BE49-F238E27FC236}">
                <a16:creationId xmlns:a16="http://schemas.microsoft.com/office/drawing/2014/main" id="{A505ED3B-7056-2DD6-4FA4-1B9199C4B275}"/>
              </a:ext>
            </a:extLst>
          </p:cNvPr>
          <p:cNvSpPr/>
          <p:nvPr/>
        </p:nvSpPr>
        <p:spPr>
          <a:xfrm>
            <a:off x="1375452" y="1400981"/>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Vrije vorm: vorm 14">
            <a:extLst>
              <a:ext uri="{FF2B5EF4-FFF2-40B4-BE49-F238E27FC236}">
                <a16:creationId xmlns:a16="http://schemas.microsoft.com/office/drawing/2014/main" id="{C33EBBF1-91A3-96EA-2D89-1A4124314E81}"/>
              </a:ext>
            </a:extLst>
          </p:cNvPr>
          <p:cNvSpPr/>
          <p:nvPr/>
        </p:nvSpPr>
        <p:spPr>
          <a:xfrm>
            <a:off x="1029406" y="1400982"/>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Vrije vorm: vorm 45">
            <a:extLst>
              <a:ext uri="{FF2B5EF4-FFF2-40B4-BE49-F238E27FC236}">
                <a16:creationId xmlns:a16="http://schemas.microsoft.com/office/drawing/2014/main" id="{33ED2FF7-B3C5-BF8D-09B8-172821B75D96}"/>
              </a:ext>
            </a:extLst>
          </p:cNvPr>
          <p:cNvSpPr/>
          <p:nvPr/>
        </p:nvSpPr>
        <p:spPr>
          <a:xfrm>
            <a:off x="0" y="2086779"/>
            <a:ext cx="337314" cy="630309"/>
          </a:xfrm>
          <a:custGeom>
            <a:avLst/>
            <a:gdLst>
              <a:gd name="connsiteX0" fmla="*/ 22159 w 337314"/>
              <a:gd name="connsiteY0" fmla="*/ 0 h 630309"/>
              <a:gd name="connsiteX1" fmla="*/ 337314 w 337314"/>
              <a:gd name="connsiteY1" fmla="*/ 315155 h 630309"/>
              <a:gd name="connsiteX2" fmla="*/ 22159 w 337314"/>
              <a:gd name="connsiteY2" fmla="*/ 630309 h 630309"/>
              <a:gd name="connsiteX3" fmla="*/ 0 w 337314"/>
              <a:gd name="connsiteY3" fmla="*/ 625835 h 630309"/>
              <a:gd name="connsiteX4" fmla="*/ 0 w 337314"/>
              <a:gd name="connsiteY4" fmla="*/ 4474 h 63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14" h="630309">
                <a:moveTo>
                  <a:pt x="22159" y="0"/>
                </a:moveTo>
                <a:cubicBezTo>
                  <a:pt x="196215" y="0"/>
                  <a:pt x="337314" y="141100"/>
                  <a:pt x="337314" y="315155"/>
                </a:cubicBezTo>
                <a:cubicBezTo>
                  <a:pt x="337314" y="489210"/>
                  <a:pt x="196215" y="630309"/>
                  <a:pt x="22159" y="630309"/>
                </a:cubicBezTo>
                <a:lnTo>
                  <a:pt x="0" y="625835"/>
                </a:lnTo>
                <a:lnTo>
                  <a:pt x="0" y="4474"/>
                </a:ln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Vrije vorm: vorm 16">
            <a:extLst>
              <a:ext uri="{FF2B5EF4-FFF2-40B4-BE49-F238E27FC236}">
                <a16:creationId xmlns:a16="http://schemas.microsoft.com/office/drawing/2014/main" id="{491382C2-F50A-A6E2-2CDE-D067140109BE}"/>
              </a:ext>
            </a:extLst>
          </p:cNvPr>
          <p:cNvSpPr/>
          <p:nvPr/>
        </p:nvSpPr>
        <p:spPr>
          <a:xfrm>
            <a:off x="714252" y="3458376"/>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Vrije vorm: vorm 17">
            <a:extLst>
              <a:ext uri="{FF2B5EF4-FFF2-40B4-BE49-F238E27FC236}">
                <a16:creationId xmlns:a16="http://schemas.microsoft.com/office/drawing/2014/main" id="{4BE2325D-B96D-2823-4E54-72A7E1BC5A49}"/>
              </a:ext>
            </a:extLst>
          </p:cNvPr>
          <p:cNvSpPr/>
          <p:nvPr/>
        </p:nvSpPr>
        <p:spPr>
          <a:xfrm>
            <a:off x="368206" y="3458377"/>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Vrije vorm: vorm 18">
            <a:extLst>
              <a:ext uri="{FF2B5EF4-FFF2-40B4-BE49-F238E27FC236}">
                <a16:creationId xmlns:a16="http://schemas.microsoft.com/office/drawing/2014/main" id="{D8BCBD81-C8C9-AC60-BB8A-9F0EC2AB5EC5}"/>
              </a:ext>
            </a:extLst>
          </p:cNvPr>
          <p:cNvSpPr/>
          <p:nvPr/>
        </p:nvSpPr>
        <p:spPr>
          <a:xfrm>
            <a:off x="2382699" y="4144174"/>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Vrije vorm: vorm 19">
            <a:extLst>
              <a:ext uri="{FF2B5EF4-FFF2-40B4-BE49-F238E27FC236}">
                <a16:creationId xmlns:a16="http://schemas.microsoft.com/office/drawing/2014/main" id="{2EF96F0F-820D-E4FD-CD21-B60F628ABCAE}"/>
              </a:ext>
            </a:extLst>
          </p:cNvPr>
          <p:cNvSpPr/>
          <p:nvPr/>
        </p:nvSpPr>
        <p:spPr>
          <a:xfrm>
            <a:off x="2036653" y="4144175"/>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Vrije vorm: vorm 47">
            <a:extLst>
              <a:ext uri="{FF2B5EF4-FFF2-40B4-BE49-F238E27FC236}">
                <a16:creationId xmlns:a16="http://schemas.microsoft.com/office/drawing/2014/main" id="{675DCD55-2C1A-C197-572A-ADA7C37CD8BE}"/>
              </a:ext>
            </a:extLst>
          </p:cNvPr>
          <p:cNvSpPr/>
          <p:nvPr/>
        </p:nvSpPr>
        <p:spPr>
          <a:xfrm>
            <a:off x="-8733" y="4829973"/>
            <a:ext cx="346047" cy="630309"/>
          </a:xfrm>
          <a:custGeom>
            <a:avLst/>
            <a:gdLst>
              <a:gd name="connsiteX0" fmla="*/ 30893 w 346047"/>
              <a:gd name="connsiteY0" fmla="*/ 0 h 630309"/>
              <a:gd name="connsiteX1" fmla="*/ 346047 w 346047"/>
              <a:gd name="connsiteY1" fmla="*/ 315155 h 630309"/>
              <a:gd name="connsiteX2" fmla="*/ 30893 w 346047"/>
              <a:gd name="connsiteY2" fmla="*/ 630309 h 630309"/>
              <a:gd name="connsiteX3" fmla="*/ 0 w 346047"/>
              <a:gd name="connsiteY3" fmla="*/ 624072 h 630309"/>
              <a:gd name="connsiteX4" fmla="*/ 0 w 346047"/>
              <a:gd name="connsiteY4" fmla="*/ 6237 h 63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47" h="630309">
                <a:moveTo>
                  <a:pt x="30893" y="0"/>
                </a:moveTo>
                <a:cubicBezTo>
                  <a:pt x="204948" y="0"/>
                  <a:pt x="346047" y="141100"/>
                  <a:pt x="346047" y="315155"/>
                </a:cubicBezTo>
                <a:cubicBezTo>
                  <a:pt x="346047" y="489210"/>
                  <a:pt x="204948" y="630309"/>
                  <a:pt x="30893" y="630309"/>
                </a:cubicBezTo>
                <a:lnTo>
                  <a:pt x="0" y="624072"/>
                </a:lnTo>
                <a:lnTo>
                  <a:pt x="0" y="6237"/>
                </a:ln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Vrije vorm: vorm 21">
            <a:extLst>
              <a:ext uri="{FF2B5EF4-FFF2-40B4-BE49-F238E27FC236}">
                <a16:creationId xmlns:a16="http://schemas.microsoft.com/office/drawing/2014/main" id="{29BA6DC5-E24A-BD9E-8650-973869248B6D}"/>
              </a:ext>
            </a:extLst>
          </p:cNvPr>
          <p:cNvSpPr/>
          <p:nvPr/>
        </p:nvSpPr>
        <p:spPr>
          <a:xfrm>
            <a:off x="1721499" y="4829972"/>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Vrije vorm: vorm 22">
            <a:extLst>
              <a:ext uri="{FF2B5EF4-FFF2-40B4-BE49-F238E27FC236}">
                <a16:creationId xmlns:a16="http://schemas.microsoft.com/office/drawing/2014/main" id="{7012605A-EF40-D7CF-6ECD-2BF0E6057D7D}"/>
              </a:ext>
            </a:extLst>
          </p:cNvPr>
          <p:cNvSpPr/>
          <p:nvPr/>
        </p:nvSpPr>
        <p:spPr>
          <a:xfrm>
            <a:off x="1375453" y="4829973"/>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Vrije vorm: vorm 23">
            <a:extLst>
              <a:ext uri="{FF2B5EF4-FFF2-40B4-BE49-F238E27FC236}">
                <a16:creationId xmlns:a16="http://schemas.microsoft.com/office/drawing/2014/main" id="{97899E53-E667-F0E1-82F8-67C9B1595156}"/>
              </a:ext>
            </a:extLst>
          </p:cNvPr>
          <p:cNvSpPr/>
          <p:nvPr/>
        </p:nvSpPr>
        <p:spPr>
          <a:xfrm>
            <a:off x="368205" y="5515772"/>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Vrije vorm: vorm 24">
            <a:extLst>
              <a:ext uri="{FF2B5EF4-FFF2-40B4-BE49-F238E27FC236}">
                <a16:creationId xmlns:a16="http://schemas.microsoft.com/office/drawing/2014/main" id="{CBEDAC2C-FB96-4D60-1337-CCEC1552643B}"/>
              </a:ext>
            </a:extLst>
          </p:cNvPr>
          <p:cNvSpPr/>
          <p:nvPr/>
        </p:nvSpPr>
        <p:spPr>
          <a:xfrm>
            <a:off x="22159" y="5515773"/>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Vrije vorm: vorm 25">
            <a:extLst>
              <a:ext uri="{FF2B5EF4-FFF2-40B4-BE49-F238E27FC236}">
                <a16:creationId xmlns:a16="http://schemas.microsoft.com/office/drawing/2014/main" id="{69949492-9CF2-337B-CEC8-81EC13AC8B77}"/>
              </a:ext>
            </a:extLst>
          </p:cNvPr>
          <p:cNvSpPr/>
          <p:nvPr/>
        </p:nvSpPr>
        <p:spPr>
          <a:xfrm>
            <a:off x="5058394" y="5515771"/>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Vrije vorm: vorm 26">
            <a:extLst>
              <a:ext uri="{FF2B5EF4-FFF2-40B4-BE49-F238E27FC236}">
                <a16:creationId xmlns:a16="http://schemas.microsoft.com/office/drawing/2014/main" id="{156A3FE4-1AED-2589-3B17-423B12FDCDB6}"/>
              </a:ext>
            </a:extLst>
          </p:cNvPr>
          <p:cNvSpPr/>
          <p:nvPr/>
        </p:nvSpPr>
        <p:spPr>
          <a:xfrm>
            <a:off x="3735993" y="6201567"/>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Vrije vorm: vorm 27">
            <a:extLst>
              <a:ext uri="{FF2B5EF4-FFF2-40B4-BE49-F238E27FC236}">
                <a16:creationId xmlns:a16="http://schemas.microsoft.com/office/drawing/2014/main" id="{18B6A947-F854-8A59-38E2-04E24FF43823}"/>
              </a:ext>
            </a:extLst>
          </p:cNvPr>
          <p:cNvSpPr/>
          <p:nvPr/>
        </p:nvSpPr>
        <p:spPr>
          <a:xfrm>
            <a:off x="3389947" y="6201568"/>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Vrije vorm: vorm 28">
            <a:extLst>
              <a:ext uri="{FF2B5EF4-FFF2-40B4-BE49-F238E27FC236}">
                <a16:creationId xmlns:a16="http://schemas.microsoft.com/office/drawing/2014/main" id="{74FF2C2A-C0C2-DEF5-C702-30FF76B0BAAC}"/>
              </a:ext>
            </a:extLst>
          </p:cNvPr>
          <p:cNvSpPr/>
          <p:nvPr/>
        </p:nvSpPr>
        <p:spPr>
          <a:xfrm>
            <a:off x="4743240" y="6201567"/>
            <a:ext cx="630309" cy="630309"/>
          </a:xfrm>
          <a:custGeom>
            <a:avLst/>
            <a:gdLst>
              <a:gd name="connsiteX0" fmla="*/ 2716646 w 5433292"/>
              <a:gd name="connsiteY0" fmla="*/ 0 h 5433292"/>
              <a:gd name="connsiteX1" fmla="*/ 5433292 w 5433292"/>
              <a:gd name="connsiteY1" fmla="*/ 2716646 h 5433292"/>
              <a:gd name="connsiteX2" fmla="*/ 2716646 w 5433292"/>
              <a:gd name="connsiteY2" fmla="*/ 5433292 h 5433292"/>
              <a:gd name="connsiteX3" fmla="*/ 0 w 5433292"/>
              <a:gd name="connsiteY3" fmla="*/ 2716646 h 5433292"/>
              <a:gd name="connsiteX4" fmla="*/ 2716646 w 5433292"/>
              <a:gd name="connsiteY4" fmla="*/ 0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292" h="5433292">
                <a:moveTo>
                  <a:pt x="2716646" y="0"/>
                </a:moveTo>
                <a:cubicBezTo>
                  <a:pt x="4217008" y="0"/>
                  <a:pt x="5433292" y="1216284"/>
                  <a:pt x="5433292" y="2716646"/>
                </a:cubicBezTo>
                <a:cubicBezTo>
                  <a:pt x="5433292" y="4217008"/>
                  <a:pt x="4217008" y="5433292"/>
                  <a:pt x="2716646" y="5433292"/>
                </a:cubicBezTo>
                <a:cubicBezTo>
                  <a:pt x="1216284" y="5433292"/>
                  <a:pt x="0" y="4217008"/>
                  <a:pt x="0" y="2716646"/>
                </a:cubicBezTo>
                <a:cubicBezTo>
                  <a:pt x="0" y="1216284"/>
                  <a:pt x="1216284" y="0"/>
                  <a:pt x="2716646" y="0"/>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Vrije vorm: vorm 29">
            <a:extLst>
              <a:ext uri="{FF2B5EF4-FFF2-40B4-BE49-F238E27FC236}">
                <a16:creationId xmlns:a16="http://schemas.microsoft.com/office/drawing/2014/main" id="{5165930C-BC1A-66C5-1574-56A0C971BD09}"/>
              </a:ext>
            </a:extLst>
          </p:cNvPr>
          <p:cNvSpPr/>
          <p:nvPr/>
        </p:nvSpPr>
        <p:spPr>
          <a:xfrm>
            <a:off x="4397194" y="6201568"/>
            <a:ext cx="315154" cy="63030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0D26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Titel 13">
            <a:extLst>
              <a:ext uri="{FF2B5EF4-FFF2-40B4-BE49-F238E27FC236}">
                <a16:creationId xmlns:a16="http://schemas.microsoft.com/office/drawing/2014/main" id="{BDA1D7B3-C92D-17DD-30AE-DBB76F06B635}"/>
              </a:ext>
            </a:extLst>
          </p:cNvPr>
          <p:cNvSpPr txBox="1">
            <a:spLocks/>
          </p:cNvSpPr>
          <p:nvPr/>
        </p:nvSpPr>
        <p:spPr>
          <a:xfrm>
            <a:off x="5661329" y="639633"/>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Engagement</a:t>
            </a:r>
            <a:endParaRPr kumimoji="0" lang="nl-BE" sz="66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grpSp>
        <p:nvGrpSpPr>
          <p:cNvPr id="2" name="Groep 1">
            <a:extLst>
              <a:ext uri="{FF2B5EF4-FFF2-40B4-BE49-F238E27FC236}">
                <a16:creationId xmlns:a16="http://schemas.microsoft.com/office/drawing/2014/main" id="{C0BA5C5D-0836-C891-4F52-8567751D00E8}"/>
              </a:ext>
            </a:extLst>
          </p:cNvPr>
          <p:cNvGrpSpPr/>
          <p:nvPr/>
        </p:nvGrpSpPr>
        <p:grpSpPr>
          <a:xfrm>
            <a:off x="5804420" y="5450638"/>
            <a:ext cx="5606530" cy="769809"/>
            <a:chOff x="7036317" y="5189052"/>
            <a:chExt cx="5606530" cy="769809"/>
          </a:xfrm>
        </p:grpSpPr>
        <p:pic>
          <p:nvPicPr>
            <p:cNvPr id="3" name="Graphic 2">
              <a:extLst>
                <a:ext uri="{FF2B5EF4-FFF2-40B4-BE49-F238E27FC236}">
                  <a16:creationId xmlns:a16="http://schemas.microsoft.com/office/drawing/2014/main" id="{AA0171F1-AA73-FEA0-6404-B7A97B11EB1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7036317" y="5228993"/>
              <a:ext cx="289307" cy="360536"/>
            </a:xfrm>
            <a:prstGeom prst="rect">
              <a:avLst/>
            </a:prstGeom>
          </p:spPr>
        </p:pic>
        <p:sp>
          <p:nvSpPr>
            <p:cNvPr id="4" name="Tijdelijke aanduiding voor tekst 5">
              <a:extLst>
                <a:ext uri="{FF2B5EF4-FFF2-40B4-BE49-F238E27FC236}">
                  <a16:creationId xmlns:a16="http://schemas.microsoft.com/office/drawing/2014/main" id="{14F11993-6BDA-3244-E9E4-114B5E44BEEA}"/>
                </a:ext>
              </a:extLst>
            </p:cNvPr>
            <p:cNvSpPr txBox="1">
              <a:spLocks/>
            </p:cNvSpPr>
            <p:nvPr/>
          </p:nvSpPr>
          <p:spPr>
            <a:xfrm>
              <a:off x="7572630" y="5189052"/>
              <a:ext cx="5070217" cy="5247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Participants</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16" name="Tekstvak 15">
              <a:extLst>
                <a:ext uri="{FF2B5EF4-FFF2-40B4-BE49-F238E27FC236}">
                  <a16:creationId xmlns:a16="http://schemas.microsoft.com/office/drawing/2014/main" id="{2E68DF03-CD1A-CBDF-218F-9CC4CC1D06B2}"/>
                </a:ext>
              </a:extLst>
            </p:cNvPr>
            <p:cNvSpPr txBox="1"/>
            <p:nvPr/>
          </p:nvSpPr>
          <p:spPr>
            <a:xfrm>
              <a:off x="7572630" y="5589529"/>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Policy makers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involved</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in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every</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step</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grpSp>
        <p:nvGrpSpPr>
          <p:cNvPr id="51" name="Groep 50">
            <a:extLst>
              <a:ext uri="{FF2B5EF4-FFF2-40B4-BE49-F238E27FC236}">
                <a16:creationId xmlns:a16="http://schemas.microsoft.com/office/drawing/2014/main" id="{098AC1A0-990C-C90E-E96A-FBFA286DCCC2}"/>
              </a:ext>
            </a:extLst>
          </p:cNvPr>
          <p:cNvGrpSpPr/>
          <p:nvPr/>
        </p:nvGrpSpPr>
        <p:grpSpPr>
          <a:xfrm>
            <a:off x="5804420" y="4037141"/>
            <a:ext cx="5418995" cy="769266"/>
            <a:chOff x="7036320" y="4041768"/>
            <a:chExt cx="5418995" cy="769266"/>
          </a:xfrm>
        </p:grpSpPr>
        <p:pic>
          <p:nvPicPr>
            <p:cNvPr id="52" name="Graphic 51">
              <a:extLst>
                <a:ext uri="{FF2B5EF4-FFF2-40B4-BE49-F238E27FC236}">
                  <a16:creationId xmlns:a16="http://schemas.microsoft.com/office/drawing/2014/main" id="{5C199970-92B8-5377-2F6B-31C40066F48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7036320" y="4081709"/>
              <a:ext cx="289307" cy="360536"/>
            </a:xfrm>
            <a:prstGeom prst="rect">
              <a:avLst/>
            </a:prstGeom>
          </p:spPr>
        </p:pic>
        <p:sp>
          <p:nvSpPr>
            <p:cNvPr id="53" name="Tijdelijke aanduiding voor tekst 5">
              <a:extLst>
                <a:ext uri="{FF2B5EF4-FFF2-40B4-BE49-F238E27FC236}">
                  <a16:creationId xmlns:a16="http://schemas.microsoft.com/office/drawing/2014/main" id="{A9AC6741-35A6-FEE1-2F72-3039D5B82814}"/>
                </a:ext>
              </a:extLst>
            </p:cNvPr>
            <p:cNvSpPr txBox="1">
              <a:spLocks/>
            </p:cNvSpPr>
            <p:nvPr/>
          </p:nvSpPr>
          <p:spPr>
            <a:xfrm>
              <a:off x="7572633" y="4041768"/>
              <a:ext cx="4607618"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Financially</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54" name="Tekstvak 53">
              <a:extLst>
                <a:ext uri="{FF2B5EF4-FFF2-40B4-BE49-F238E27FC236}">
                  <a16:creationId xmlns:a16="http://schemas.microsoft.com/office/drawing/2014/main" id="{5F2EB4C8-D655-14B3-8C5F-2DBD14A81F93}"/>
                </a:ext>
              </a:extLst>
            </p:cNvPr>
            <p:cNvSpPr txBox="1"/>
            <p:nvPr/>
          </p:nvSpPr>
          <p:spPr>
            <a:xfrm>
              <a:off x="7572630" y="444170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Every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organization</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invests</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25.000 euro</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sp>
        <p:nvSpPr>
          <p:cNvPr id="33" name="Tekstvak 32">
            <a:extLst>
              <a:ext uri="{FF2B5EF4-FFF2-40B4-BE49-F238E27FC236}">
                <a16:creationId xmlns:a16="http://schemas.microsoft.com/office/drawing/2014/main" id="{2BA18994-CBD8-F3B6-3307-F64D479893F5}"/>
              </a:ext>
            </a:extLst>
          </p:cNvPr>
          <p:cNvSpPr txBox="1"/>
          <p:nvPr/>
        </p:nvSpPr>
        <p:spPr>
          <a:xfrm>
            <a:off x="5713569" y="1512371"/>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Policy makers in Comon</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nvGrpSpPr>
          <p:cNvPr id="34" name="Groep 33">
            <a:extLst>
              <a:ext uri="{FF2B5EF4-FFF2-40B4-BE49-F238E27FC236}">
                <a16:creationId xmlns:a16="http://schemas.microsoft.com/office/drawing/2014/main" id="{114A7D79-7096-9FA4-F044-1BE430B4D13B}"/>
              </a:ext>
            </a:extLst>
          </p:cNvPr>
          <p:cNvGrpSpPr/>
          <p:nvPr/>
        </p:nvGrpSpPr>
        <p:grpSpPr>
          <a:xfrm>
            <a:off x="5807725" y="2637523"/>
            <a:ext cx="6210104" cy="755387"/>
            <a:chOff x="7039625" y="2828023"/>
            <a:chExt cx="6210104" cy="755387"/>
          </a:xfrm>
        </p:grpSpPr>
        <p:pic>
          <p:nvPicPr>
            <p:cNvPr id="35" name="Graphic 34">
              <a:extLst>
                <a:ext uri="{FF2B5EF4-FFF2-40B4-BE49-F238E27FC236}">
                  <a16:creationId xmlns:a16="http://schemas.microsoft.com/office/drawing/2014/main" id="{AF937DB4-F98E-295E-2B43-0B9AD7FC616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7039625" y="2907905"/>
              <a:ext cx="289307" cy="360536"/>
            </a:xfrm>
            <a:prstGeom prst="rect">
              <a:avLst/>
            </a:prstGeom>
          </p:spPr>
        </p:pic>
        <p:sp>
          <p:nvSpPr>
            <p:cNvPr id="36" name="Tijdelijke aanduiding voor tekst 5">
              <a:extLst>
                <a:ext uri="{FF2B5EF4-FFF2-40B4-BE49-F238E27FC236}">
                  <a16:creationId xmlns:a16="http://schemas.microsoft.com/office/drawing/2014/main" id="{82FFDC4F-9723-455E-889D-CFF6570DEC83}"/>
                </a:ext>
              </a:extLst>
            </p:cNvPr>
            <p:cNvSpPr txBox="1">
              <a:spLocks/>
            </p:cNvSpPr>
            <p:nvPr/>
          </p:nvSpPr>
          <p:spPr>
            <a:xfrm>
              <a:off x="7572633" y="2828023"/>
              <a:ext cx="4398169"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Organizational</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37" name="Tekstvak 36">
              <a:extLst>
                <a:ext uri="{FF2B5EF4-FFF2-40B4-BE49-F238E27FC236}">
                  <a16:creationId xmlns:a16="http://schemas.microsoft.com/office/drawing/2014/main" id="{62A04AF3-09F8-25EA-5727-4E5F000A5276}"/>
                </a:ext>
              </a:extLst>
            </p:cNvPr>
            <p:cNvSpPr txBox="1"/>
            <p:nvPr/>
          </p:nvSpPr>
          <p:spPr>
            <a:xfrm>
              <a:off x="7572631" y="3214078"/>
              <a:ext cx="56770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Representation</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every</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level of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governance</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pic>
        <p:nvPicPr>
          <p:cNvPr id="38" name="Picture 37" descr="A white text on a black background&#10;&#10;Description automatically generated">
            <a:extLst>
              <a:ext uri="{FF2B5EF4-FFF2-40B4-BE49-F238E27FC236}">
                <a16:creationId xmlns:a16="http://schemas.microsoft.com/office/drawing/2014/main" id="{D23FF0C9-09F4-E6EE-06BD-432AE1A035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759" y="5761006"/>
            <a:ext cx="584885" cy="889438"/>
          </a:xfrm>
          <a:prstGeom prst="rect">
            <a:avLst/>
          </a:prstGeom>
        </p:spPr>
      </p:pic>
    </p:spTree>
    <p:extLst>
      <p:ext uri="{BB962C8B-B14F-4D97-AF65-F5344CB8AC3E}">
        <p14:creationId xmlns:p14="http://schemas.microsoft.com/office/powerpoint/2010/main" val="379677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2CA40E6B-62BB-BBDF-B6D1-807DDADCE849}"/>
              </a:ext>
            </a:extLst>
          </p:cNvPr>
          <p:cNvSpPr>
            <a:spLocks noGrp="1"/>
          </p:cNvSpPr>
          <p:nvPr>
            <p:ph type="body" sz="quarter" idx="15"/>
          </p:nvPr>
        </p:nvSpPr>
        <p:spPr/>
        <p:txBody>
          <a:bodyPr/>
          <a:lstStyle/>
          <a:p>
            <a:r>
              <a:rPr lang="nl-NL" dirty="0"/>
              <a:t>Challenge</a:t>
            </a:r>
            <a:endParaRPr lang="nl-BE" dirty="0"/>
          </a:p>
        </p:txBody>
      </p:sp>
      <p:sp>
        <p:nvSpPr>
          <p:cNvPr id="7" name="Tijdelijke aanduiding voor tekst 6">
            <a:extLst>
              <a:ext uri="{FF2B5EF4-FFF2-40B4-BE49-F238E27FC236}">
                <a16:creationId xmlns:a16="http://schemas.microsoft.com/office/drawing/2014/main" id="{70C083FE-1288-51F2-2B1C-96E6532BC86D}"/>
              </a:ext>
            </a:extLst>
          </p:cNvPr>
          <p:cNvSpPr>
            <a:spLocks noGrp="1"/>
          </p:cNvSpPr>
          <p:nvPr>
            <p:ph type="body" sz="quarter" idx="22"/>
          </p:nvPr>
        </p:nvSpPr>
        <p:spPr/>
        <p:txBody>
          <a:bodyPr/>
          <a:lstStyle/>
          <a:p>
            <a:r>
              <a:rPr lang="nl-NL" dirty="0" err="1"/>
              <a:t>What</a:t>
            </a:r>
            <a:r>
              <a:rPr lang="nl-NL" dirty="0"/>
              <a:t> challenge </a:t>
            </a:r>
            <a:r>
              <a:rPr lang="nl-NL" dirty="0" err="1"/>
              <a:t>should</a:t>
            </a:r>
            <a:r>
              <a:rPr lang="nl-NL" dirty="0"/>
              <a:t> we </a:t>
            </a:r>
            <a:r>
              <a:rPr lang="nl-NL" dirty="0" err="1"/>
              <a:t>address</a:t>
            </a:r>
            <a:r>
              <a:rPr lang="nl-NL" dirty="0"/>
              <a:t>?</a:t>
            </a:r>
            <a:endParaRPr lang="nl-BE" dirty="0"/>
          </a:p>
        </p:txBody>
      </p:sp>
      <p:sp>
        <p:nvSpPr>
          <p:cNvPr id="8" name="Tijdelijke aanduiding voor tekst 7">
            <a:extLst>
              <a:ext uri="{FF2B5EF4-FFF2-40B4-BE49-F238E27FC236}">
                <a16:creationId xmlns:a16="http://schemas.microsoft.com/office/drawing/2014/main" id="{146CB8C6-5986-3B37-4F53-DCA89F47BFA9}"/>
              </a:ext>
            </a:extLst>
          </p:cNvPr>
          <p:cNvSpPr>
            <a:spLocks noGrp="1"/>
          </p:cNvSpPr>
          <p:nvPr>
            <p:ph type="body" sz="quarter" idx="32"/>
          </p:nvPr>
        </p:nvSpPr>
        <p:spPr/>
        <p:txBody>
          <a:bodyPr/>
          <a:lstStyle/>
          <a:p>
            <a:r>
              <a:rPr lang="nl-NL" dirty="0" err="1"/>
              <a:t>Problem</a:t>
            </a:r>
            <a:endParaRPr lang="nl-BE" dirty="0"/>
          </a:p>
        </p:txBody>
      </p:sp>
      <p:sp>
        <p:nvSpPr>
          <p:cNvPr id="9" name="Tijdelijke aanduiding voor tekst 8">
            <a:extLst>
              <a:ext uri="{FF2B5EF4-FFF2-40B4-BE49-F238E27FC236}">
                <a16:creationId xmlns:a16="http://schemas.microsoft.com/office/drawing/2014/main" id="{22411F87-1083-21B9-49BC-5D9A710E0E1E}"/>
              </a:ext>
            </a:extLst>
          </p:cNvPr>
          <p:cNvSpPr>
            <a:spLocks noGrp="1"/>
          </p:cNvSpPr>
          <p:nvPr>
            <p:ph type="body" sz="quarter" idx="33"/>
          </p:nvPr>
        </p:nvSpPr>
        <p:spPr/>
        <p:txBody>
          <a:bodyPr/>
          <a:lstStyle/>
          <a:p>
            <a:r>
              <a:rPr lang="nl-NL" dirty="0" err="1"/>
              <a:t>Who</a:t>
            </a:r>
            <a:r>
              <a:rPr lang="nl-NL" dirty="0"/>
              <a:t> </a:t>
            </a:r>
            <a:r>
              <a:rPr lang="nl-NL" dirty="0" err="1"/>
              <a:t>should</a:t>
            </a:r>
            <a:r>
              <a:rPr lang="nl-NL" dirty="0"/>
              <a:t> we </a:t>
            </a:r>
            <a:r>
              <a:rPr lang="nl-NL" dirty="0" err="1"/>
              <a:t>engage</a:t>
            </a:r>
            <a:r>
              <a:rPr lang="nl-NL" dirty="0"/>
              <a:t>? </a:t>
            </a:r>
            <a:r>
              <a:rPr lang="nl-NL" dirty="0" err="1"/>
              <a:t>Who</a:t>
            </a:r>
            <a:r>
              <a:rPr lang="nl-NL" dirty="0"/>
              <a:t> has </a:t>
            </a:r>
            <a:r>
              <a:rPr lang="nl-NL" dirty="0" err="1"/>
              <a:t>the</a:t>
            </a:r>
            <a:r>
              <a:rPr lang="nl-NL" dirty="0"/>
              <a:t> expertise?</a:t>
            </a:r>
            <a:endParaRPr lang="nl-BE" dirty="0"/>
          </a:p>
        </p:txBody>
      </p:sp>
      <p:sp>
        <p:nvSpPr>
          <p:cNvPr id="10" name="Tijdelijke aanduiding voor tekst 9">
            <a:extLst>
              <a:ext uri="{FF2B5EF4-FFF2-40B4-BE49-F238E27FC236}">
                <a16:creationId xmlns:a16="http://schemas.microsoft.com/office/drawing/2014/main" id="{61219A00-8192-37B4-EF37-E066E87F763E}"/>
              </a:ext>
            </a:extLst>
          </p:cNvPr>
          <p:cNvSpPr>
            <a:spLocks noGrp="1"/>
          </p:cNvSpPr>
          <p:nvPr>
            <p:ph type="body" sz="quarter" idx="34"/>
          </p:nvPr>
        </p:nvSpPr>
        <p:spPr/>
        <p:txBody>
          <a:bodyPr/>
          <a:lstStyle/>
          <a:p>
            <a:r>
              <a:rPr lang="nl-NL" dirty="0" err="1"/>
              <a:t>Creation</a:t>
            </a:r>
            <a:endParaRPr lang="nl-BE" dirty="0"/>
          </a:p>
        </p:txBody>
      </p:sp>
      <p:sp>
        <p:nvSpPr>
          <p:cNvPr id="11" name="Tijdelijke aanduiding voor tekst 10">
            <a:extLst>
              <a:ext uri="{FF2B5EF4-FFF2-40B4-BE49-F238E27FC236}">
                <a16:creationId xmlns:a16="http://schemas.microsoft.com/office/drawing/2014/main" id="{9EBC28F9-F477-AD78-C2AD-4CF6AA903610}"/>
              </a:ext>
            </a:extLst>
          </p:cNvPr>
          <p:cNvSpPr>
            <a:spLocks noGrp="1"/>
          </p:cNvSpPr>
          <p:nvPr>
            <p:ph type="body" sz="quarter" idx="35"/>
          </p:nvPr>
        </p:nvSpPr>
        <p:spPr/>
        <p:txBody>
          <a:bodyPr/>
          <a:lstStyle/>
          <a:p>
            <a:r>
              <a:rPr lang="nl-NL" dirty="0"/>
              <a:t>How </a:t>
            </a:r>
            <a:r>
              <a:rPr lang="nl-NL" dirty="0" err="1"/>
              <a:t>should</a:t>
            </a:r>
            <a:r>
              <a:rPr lang="nl-NL" dirty="0"/>
              <a:t> we approach </a:t>
            </a:r>
            <a:r>
              <a:rPr lang="nl-NL" dirty="0" err="1"/>
              <a:t>the</a:t>
            </a:r>
            <a:r>
              <a:rPr lang="nl-NL" dirty="0"/>
              <a:t> </a:t>
            </a:r>
            <a:r>
              <a:rPr lang="nl-NL" dirty="0" err="1"/>
              <a:t>problem</a:t>
            </a:r>
            <a:r>
              <a:rPr lang="nl-NL" dirty="0"/>
              <a:t>?</a:t>
            </a:r>
            <a:endParaRPr lang="nl-BE" dirty="0"/>
          </a:p>
        </p:txBody>
      </p:sp>
      <p:sp>
        <p:nvSpPr>
          <p:cNvPr id="12" name="Tijdelijke aanduiding voor tekst 11">
            <a:extLst>
              <a:ext uri="{FF2B5EF4-FFF2-40B4-BE49-F238E27FC236}">
                <a16:creationId xmlns:a16="http://schemas.microsoft.com/office/drawing/2014/main" id="{5893FC4C-7070-390D-FDE9-44B7709B47D3}"/>
              </a:ext>
            </a:extLst>
          </p:cNvPr>
          <p:cNvSpPr>
            <a:spLocks noGrp="1"/>
          </p:cNvSpPr>
          <p:nvPr>
            <p:ph type="body" sz="quarter" idx="36"/>
          </p:nvPr>
        </p:nvSpPr>
        <p:spPr/>
        <p:txBody>
          <a:bodyPr/>
          <a:lstStyle/>
          <a:p>
            <a:r>
              <a:rPr lang="nl-NL" dirty="0"/>
              <a:t>Experiment</a:t>
            </a:r>
            <a:endParaRPr lang="nl-BE" dirty="0"/>
          </a:p>
        </p:txBody>
      </p:sp>
      <p:sp>
        <p:nvSpPr>
          <p:cNvPr id="13" name="Tijdelijke aanduiding voor tekst 12">
            <a:extLst>
              <a:ext uri="{FF2B5EF4-FFF2-40B4-BE49-F238E27FC236}">
                <a16:creationId xmlns:a16="http://schemas.microsoft.com/office/drawing/2014/main" id="{7FF34106-B902-5AB4-C463-E424C5D377B5}"/>
              </a:ext>
            </a:extLst>
          </p:cNvPr>
          <p:cNvSpPr>
            <a:spLocks noGrp="1"/>
          </p:cNvSpPr>
          <p:nvPr>
            <p:ph type="body" sz="quarter" idx="37"/>
          </p:nvPr>
        </p:nvSpPr>
        <p:spPr/>
        <p:txBody>
          <a:bodyPr/>
          <a:lstStyle/>
          <a:p>
            <a:r>
              <a:rPr lang="nl-NL" dirty="0"/>
              <a:t>How </a:t>
            </a:r>
            <a:r>
              <a:rPr lang="nl-NL" dirty="0" err="1"/>
              <a:t>can</a:t>
            </a:r>
            <a:r>
              <a:rPr lang="nl-NL" dirty="0"/>
              <a:t> we test </a:t>
            </a:r>
            <a:r>
              <a:rPr lang="nl-NL" dirty="0" err="1"/>
              <a:t>our</a:t>
            </a:r>
            <a:r>
              <a:rPr lang="nl-NL" dirty="0"/>
              <a:t> </a:t>
            </a:r>
            <a:r>
              <a:rPr lang="nl-NL" dirty="0" err="1"/>
              <a:t>solutions</a:t>
            </a:r>
            <a:r>
              <a:rPr lang="nl-NL" dirty="0"/>
              <a:t>?</a:t>
            </a:r>
            <a:endParaRPr lang="nl-BE" dirty="0"/>
          </a:p>
        </p:txBody>
      </p:sp>
      <p:sp>
        <p:nvSpPr>
          <p:cNvPr id="14" name="Titel 13">
            <a:extLst>
              <a:ext uri="{FF2B5EF4-FFF2-40B4-BE49-F238E27FC236}">
                <a16:creationId xmlns:a16="http://schemas.microsoft.com/office/drawing/2014/main" id="{B177475C-319C-7EA6-ECD6-F6A0D593C98D}"/>
              </a:ext>
            </a:extLst>
          </p:cNvPr>
          <p:cNvSpPr>
            <a:spLocks noGrp="1"/>
          </p:cNvSpPr>
          <p:nvPr>
            <p:ph type="title"/>
          </p:nvPr>
        </p:nvSpPr>
        <p:spPr/>
        <p:txBody>
          <a:bodyPr/>
          <a:lstStyle/>
          <a:p>
            <a:r>
              <a:rPr lang="nl-NL" dirty="0"/>
              <a:t>Approach</a:t>
            </a:r>
            <a:endParaRPr lang="nl-BE" dirty="0"/>
          </a:p>
        </p:txBody>
      </p:sp>
      <p:pic>
        <p:nvPicPr>
          <p:cNvPr id="5" name="Tijdelijke aanduiding voor afbeelding 4" descr="Afbeelding met persoon, gebouw, buiten, mensen&#10;&#10;Automatisch gegenereerde beschrijving">
            <a:extLst>
              <a:ext uri="{FF2B5EF4-FFF2-40B4-BE49-F238E27FC236}">
                <a16:creationId xmlns:a16="http://schemas.microsoft.com/office/drawing/2014/main" id="{17BC5FD3-F97B-9E9A-51CE-273C31CE9461}"/>
              </a:ext>
            </a:extLst>
          </p:cNvPr>
          <p:cNvPicPr>
            <a:picLocks noGrp="1" noChangeAspect="1"/>
          </p:cNvPicPr>
          <p:nvPr>
            <p:ph type="pic" sz="quarter" idx="29"/>
          </p:nvPr>
        </p:nvPicPr>
        <p:blipFill>
          <a:blip r:embed="rId3">
            <a:extLst>
              <a:ext uri="{28A0092B-C50C-407E-A947-70E740481C1C}">
                <a14:useLocalDpi xmlns:a14="http://schemas.microsoft.com/office/drawing/2010/main"/>
              </a:ext>
            </a:extLst>
          </a:blip>
          <a:srcRect/>
          <a:stretch>
            <a:fillRect/>
          </a:stretch>
        </p:blipFill>
        <p:spPr/>
      </p:pic>
      <p:sp>
        <p:nvSpPr>
          <p:cNvPr id="15" name="Vrije vorm: vorm 14">
            <a:extLst>
              <a:ext uri="{FF2B5EF4-FFF2-40B4-BE49-F238E27FC236}">
                <a16:creationId xmlns:a16="http://schemas.microsoft.com/office/drawing/2014/main" id="{5859E3C2-6BE9-9F13-2515-6A6AE2497F67}"/>
              </a:ext>
            </a:extLst>
          </p:cNvPr>
          <p:cNvSpPr/>
          <p:nvPr/>
        </p:nvSpPr>
        <p:spPr>
          <a:xfrm rot="10800000">
            <a:off x="3235214" y="2814308"/>
            <a:ext cx="565069" cy="113013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FFE8C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l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Fase</a:t>
            </a:r>
            <a:r>
              <a:rPr kumimoji="0" lang="en-US" sz="14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 2</a:t>
            </a:r>
            <a:endParaRPr kumimoji="0" lang="nl-BE" sz="14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pic>
        <p:nvPicPr>
          <p:cNvPr id="27" name="Tijdelijke aanduiding voor afbeelding 26" descr="Afbeelding met persoon, binnen, mensen, groep&#10;&#10;Automatisch gegenereerde beschrijving">
            <a:extLst>
              <a:ext uri="{FF2B5EF4-FFF2-40B4-BE49-F238E27FC236}">
                <a16:creationId xmlns:a16="http://schemas.microsoft.com/office/drawing/2014/main" id="{4191ACCA-A7A8-7E44-4EED-7E68732BC8A6}"/>
              </a:ext>
            </a:extLst>
          </p:cNvPr>
          <p:cNvPicPr>
            <a:picLocks noGrp="1" noChangeAspect="1"/>
          </p:cNvPicPr>
          <p:nvPr>
            <p:ph type="pic" sz="quarter" idx="31"/>
          </p:nvPr>
        </p:nvPicPr>
        <p:blipFill>
          <a:blip r:embed="rId4">
            <a:extLst>
              <a:ext uri="{28A0092B-C50C-407E-A947-70E740481C1C}">
                <a14:useLocalDpi xmlns:a14="http://schemas.microsoft.com/office/drawing/2010/main"/>
              </a:ext>
            </a:extLst>
          </a:blip>
          <a:srcRect/>
          <a:stretch>
            <a:fillRect/>
          </a:stretch>
        </p:blipFill>
        <p:spPr/>
      </p:pic>
      <p:sp>
        <p:nvSpPr>
          <p:cNvPr id="28" name="Vrije vorm: vorm 27">
            <a:extLst>
              <a:ext uri="{FF2B5EF4-FFF2-40B4-BE49-F238E27FC236}">
                <a16:creationId xmlns:a16="http://schemas.microsoft.com/office/drawing/2014/main" id="{4D535099-8155-CC1B-0AC8-E2E1C3D0B388}"/>
              </a:ext>
            </a:extLst>
          </p:cNvPr>
          <p:cNvSpPr/>
          <p:nvPr/>
        </p:nvSpPr>
        <p:spPr>
          <a:xfrm rot="10800000">
            <a:off x="9105073" y="2814309"/>
            <a:ext cx="565069" cy="113013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FFE8C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l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Fase</a:t>
            </a:r>
            <a:r>
              <a:rPr kumimoji="0" lang="en-US" sz="14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 4</a:t>
            </a:r>
            <a:endParaRPr kumimoji="0" lang="nl-BE" sz="14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pic>
        <p:nvPicPr>
          <p:cNvPr id="37" name="Tijdelijke aanduiding voor afbeelding 36" descr="Afbeelding met persoon, gordijn, binnen&#10;&#10;Automatisch gegenereerde beschrijving">
            <a:extLst>
              <a:ext uri="{FF2B5EF4-FFF2-40B4-BE49-F238E27FC236}">
                <a16:creationId xmlns:a16="http://schemas.microsoft.com/office/drawing/2014/main" id="{3B10A66A-B0E2-6E38-5E31-A5208384DBAA}"/>
              </a:ext>
            </a:extLst>
          </p:cNvPr>
          <p:cNvPicPr>
            <a:picLocks noGrp="1" noChangeAspect="1"/>
          </p:cNvPicPr>
          <p:nvPr>
            <p:ph type="pic" sz="quarter" idx="28"/>
          </p:nvPr>
        </p:nvPicPr>
        <p:blipFill>
          <a:blip r:embed="rId5">
            <a:extLst>
              <a:ext uri="{28A0092B-C50C-407E-A947-70E740481C1C}">
                <a14:useLocalDpi xmlns:a14="http://schemas.microsoft.com/office/drawing/2010/main"/>
              </a:ext>
            </a:extLst>
          </a:blip>
          <a:srcRect/>
          <a:stretch>
            <a:fillRect/>
          </a:stretch>
        </p:blipFill>
        <p:spPr/>
      </p:pic>
      <p:pic>
        <p:nvPicPr>
          <p:cNvPr id="34" name="Tijdelijke aanduiding voor afbeelding 33" descr="Afbeelding met tekst, menigte&#10;&#10;Automatisch gegenereerde beschrijving">
            <a:extLst>
              <a:ext uri="{FF2B5EF4-FFF2-40B4-BE49-F238E27FC236}">
                <a16:creationId xmlns:a16="http://schemas.microsoft.com/office/drawing/2014/main" id="{AD364A40-885D-0FEF-471D-2812EF4DD524}"/>
              </a:ext>
            </a:extLst>
          </p:cNvPr>
          <p:cNvPicPr>
            <a:picLocks noGrp="1" noChangeAspect="1"/>
          </p:cNvPicPr>
          <p:nvPr>
            <p:ph type="pic" sz="quarter" idx="30"/>
          </p:nvPr>
        </p:nvPicPr>
        <p:blipFill>
          <a:blip r:embed="rId6">
            <a:extLst>
              <a:ext uri="{28A0092B-C50C-407E-A947-70E740481C1C}">
                <a14:useLocalDpi xmlns:a14="http://schemas.microsoft.com/office/drawing/2010/main"/>
              </a:ext>
            </a:extLst>
          </a:blip>
          <a:srcRect/>
          <a:stretch>
            <a:fillRect/>
          </a:stretch>
        </p:blipFill>
        <p:spPr/>
      </p:pic>
      <p:sp>
        <p:nvSpPr>
          <p:cNvPr id="35" name="Vrije vorm: vorm 34">
            <a:extLst>
              <a:ext uri="{FF2B5EF4-FFF2-40B4-BE49-F238E27FC236}">
                <a16:creationId xmlns:a16="http://schemas.microsoft.com/office/drawing/2014/main" id="{D11B1A5A-8DE1-B284-BE92-B7277EF43476}"/>
              </a:ext>
            </a:extLst>
          </p:cNvPr>
          <p:cNvSpPr/>
          <p:nvPr/>
        </p:nvSpPr>
        <p:spPr>
          <a:xfrm rot="10800000">
            <a:off x="6096000" y="2741525"/>
            <a:ext cx="565069" cy="113013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FFE8C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l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Fase</a:t>
            </a:r>
            <a:r>
              <a:rPr kumimoji="0" lang="en-US" sz="14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 3</a:t>
            </a:r>
            <a:endParaRPr kumimoji="0" lang="nl-BE" sz="14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38" name="Vrije vorm: vorm 37">
            <a:extLst>
              <a:ext uri="{FF2B5EF4-FFF2-40B4-BE49-F238E27FC236}">
                <a16:creationId xmlns:a16="http://schemas.microsoft.com/office/drawing/2014/main" id="{D10C205E-465A-30DE-1952-D91BC748209A}"/>
              </a:ext>
            </a:extLst>
          </p:cNvPr>
          <p:cNvSpPr/>
          <p:nvPr/>
        </p:nvSpPr>
        <p:spPr>
          <a:xfrm rot="10800000">
            <a:off x="297738" y="2863930"/>
            <a:ext cx="565069" cy="1130139"/>
          </a:xfrm>
          <a:custGeom>
            <a:avLst/>
            <a:gdLst>
              <a:gd name="connsiteX0" fmla="*/ 2716645 w 2716645"/>
              <a:gd name="connsiteY0" fmla="*/ 0 h 5433292"/>
              <a:gd name="connsiteX1" fmla="*/ 2716645 w 2716645"/>
              <a:gd name="connsiteY1" fmla="*/ 5433292 h 5433292"/>
              <a:gd name="connsiteX2" fmla="*/ 2438885 w 2716645"/>
              <a:gd name="connsiteY2" fmla="*/ 5419267 h 5433292"/>
              <a:gd name="connsiteX3" fmla="*/ 0 w 2716645"/>
              <a:gd name="connsiteY3" fmla="*/ 2716646 h 5433292"/>
              <a:gd name="connsiteX4" fmla="*/ 2438885 w 2716645"/>
              <a:gd name="connsiteY4" fmla="*/ 14026 h 543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645" h="5433292">
                <a:moveTo>
                  <a:pt x="2716645" y="0"/>
                </a:moveTo>
                <a:lnTo>
                  <a:pt x="2716645" y="5433292"/>
                </a:lnTo>
                <a:lnTo>
                  <a:pt x="2438885" y="5419267"/>
                </a:lnTo>
                <a:cubicBezTo>
                  <a:pt x="1069000" y="5280147"/>
                  <a:pt x="0" y="4123236"/>
                  <a:pt x="0" y="2716646"/>
                </a:cubicBezTo>
                <a:cubicBezTo>
                  <a:pt x="0" y="1310057"/>
                  <a:pt x="1069000" y="153145"/>
                  <a:pt x="2438885" y="14026"/>
                </a:cubicBezTo>
                <a:close/>
              </a:path>
            </a:pathLst>
          </a:custGeom>
          <a:solidFill>
            <a:srgbClr val="FFE8C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l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Fase</a:t>
            </a:r>
            <a:r>
              <a:rPr kumimoji="0" lang="en-US" sz="14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 1</a:t>
            </a:r>
            <a:endParaRPr kumimoji="0" lang="nl-BE" sz="14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pic>
        <p:nvPicPr>
          <p:cNvPr id="2" name="Picture 1" descr="A white text on a black background&#10;&#10;Description automatically generated">
            <a:extLst>
              <a:ext uri="{FF2B5EF4-FFF2-40B4-BE49-F238E27FC236}">
                <a16:creationId xmlns:a16="http://schemas.microsoft.com/office/drawing/2014/main" id="{882A7CED-5E2D-9FC4-A5EC-421D359DCA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759" y="5761006"/>
            <a:ext cx="584885" cy="889438"/>
          </a:xfrm>
          <a:prstGeom prst="rect">
            <a:avLst/>
          </a:prstGeom>
        </p:spPr>
      </p:pic>
    </p:spTree>
    <p:extLst>
      <p:ext uri="{BB962C8B-B14F-4D97-AF65-F5344CB8AC3E}">
        <p14:creationId xmlns:p14="http://schemas.microsoft.com/office/powerpoint/2010/main" val="214843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1+#ppt_w/2"/>
                                          </p:val>
                                        </p:tav>
                                        <p:tav tm="100000">
                                          <p:val>
                                            <p:strVal val="#ppt_x"/>
                                          </p:val>
                                        </p:tav>
                                      </p:tavLst>
                                    </p:anim>
                                    <p:anim calcmode="lin" valueType="num">
                                      <p:cBhvr additive="base">
                                        <p:cTn id="16" dur="500" fill="hold"/>
                                        <p:tgtEl>
                                          <p:spTgt spid="3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2" fill="hold" grpId="0"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additive="base">
                                        <p:cTn id="28"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9">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1+#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1+#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childTnLst>
                          </p:cTn>
                        </p:par>
                        <p:par>
                          <p:cTn id="38" fill="hold">
                            <p:stCondLst>
                              <p:cond delay="1250"/>
                            </p:stCondLst>
                            <p:childTnLst>
                              <p:par>
                                <p:cTn id="39" presetID="2" presetClass="entr" presetSubtype="2"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1+#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1+#ppt_w/2"/>
                                          </p:val>
                                        </p:tav>
                                        <p:tav tm="100000">
                                          <p:val>
                                            <p:strVal val="#ppt_x"/>
                                          </p:val>
                                        </p:tav>
                                      </p:tavLst>
                                    </p:anim>
                                    <p:anim calcmode="lin" valueType="num">
                                      <p:cBhvr additive="base">
                                        <p:cTn id="46" dur="500" fill="hold"/>
                                        <p:tgtEl>
                                          <p:spTgt spid="35"/>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 calcmode="lin" valueType="num">
                                      <p:cBhvr additive="base">
                                        <p:cTn id="49"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0">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 calcmode="lin" valueType="num">
                                      <p:cBhvr additive="base">
                                        <p:cTn id="53"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55" fill="hold">
                            <p:stCondLst>
                              <p:cond delay="1750"/>
                            </p:stCondLst>
                            <p:childTnLst>
                              <p:par>
                                <p:cTn id="56" presetID="2" presetClass="entr" presetSubtype="2" fill="hold" grpId="0" nodeType="afterEffect">
                                  <p:stCondLst>
                                    <p:cond delay="0"/>
                                  </p:stCondLst>
                                  <p:childTnLst>
                                    <p:set>
                                      <p:cBhvr>
                                        <p:cTn id="57" dur="1" fill="hold">
                                          <p:stCondLst>
                                            <p:cond delay="0"/>
                                          </p:stCondLst>
                                        </p:cTn>
                                        <p:tgtEl>
                                          <p:spTgt spid="12">
                                            <p:txEl>
                                              <p:pRg st="0" end="0"/>
                                            </p:txEl>
                                          </p:spTgt>
                                        </p:tgtEl>
                                        <p:attrNameLst>
                                          <p:attrName>style.visibility</p:attrName>
                                        </p:attrNameLst>
                                      </p:cBhvr>
                                      <p:to>
                                        <p:strVal val="visible"/>
                                      </p:to>
                                    </p:set>
                                    <p:anim calcmode="lin" valueType="num">
                                      <p:cBhvr additive="base">
                                        <p:cTn id="5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2">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13">
                                            <p:txEl>
                                              <p:pRg st="0" end="0"/>
                                            </p:txEl>
                                          </p:spTgt>
                                        </p:tgtEl>
                                        <p:attrNameLst>
                                          <p:attrName>style.visibility</p:attrName>
                                        </p:attrNameLst>
                                      </p:cBhvr>
                                      <p:to>
                                        <p:strVal val="visible"/>
                                      </p:to>
                                    </p:set>
                                    <p:anim calcmode="lin" valueType="num">
                                      <p:cBhvr additive="base">
                                        <p:cTn id="6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13">
                                            <p:txEl>
                                              <p:pRg st="0" end="0"/>
                                            </p:txEl>
                                          </p:spTgt>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additive="base">
                                        <p:cTn id="66" dur="500" fill="hold"/>
                                        <p:tgtEl>
                                          <p:spTgt spid="27"/>
                                        </p:tgtEl>
                                        <p:attrNameLst>
                                          <p:attrName>ppt_x</p:attrName>
                                        </p:attrNameLst>
                                      </p:cBhvr>
                                      <p:tavLst>
                                        <p:tav tm="0">
                                          <p:val>
                                            <p:strVal val="1+#ppt_w/2"/>
                                          </p:val>
                                        </p:tav>
                                        <p:tav tm="100000">
                                          <p:val>
                                            <p:strVal val="#ppt_x"/>
                                          </p:val>
                                        </p:tav>
                                      </p:tavLst>
                                    </p:anim>
                                    <p:anim calcmode="lin" valueType="num">
                                      <p:cBhvr additive="base">
                                        <p:cTn id="67" dur="500" fill="hold"/>
                                        <p:tgtEl>
                                          <p:spTgt spid="27"/>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1+#ppt_w/2"/>
                                          </p:val>
                                        </p:tav>
                                        <p:tav tm="100000">
                                          <p:val>
                                            <p:strVal val="#ppt_x"/>
                                          </p:val>
                                        </p:tav>
                                      </p:tavLst>
                                    </p:anim>
                                    <p:anim calcmode="lin" valueType="num">
                                      <p:cBhvr additive="base">
                                        <p:cTn id="71"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P spid="10" grpId="0" build="p"/>
      <p:bldP spid="11" grpId="0" build="p"/>
      <p:bldP spid="12" grpId="0" build="p"/>
      <p:bldP spid="13" grpId="0" build="p"/>
      <p:bldP spid="15" grpId="0" animBg="1"/>
      <p:bldP spid="28" grpId="0" animBg="1"/>
      <p:bldP spid="35" grpId="0" animBg="1"/>
      <p:bldP spid="38"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 name="Tijdelijke aanduiding voor afbeelding 49" descr="Afbeelding met persoon, Mobiele telefoon, gadget, Draagbaar communicatietoestel&#10;&#10;Automatisch gegenereerde beschrijving">
            <a:extLst>
              <a:ext uri="{FF2B5EF4-FFF2-40B4-BE49-F238E27FC236}">
                <a16:creationId xmlns:a16="http://schemas.microsoft.com/office/drawing/2014/main" id="{E1517A6D-1855-3477-79AD-CBEE3CA77BD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l="-2793"/>
          <a:stretch/>
        </p:blipFill>
        <p:spPr>
          <a:xfrm>
            <a:off x="4388104" y="0"/>
            <a:ext cx="7803897" cy="6858000"/>
          </a:xfrm>
        </p:spPr>
      </p:pic>
      <p:sp>
        <p:nvSpPr>
          <p:cNvPr id="15" name="Полилиния 37">
            <a:extLst>
              <a:ext uri="{FF2B5EF4-FFF2-40B4-BE49-F238E27FC236}">
                <a16:creationId xmlns:a16="http://schemas.microsoft.com/office/drawing/2014/main" id="{4F343845-329B-E8F8-5073-28FDC179308C}"/>
              </a:ext>
            </a:extLst>
          </p:cNvPr>
          <p:cNvSpPr/>
          <p:nvPr/>
        </p:nvSpPr>
        <p:spPr>
          <a:xfrm>
            <a:off x="4384980" y="-1"/>
            <a:ext cx="6735385" cy="6858000"/>
          </a:xfrm>
          <a:custGeom>
            <a:avLst/>
            <a:gdLst>
              <a:gd name="connsiteX0" fmla="*/ 0 w 10104637"/>
              <a:gd name="connsiteY0" fmla="*/ 0 h 10288588"/>
              <a:gd name="connsiteX1" fmla="*/ 1425792 w 10104637"/>
              <a:gd name="connsiteY1" fmla="*/ 0 h 10288588"/>
              <a:gd name="connsiteX2" fmla="*/ 10104637 w 10104637"/>
              <a:gd name="connsiteY2" fmla="*/ 10288588 h 10288588"/>
              <a:gd name="connsiteX3" fmla="*/ 9732327 w 10104637"/>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0104637" h="10288588">
                <a:moveTo>
                  <a:pt x="0" y="0"/>
                </a:moveTo>
                <a:lnTo>
                  <a:pt x="1425792" y="0"/>
                </a:lnTo>
                <a:lnTo>
                  <a:pt x="10104637" y="10288588"/>
                </a:lnTo>
                <a:lnTo>
                  <a:pt x="9732327" y="10288588"/>
                </a:lnTo>
                <a:close/>
              </a:path>
            </a:pathLst>
          </a:custGeom>
          <a:solidFill>
            <a:srgbClr val="0D2654">
              <a:alpha val="95000"/>
            </a:srgbClr>
          </a:solidFill>
          <a:ln>
            <a:noFill/>
          </a:ln>
        </p:spPr>
        <p:txBody>
          <a:bodyPr vert="horz" wrap="square" lIns="60951" tIns="30475" rIns="60951" bIns="30475" numCol="1" anchor="t" anchorCtr="0" compatLnSpc="1">
            <a:prstTxWarp prst="textNoShape">
              <a:avLst/>
            </a:prstTxWarp>
            <a:noAutofit/>
          </a:bodyPr>
          <a:lstStyle/>
          <a:p>
            <a:pPr marL="0" marR="0" lvl="0" indent="0" algn="l"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52" name="Tijdelijke aanduiding voor afbeelding 51" descr="Afbeelding met persoon, kleding, overdekt, kunst&#10;&#10;Automatisch gegenereerde beschrijving">
            <a:extLst>
              <a:ext uri="{FF2B5EF4-FFF2-40B4-BE49-F238E27FC236}">
                <a16:creationId xmlns:a16="http://schemas.microsoft.com/office/drawing/2014/main" id="{DB383382-9C50-2073-017E-4646048C6BC8}"/>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a:ext>
            </a:extLst>
          </a:blip>
          <a:srcRect r="-397"/>
          <a:stretch/>
        </p:blipFill>
        <p:spPr>
          <a:xfrm>
            <a:off x="4357953" y="3617407"/>
            <a:ext cx="6256065" cy="3240593"/>
          </a:xfrm>
        </p:spPr>
      </p:pic>
      <p:grpSp>
        <p:nvGrpSpPr>
          <p:cNvPr id="4" name="Groep 3">
            <a:extLst>
              <a:ext uri="{FF2B5EF4-FFF2-40B4-BE49-F238E27FC236}">
                <a16:creationId xmlns:a16="http://schemas.microsoft.com/office/drawing/2014/main" id="{2B1864B1-7FD9-6EF0-CAA2-DE73080DC8A4}"/>
              </a:ext>
            </a:extLst>
          </p:cNvPr>
          <p:cNvGrpSpPr/>
          <p:nvPr/>
        </p:nvGrpSpPr>
        <p:grpSpPr>
          <a:xfrm>
            <a:off x="548266" y="2620749"/>
            <a:ext cx="6557072" cy="755387"/>
            <a:chOff x="6448994" y="1970955"/>
            <a:chExt cx="6557072" cy="755387"/>
          </a:xfrm>
        </p:grpSpPr>
        <p:pic>
          <p:nvPicPr>
            <p:cNvPr id="5" name="Graphic 4">
              <a:extLst>
                <a:ext uri="{FF2B5EF4-FFF2-40B4-BE49-F238E27FC236}">
                  <a16:creationId xmlns:a16="http://schemas.microsoft.com/office/drawing/2014/main" id="{91C02C1E-F5BF-5528-64D3-AF080179257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6448994" y="2050837"/>
              <a:ext cx="289307" cy="360536"/>
            </a:xfrm>
            <a:prstGeom prst="rect">
              <a:avLst/>
            </a:prstGeom>
          </p:spPr>
        </p:pic>
        <p:sp>
          <p:nvSpPr>
            <p:cNvPr id="7" name="Tijdelijke aanduiding voor tekst 5">
              <a:extLst>
                <a:ext uri="{FF2B5EF4-FFF2-40B4-BE49-F238E27FC236}">
                  <a16:creationId xmlns:a16="http://schemas.microsoft.com/office/drawing/2014/main" id="{9A32087F-60F1-5982-069F-9B6519A5B968}"/>
                </a:ext>
              </a:extLst>
            </p:cNvPr>
            <p:cNvSpPr txBox="1">
              <a:spLocks/>
            </p:cNvSpPr>
            <p:nvPr/>
          </p:nvSpPr>
          <p:spPr>
            <a:xfrm>
              <a:off x="6982002" y="1970955"/>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Together</a:t>
              </a:r>
              <a:r>
                <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 we </a:t>
              </a:r>
              <a:r>
                <a:rPr kumimoji="0" lang="nl-BE"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can</a:t>
              </a:r>
              <a:r>
                <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 do more</a:t>
              </a:r>
            </a:p>
          </p:txBody>
        </p:sp>
        <p:sp>
          <p:nvSpPr>
            <p:cNvPr id="9" name="Tekstvak 8">
              <a:extLst>
                <a:ext uri="{FF2B5EF4-FFF2-40B4-BE49-F238E27FC236}">
                  <a16:creationId xmlns:a16="http://schemas.microsoft.com/office/drawing/2014/main" id="{4D0DDB68-39E5-BF28-592C-BCD6C15592A8}"/>
                </a:ext>
              </a:extLst>
            </p:cNvPr>
            <p:cNvSpPr txBox="1"/>
            <p:nvPr/>
          </p:nvSpPr>
          <p:spPr>
            <a:xfrm>
              <a:off x="6982000" y="2357010"/>
              <a:ext cx="5473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R&amp;D, citizen participation, sensitization</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sp>
        <p:nvSpPr>
          <p:cNvPr id="19" name="Tekstvak 18">
            <a:extLst>
              <a:ext uri="{FF2B5EF4-FFF2-40B4-BE49-F238E27FC236}">
                <a16:creationId xmlns:a16="http://schemas.microsoft.com/office/drawing/2014/main" id="{C25E3012-193D-E393-DA66-32682C44C773}"/>
              </a:ext>
            </a:extLst>
          </p:cNvPr>
          <p:cNvSpPr txBox="1"/>
          <p:nvPr/>
        </p:nvSpPr>
        <p:spPr>
          <a:xfrm>
            <a:off x="497468" y="1254100"/>
            <a:ext cx="5665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Advantages</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for</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policy makers</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20" name="Titel 13">
            <a:extLst>
              <a:ext uri="{FF2B5EF4-FFF2-40B4-BE49-F238E27FC236}">
                <a16:creationId xmlns:a16="http://schemas.microsoft.com/office/drawing/2014/main" id="{8474CA75-CEAA-C432-A555-B51D6B5AB123}"/>
              </a:ext>
            </a:extLst>
          </p:cNvPr>
          <p:cNvSpPr txBox="1">
            <a:spLocks/>
          </p:cNvSpPr>
          <p:nvPr/>
        </p:nvSpPr>
        <p:spPr>
          <a:xfrm>
            <a:off x="452020" y="334833"/>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Positive</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6061DE66-9D10-B141-4E40-306697A965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731" y="5761821"/>
            <a:ext cx="605069" cy="920131"/>
          </a:xfrm>
          <a:prstGeom prst="rect">
            <a:avLst/>
          </a:prstGeom>
        </p:spPr>
      </p:pic>
    </p:spTree>
    <p:extLst>
      <p:ext uri="{BB962C8B-B14F-4D97-AF65-F5344CB8AC3E}">
        <p14:creationId xmlns:p14="http://schemas.microsoft.com/office/powerpoint/2010/main" val="31132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Tijdelijke aanduiding voor afbeelding 29" descr="Afbeelding met kleding, persoon, person, Menselijk gezicht&#10;&#10;Automatisch gegenereerde beschrijving">
            <a:extLst>
              <a:ext uri="{FF2B5EF4-FFF2-40B4-BE49-F238E27FC236}">
                <a16:creationId xmlns:a16="http://schemas.microsoft.com/office/drawing/2014/main" id="{B54CB47B-CDE9-EFC2-FB05-9891B52AC28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4388104" y="0"/>
            <a:ext cx="7803897" cy="6858000"/>
          </a:xfrm>
        </p:spPr>
      </p:pic>
      <p:sp>
        <p:nvSpPr>
          <p:cNvPr id="26" name="Полилиния 37">
            <a:extLst>
              <a:ext uri="{FF2B5EF4-FFF2-40B4-BE49-F238E27FC236}">
                <a16:creationId xmlns:a16="http://schemas.microsoft.com/office/drawing/2014/main" id="{7966EB29-D974-D753-8BF0-8BC3135BDF7E}"/>
              </a:ext>
            </a:extLst>
          </p:cNvPr>
          <p:cNvSpPr/>
          <p:nvPr/>
        </p:nvSpPr>
        <p:spPr>
          <a:xfrm>
            <a:off x="4384980" y="-1"/>
            <a:ext cx="6735385" cy="6858000"/>
          </a:xfrm>
          <a:custGeom>
            <a:avLst/>
            <a:gdLst>
              <a:gd name="connsiteX0" fmla="*/ 0 w 10104637"/>
              <a:gd name="connsiteY0" fmla="*/ 0 h 10288588"/>
              <a:gd name="connsiteX1" fmla="*/ 1425792 w 10104637"/>
              <a:gd name="connsiteY1" fmla="*/ 0 h 10288588"/>
              <a:gd name="connsiteX2" fmla="*/ 10104637 w 10104637"/>
              <a:gd name="connsiteY2" fmla="*/ 10288588 h 10288588"/>
              <a:gd name="connsiteX3" fmla="*/ 9732327 w 10104637"/>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0104637" h="10288588">
                <a:moveTo>
                  <a:pt x="0" y="0"/>
                </a:moveTo>
                <a:lnTo>
                  <a:pt x="1425792" y="0"/>
                </a:lnTo>
                <a:lnTo>
                  <a:pt x="10104637" y="10288588"/>
                </a:lnTo>
                <a:lnTo>
                  <a:pt x="9732327" y="10288588"/>
                </a:lnTo>
                <a:close/>
              </a:path>
            </a:pathLst>
          </a:custGeom>
          <a:solidFill>
            <a:srgbClr val="0D2654">
              <a:alpha val="95000"/>
            </a:srgbClr>
          </a:solidFill>
          <a:ln>
            <a:noFill/>
          </a:ln>
        </p:spPr>
        <p:txBody>
          <a:bodyPr vert="horz" wrap="square" lIns="60951" tIns="30475" rIns="60951" bIns="30475" numCol="1" anchor="t" anchorCtr="0" compatLnSpc="1">
            <a:prstTxWarp prst="textNoShape">
              <a:avLst/>
            </a:prstTxWarp>
            <a:noAutofit/>
          </a:bodyPr>
          <a:lstStyle/>
          <a:p>
            <a:pPr marL="0" marR="0" lvl="0" indent="0" algn="l"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8" name="Tijdelijke aanduiding voor afbeelding 27" descr="Afbeelding met kleding, persoon, vrouw, person&#10;&#10;Automatisch gegenereerde beschrijving">
            <a:extLst>
              <a:ext uri="{FF2B5EF4-FFF2-40B4-BE49-F238E27FC236}">
                <a16:creationId xmlns:a16="http://schemas.microsoft.com/office/drawing/2014/main" id="{7BCC8F4D-9FF4-FBC3-D10E-B6154F7AB578}"/>
              </a:ext>
            </a:extLst>
          </p:cNvPr>
          <p:cNvPicPr>
            <a:picLocks noGrp="1" noChangeAspect="1"/>
          </p:cNvPicPr>
          <p:nvPr>
            <p:ph type="pic" sz="quarter" idx="11"/>
          </p:nvPr>
        </p:nvPicPr>
        <p:blipFill>
          <a:blip r:embed="rId4">
            <a:extLst>
              <a:ext uri="{28A0092B-C50C-407E-A947-70E740481C1C}">
                <a14:useLocalDpi xmlns:a14="http://schemas.microsoft.com/office/drawing/2010/main"/>
              </a:ext>
            </a:extLst>
          </a:blip>
          <a:srcRect/>
          <a:stretch>
            <a:fillRect/>
          </a:stretch>
        </p:blipFill>
        <p:spPr/>
      </p:pic>
      <p:grpSp>
        <p:nvGrpSpPr>
          <p:cNvPr id="2" name="Groep 1">
            <a:extLst>
              <a:ext uri="{FF2B5EF4-FFF2-40B4-BE49-F238E27FC236}">
                <a16:creationId xmlns:a16="http://schemas.microsoft.com/office/drawing/2014/main" id="{CD0B6B49-9100-2C13-5FAD-C8F3BE104210}"/>
              </a:ext>
            </a:extLst>
          </p:cNvPr>
          <p:cNvGrpSpPr/>
          <p:nvPr/>
        </p:nvGrpSpPr>
        <p:grpSpPr>
          <a:xfrm>
            <a:off x="548266" y="2620749"/>
            <a:ext cx="6557072" cy="755387"/>
            <a:chOff x="6448994" y="1970955"/>
            <a:chExt cx="6557072" cy="755387"/>
          </a:xfrm>
        </p:grpSpPr>
        <p:pic>
          <p:nvPicPr>
            <p:cNvPr id="3" name="Graphic 2">
              <a:extLst>
                <a:ext uri="{FF2B5EF4-FFF2-40B4-BE49-F238E27FC236}">
                  <a16:creationId xmlns:a16="http://schemas.microsoft.com/office/drawing/2014/main" id="{91DB08F1-9C49-A3E0-7309-4D422C452DC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6448994" y="2050837"/>
              <a:ext cx="289307" cy="360536"/>
            </a:xfrm>
            <a:prstGeom prst="rect">
              <a:avLst/>
            </a:prstGeom>
          </p:spPr>
        </p:pic>
        <p:sp>
          <p:nvSpPr>
            <p:cNvPr id="6" name="Tijdelijke aanduiding voor tekst 5">
              <a:extLst>
                <a:ext uri="{FF2B5EF4-FFF2-40B4-BE49-F238E27FC236}">
                  <a16:creationId xmlns:a16="http://schemas.microsoft.com/office/drawing/2014/main" id="{C5A3ABAE-0379-3B84-9932-579393071C82}"/>
                </a:ext>
              </a:extLst>
            </p:cNvPr>
            <p:cNvSpPr txBox="1">
              <a:spLocks/>
            </p:cNvSpPr>
            <p:nvPr/>
          </p:nvSpPr>
          <p:spPr>
            <a:xfrm>
              <a:off x="6982002" y="1970955"/>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Together</a:t>
              </a:r>
              <a:r>
                <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 we </a:t>
              </a:r>
              <a:r>
                <a:rPr kumimoji="0" lang="nl-BE"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can</a:t>
              </a:r>
              <a:r>
                <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 do more</a:t>
              </a:r>
            </a:p>
          </p:txBody>
        </p:sp>
        <p:sp>
          <p:nvSpPr>
            <p:cNvPr id="7" name="Tekstvak 6">
              <a:extLst>
                <a:ext uri="{FF2B5EF4-FFF2-40B4-BE49-F238E27FC236}">
                  <a16:creationId xmlns:a16="http://schemas.microsoft.com/office/drawing/2014/main" id="{25873D23-F249-A435-512F-8F32D65E87D4}"/>
                </a:ext>
              </a:extLst>
            </p:cNvPr>
            <p:cNvSpPr txBox="1"/>
            <p:nvPr/>
          </p:nvSpPr>
          <p:spPr>
            <a:xfrm>
              <a:off x="6982000" y="2357010"/>
              <a:ext cx="5473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R&amp;D, citizen participation, sensitization</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grpSp>
        <p:nvGrpSpPr>
          <p:cNvPr id="16" name="Groep 15">
            <a:extLst>
              <a:ext uri="{FF2B5EF4-FFF2-40B4-BE49-F238E27FC236}">
                <a16:creationId xmlns:a16="http://schemas.microsoft.com/office/drawing/2014/main" id="{4844F78C-BAB5-B3F0-08D3-E6F228575CB2}"/>
              </a:ext>
            </a:extLst>
          </p:cNvPr>
          <p:cNvGrpSpPr/>
          <p:nvPr/>
        </p:nvGrpSpPr>
        <p:grpSpPr>
          <a:xfrm>
            <a:off x="508894" y="3736910"/>
            <a:ext cx="6557072" cy="755387"/>
            <a:chOff x="6448994" y="1970955"/>
            <a:chExt cx="6557072" cy="755387"/>
          </a:xfrm>
        </p:grpSpPr>
        <p:pic>
          <p:nvPicPr>
            <p:cNvPr id="17" name="Graphic 16">
              <a:extLst>
                <a:ext uri="{FF2B5EF4-FFF2-40B4-BE49-F238E27FC236}">
                  <a16:creationId xmlns:a16="http://schemas.microsoft.com/office/drawing/2014/main" id="{0EBA7506-AE2A-41A4-AA92-88946F66C39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6448994" y="2050837"/>
              <a:ext cx="289307" cy="360536"/>
            </a:xfrm>
            <a:prstGeom prst="rect">
              <a:avLst/>
            </a:prstGeom>
          </p:spPr>
        </p:pic>
        <p:sp>
          <p:nvSpPr>
            <p:cNvPr id="18" name="Tijdelijke aanduiding voor tekst 5">
              <a:extLst>
                <a:ext uri="{FF2B5EF4-FFF2-40B4-BE49-F238E27FC236}">
                  <a16:creationId xmlns:a16="http://schemas.microsoft.com/office/drawing/2014/main" id="{AB089CAC-38DF-1E23-A94A-AB08C621F10D}"/>
                </a:ext>
              </a:extLst>
            </p:cNvPr>
            <p:cNvSpPr txBox="1">
              <a:spLocks/>
            </p:cNvSpPr>
            <p:nvPr/>
          </p:nvSpPr>
          <p:spPr>
            <a:xfrm>
              <a:off x="6982002" y="1970955"/>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Unexpected</a:t>
              </a:r>
              <a:r>
                <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 </a:t>
              </a:r>
              <a:r>
                <a:rPr kumimoji="0" lang="nl-BE"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encounters</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19" name="Tekstvak 18">
              <a:extLst>
                <a:ext uri="{FF2B5EF4-FFF2-40B4-BE49-F238E27FC236}">
                  <a16:creationId xmlns:a16="http://schemas.microsoft.com/office/drawing/2014/main" id="{2F6505EE-D301-D08D-778B-550DDFBC273A}"/>
                </a:ext>
              </a:extLst>
            </p:cNvPr>
            <p:cNvSpPr txBox="1"/>
            <p:nvPr/>
          </p:nvSpPr>
          <p:spPr>
            <a:xfrm>
              <a:off x="6982000" y="2357010"/>
              <a:ext cx="5473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Match making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and</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networking</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sp>
        <p:nvSpPr>
          <p:cNvPr id="20" name="Tekstvak 19">
            <a:extLst>
              <a:ext uri="{FF2B5EF4-FFF2-40B4-BE49-F238E27FC236}">
                <a16:creationId xmlns:a16="http://schemas.microsoft.com/office/drawing/2014/main" id="{AB698B62-3E5F-5DC3-CA26-9A76D4885799}"/>
              </a:ext>
            </a:extLst>
          </p:cNvPr>
          <p:cNvSpPr txBox="1"/>
          <p:nvPr/>
        </p:nvSpPr>
        <p:spPr>
          <a:xfrm>
            <a:off x="497468" y="1254100"/>
            <a:ext cx="5665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Advantages</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for</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policy makers</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sp>
        <p:nvSpPr>
          <p:cNvPr id="25" name="Titel 13">
            <a:extLst>
              <a:ext uri="{FF2B5EF4-FFF2-40B4-BE49-F238E27FC236}">
                <a16:creationId xmlns:a16="http://schemas.microsoft.com/office/drawing/2014/main" id="{CB0399F8-B4FA-D3CB-8765-0A8B8A147E1D}"/>
              </a:ext>
            </a:extLst>
          </p:cNvPr>
          <p:cNvSpPr txBox="1">
            <a:spLocks/>
          </p:cNvSpPr>
          <p:nvPr/>
        </p:nvSpPr>
        <p:spPr>
          <a:xfrm>
            <a:off x="452020" y="334833"/>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Positive</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57C20366-DF94-DC59-C64A-B02B45978E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31" y="5761821"/>
            <a:ext cx="605069" cy="920131"/>
          </a:xfrm>
          <a:prstGeom prst="rect">
            <a:avLst/>
          </a:prstGeom>
        </p:spPr>
      </p:pic>
    </p:spTree>
    <p:extLst>
      <p:ext uri="{BB962C8B-B14F-4D97-AF65-F5344CB8AC3E}">
        <p14:creationId xmlns:p14="http://schemas.microsoft.com/office/powerpoint/2010/main" val="38134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 name="Tijdelijke aanduiding voor afbeelding 43" descr="Afbeelding met kleding, overdekt, persoon, tafel&#10;&#10;Automatisch gegenereerde beschrijving">
            <a:extLst>
              <a:ext uri="{FF2B5EF4-FFF2-40B4-BE49-F238E27FC236}">
                <a16:creationId xmlns:a16="http://schemas.microsoft.com/office/drawing/2014/main" id="{5236F0B2-C7E9-DE73-0C9F-F4DB83AFADD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4388104" y="0"/>
            <a:ext cx="7803897" cy="6858000"/>
          </a:xfrm>
        </p:spPr>
      </p:pic>
      <p:sp>
        <p:nvSpPr>
          <p:cNvPr id="15" name="Полилиния 37">
            <a:extLst>
              <a:ext uri="{FF2B5EF4-FFF2-40B4-BE49-F238E27FC236}">
                <a16:creationId xmlns:a16="http://schemas.microsoft.com/office/drawing/2014/main" id="{4F343845-329B-E8F8-5073-28FDC179308C}"/>
              </a:ext>
            </a:extLst>
          </p:cNvPr>
          <p:cNvSpPr/>
          <p:nvPr/>
        </p:nvSpPr>
        <p:spPr>
          <a:xfrm>
            <a:off x="4384980" y="-1"/>
            <a:ext cx="6735385" cy="6858000"/>
          </a:xfrm>
          <a:custGeom>
            <a:avLst/>
            <a:gdLst>
              <a:gd name="connsiteX0" fmla="*/ 0 w 10104637"/>
              <a:gd name="connsiteY0" fmla="*/ 0 h 10288588"/>
              <a:gd name="connsiteX1" fmla="*/ 1425792 w 10104637"/>
              <a:gd name="connsiteY1" fmla="*/ 0 h 10288588"/>
              <a:gd name="connsiteX2" fmla="*/ 10104637 w 10104637"/>
              <a:gd name="connsiteY2" fmla="*/ 10288588 h 10288588"/>
              <a:gd name="connsiteX3" fmla="*/ 9732327 w 10104637"/>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0104637" h="10288588">
                <a:moveTo>
                  <a:pt x="0" y="0"/>
                </a:moveTo>
                <a:lnTo>
                  <a:pt x="1425792" y="0"/>
                </a:lnTo>
                <a:lnTo>
                  <a:pt x="10104637" y="10288588"/>
                </a:lnTo>
                <a:lnTo>
                  <a:pt x="9732327" y="10288588"/>
                </a:lnTo>
                <a:close/>
              </a:path>
            </a:pathLst>
          </a:custGeom>
          <a:solidFill>
            <a:srgbClr val="0D2654">
              <a:alpha val="95000"/>
            </a:srgbClr>
          </a:solidFill>
          <a:ln>
            <a:noFill/>
          </a:ln>
        </p:spPr>
        <p:txBody>
          <a:bodyPr vert="horz" wrap="square" lIns="60951" tIns="30475" rIns="60951" bIns="30475" numCol="1" anchor="t" anchorCtr="0" compatLnSpc="1">
            <a:prstTxWarp prst="textNoShape">
              <a:avLst/>
            </a:prstTxWarp>
            <a:noAutofit/>
          </a:bodyPr>
          <a:lstStyle/>
          <a:p>
            <a:pPr marL="0" marR="0" lvl="0" indent="0" algn="l"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2" name="Groep 1">
            <a:extLst>
              <a:ext uri="{FF2B5EF4-FFF2-40B4-BE49-F238E27FC236}">
                <a16:creationId xmlns:a16="http://schemas.microsoft.com/office/drawing/2014/main" id="{94DF80CE-7A9B-B3DF-E2CE-1A4193BB78E2}"/>
              </a:ext>
            </a:extLst>
          </p:cNvPr>
          <p:cNvGrpSpPr/>
          <p:nvPr/>
        </p:nvGrpSpPr>
        <p:grpSpPr>
          <a:xfrm>
            <a:off x="548266" y="2620749"/>
            <a:ext cx="6557072" cy="755387"/>
            <a:chOff x="6448994" y="1970955"/>
            <a:chExt cx="6557072" cy="755387"/>
          </a:xfrm>
        </p:grpSpPr>
        <p:pic>
          <p:nvPicPr>
            <p:cNvPr id="3" name="Graphic 2">
              <a:extLst>
                <a:ext uri="{FF2B5EF4-FFF2-40B4-BE49-F238E27FC236}">
                  <a16:creationId xmlns:a16="http://schemas.microsoft.com/office/drawing/2014/main" id="{35CCBE95-7415-F23D-508C-B012961F719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6448994" y="2050837"/>
              <a:ext cx="289307" cy="360536"/>
            </a:xfrm>
            <a:prstGeom prst="rect">
              <a:avLst/>
            </a:prstGeom>
          </p:spPr>
        </p:pic>
        <p:sp>
          <p:nvSpPr>
            <p:cNvPr id="6" name="Tijdelijke aanduiding voor tekst 5">
              <a:extLst>
                <a:ext uri="{FF2B5EF4-FFF2-40B4-BE49-F238E27FC236}">
                  <a16:creationId xmlns:a16="http://schemas.microsoft.com/office/drawing/2014/main" id="{D1F9D221-A26D-D42A-C4B4-107B502CFCCF}"/>
                </a:ext>
              </a:extLst>
            </p:cNvPr>
            <p:cNvSpPr txBox="1">
              <a:spLocks/>
            </p:cNvSpPr>
            <p:nvPr/>
          </p:nvSpPr>
          <p:spPr>
            <a:xfrm>
              <a:off x="6982002" y="1970955"/>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Together</a:t>
              </a:r>
              <a:r>
                <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 we </a:t>
              </a:r>
              <a:r>
                <a:rPr kumimoji="0" lang="nl-BE"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can</a:t>
              </a:r>
              <a:r>
                <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 do more</a:t>
              </a:r>
            </a:p>
          </p:txBody>
        </p:sp>
        <p:sp>
          <p:nvSpPr>
            <p:cNvPr id="8" name="Tekstvak 7">
              <a:extLst>
                <a:ext uri="{FF2B5EF4-FFF2-40B4-BE49-F238E27FC236}">
                  <a16:creationId xmlns:a16="http://schemas.microsoft.com/office/drawing/2014/main" id="{2985DEE7-A5D2-9803-0CFF-D6A62052536B}"/>
                </a:ext>
              </a:extLst>
            </p:cNvPr>
            <p:cNvSpPr txBox="1"/>
            <p:nvPr/>
          </p:nvSpPr>
          <p:spPr>
            <a:xfrm>
              <a:off x="6982000" y="2357010"/>
              <a:ext cx="5473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R&amp;D, citizen participation, sensitization</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grpSp>
        <p:nvGrpSpPr>
          <p:cNvPr id="14" name="Groep 13">
            <a:extLst>
              <a:ext uri="{FF2B5EF4-FFF2-40B4-BE49-F238E27FC236}">
                <a16:creationId xmlns:a16="http://schemas.microsoft.com/office/drawing/2014/main" id="{71C7F5AC-25AF-6F25-58BB-DCFDFDB05C0E}"/>
              </a:ext>
            </a:extLst>
          </p:cNvPr>
          <p:cNvGrpSpPr/>
          <p:nvPr/>
        </p:nvGrpSpPr>
        <p:grpSpPr>
          <a:xfrm>
            <a:off x="548266" y="4853070"/>
            <a:ext cx="5418995" cy="769266"/>
            <a:chOff x="6445687" y="2892188"/>
            <a:chExt cx="5418995" cy="769266"/>
          </a:xfrm>
        </p:grpSpPr>
        <p:pic>
          <p:nvPicPr>
            <p:cNvPr id="16" name="Graphic 15">
              <a:extLst>
                <a:ext uri="{FF2B5EF4-FFF2-40B4-BE49-F238E27FC236}">
                  <a16:creationId xmlns:a16="http://schemas.microsoft.com/office/drawing/2014/main" id="{A453A265-3625-CD54-F05A-01B799DA5C6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6445687" y="2932129"/>
              <a:ext cx="289307" cy="360536"/>
            </a:xfrm>
            <a:prstGeom prst="rect">
              <a:avLst/>
            </a:prstGeom>
          </p:spPr>
        </p:pic>
        <p:sp>
          <p:nvSpPr>
            <p:cNvPr id="17" name="Tijdelijke aanduiding voor tekst 5">
              <a:extLst>
                <a:ext uri="{FF2B5EF4-FFF2-40B4-BE49-F238E27FC236}">
                  <a16:creationId xmlns:a16="http://schemas.microsoft.com/office/drawing/2014/main" id="{ED5CFA63-34B3-237A-69C9-BCAA9AC981D3}"/>
                </a:ext>
              </a:extLst>
            </p:cNvPr>
            <p:cNvSpPr txBox="1">
              <a:spLocks/>
            </p:cNvSpPr>
            <p:nvPr/>
          </p:nvSpPr>
          <p:spPr>
            <a:xfrm>
              <a:off x="6981999" y="2892188"/>
              <a:ext cx="4637345"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Visibility</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18" name="Tekstvak 17">
              <a:extLst>
                <a:ext uri="{FF2B5EF4-FFF2-40B4-BE49-F238E27FC236}">
                  <a16:creationId xmlns:a16="http://schemas.microsoft.com/office/drawing/2014/main" id="{3D12CC19-92F4-41E7-A47D-585F39D61FFA}"/>
                </a:ext>
              </a:extLst>
            </p:cNvPr>
            <p:cNvSpPr txBox="1"/>
            <p:nvPr/>
          </p:nvSpPr>
          <p:spPr>
            <a:xfrm>
              <a:off x="6981997" y="329212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Prizes</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publications</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grpSp>
        <p:nvGrpSpPr>
          <p:cNvPr id="19" name="Groep 18">
            <a:extLst>
              <a:ext uri="{FF2B5EF4-FFF2-40B4-BE49-F238E27FC236}">
                <a16:creationId xmlns:a16="http://schemas.microsoft.com/office/drawing/2014/main" id="{4D62CECD-715B-352D-FA5E-6FF2BEB3AE5E}"/>
              </a:ext>
            </a:extLst>
          </p:cNvPr>
          <p:cNvGrpSpPr/>
          <p:nvPr/>
        </p:nvGrpSpPr>
        <p:grpSpPr>
          <a:xfrm>
            <a:off x="508894" y="3736910"/>
            <a:ext cx="6557072" cy="755387"/>
            <a:chOff x="6448994" y="1970955"/>
            <a:chExt cx="6557072" cy="755387"/>
          </a:xfrm>
        </p:grpSpPr>
        <p:pic>
          <p:nvPicPr>
            <p:cNvPr id="20" name="Graphic 19">
              <a:extLst>
                <a:ext uri="{FF2B5EF4-FFF2-40B4-BE49-F238E27FC236}">
                  <a16:creationId xmlns:a16="http://schemas.microsoft.com/office/drawing/2014/main" id="{8B208D3B-DB3D-9429-452D-7F845C804E1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6448994" y="2050837"/>
              <a:ext cx="289307" cy="360536"/>
            </a:xfrm>
            <a:prstGeom prst="rect">
              <a:avLst/>
            </a:prstGeom>
          </p:spPr>
        </p:pic>
        <p:sp>
          <p:nvSpPr>
            <p:cNvPr id="21" name="Tijdelijke aanduiding voor tekst 5">
              <a:extLst>
                <a:ext uri="{FF2B5EF4-FFF2-40B4-BE49-F238E27FC236}">
                  <a16:creationId xmlns:a16="http://schemas.microsoft.com/office/drawing/2014/main" id="{00BB5DDC-D157-12D7-BDAF-B6EE0A63ACA6}"/>
                </a:ext>
              </a:extLst>
            </p:cNvPr>
            <p:cNvSpPr txBox="1">
              <a:spLocks/>
            </p:cNvSpPr>
            <p:nvPr/>
          </p:nvSpPr>
          <p:spPr>
            <a:xfrm>
              <a:off x="6982002" y="1970955"/>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Unexpected</a:t>
              </a:r>
              <a:r>
                <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rPr>
                <a:t> </a:t>
              </a:r>
              <a:r>
                <a:rPr kumimoji="0" lang="nl-BE" sz="2800" b="0" i="0" u="none" strike="noStrike" kern="1200" cap="none" spc="0" normalizeH="0" baseline="0" noProof="0" dirty="0" err="1">
                  <a:ln>
                    <a:noFill/>
                  </a:ln>
                  <a:solidFill>
                    <a:srgbClr val="0D2654"/>
                  </a:solidFill>
                  <a:effectLst/>
                  <a:uLnTx/>
                  <a:uFillTx/>
                  <a:latin typeface="Aleo" panose="00000500000000000000" pitchFamily="2" charset="0"/>
                  <a:ea typeface="+mn-ea"/>
                  <a:cs typeface="+mn-cs"/>
                </a:rPr>
                <a:t>encounters</a:t>
              </a:r>
              <a:endParaRPr kumimoji="0" lang="nl-BE" sz="2800" b="0" i="0" u="none" strike="noStrike" kern="1200" cap="none" spc="0" normalizeH="0" baseline="0" noProof="0" dirty="0">
                <a:ln>
                  <a:noFill/>
                </a:ln>
                <a:solidFill>
                  <a:srgbClr val="0D2654"/>
                </a:solidFill>
                <a:effectLst/>
                <a:uLnTx/>
                <a:uFillTx/>
                <a:latin typeface="Aleo" panose="00000500000000000000" pitchFamily="2" charset="0"/>
                <a:ea typeface="+mn-ea"/>
                <a:cs typeface="+mn-cs"/>
              </a:endParaRPr>
            </a:p>
          </p:txBody>
        </p:sp>
        <p:sp>
          <p:nvSpPr>
            <p:cNvPr id="22" name="Tekstvak 21">
              <a:extLst>
                <a:ext uri="{FF2B5EF4-FFF2-40B4-BE49-F238E27FC236}">
                  <a16:creationId xmlns:a16="http://schemas.microsoft.com/office/drawing/2014/main" id="{16AB43B2-CFD9-C0E6-2B11-EBB053508B35}"/>
                </a:ext>
              </a:extLst>
            </p:cNvPr>
            <p:cNvSpPr txBox="1"/>
            <p:nvPr/>
          </p:nvSpPr>
          <p:spPr>
            <a:xfrm>
              <a:off x="6982000" y="2357010"/>
              <a:ext cx="5473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Match making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and</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networking</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grpSp>
      <p:sp>
        <p:nvSpPr>
          <p:cNvPr id="27" name="Titel 13">
            <a:extLst>
              <a:ext uri="{FF2B5EF4-FFF2-40B4-BE49-F238E27FC236}">
                <a16:creationId xmlns:a16="http://schemas.microsoft.com/office/drawing/2014/main" id="{23475781-22C5-4816-DA22-74C6C0613CF9}"/>
              </a:ext>
            </a:extLst>
          </p:cNvPr>
          <p:cNvSpPr txBox="1">
            <a:spLocks/>
          </p:cNvSpPr>
          <p:nvPr/>
        </p:nvSpPr>
        <p:spPr>
          <a:xfrm>
            <a:off x="452020" y="334833"/>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rPr>
              <a:t>Positive</a:t>
            </a:r>
            <a:endParaRPr kumimoji="0" lang="nl-BE" sz="8000" b="1" i="0" u="none" strike="noStrike" kern="1200" cap="none" spc="0" normalizeH="0" baseline="0" noProof="0" dirty="0">
              <a:ln>
                <a:noFill/>
              </a:ln>
              <a:solidFill>
                <a:srgbClr val="0D2654"/>
              </a:solidFill>
              <a:effectLst/>
              <a:uLnTx/>
              <a:uFillTx/>
              <a:latin typeface="TT Firs Neue Trl DemiBold" panose="02000503030000020004" pitchFamily="2" charset="0"/>
              <a:ea typeface="+mj-ea"/>
              <a:cs typeface="+mj-cs"/>
            </a:endParaRPr>
          </a:p>
        </p:txBody>
      </p:sp>
      <p:sp>
        <p:nvSpPr>
          <p:cNvPr id="28" name="Tekstvak 27">
            <a:extLst>
              <a:ext uri="{FF2B5EF4-FFF2-40B4-BE49-F238E27FC236}">
                <a16:creationId xmlns:a16="http://schemas.microsoft.com/office/drawing/2014/main" id="{60A89C3F-B6D0-68A8-63F6-0F439030C81D}"/>
              </a:ext>
            </a:extLst>
          </p:cNvPr>
          <p:cNvSpPr txBox="1"/>
          <p:nvPr/>
        </p:nvSpPr>
        <p:spPr>
          <a:xfrm>
            <a:off x="497468" y="1254100"/>
            <a:ext cx="5665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Advantages</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0D2654"/>
                </a:solidFill>
                <a:effectLst/>
                <a:uLnTx/>
                <a:uFillTx/>
                <a:latin typeface="Aleo Light" panose="00000400000000000000" pitchFamily="2" charset="0"/>
                <a:ea typeface="+mn-ea"/>
                <a:cs typeface="+mn-cs"/>
              </a:rPr>
              <a:t>for</a:t>
            </a:r>
            <a:r>
              <a:rPr kumimoji="0" lang="nl-NL"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rPr>
              <a:t> policy makers</a:t>
            </a:r>
            <a:endParaRPr kumimoji="0" lang="nl-BE" sz="1800" b="0" i="0" u="none" strike="noStrike" kern="1200" cap="none" spc="0" normalizeH="0" baseline="0" noProof="0" dirty="0">
              <a:ln>
                <a:noFill/>
              </a:ln>
              <a:solidFill>
                <a:srgbClr val="0D2654"/>
              </a:solidFill>
              <a:effectLst/>
              <a:uLnTx/>
              <a:uFillTx/>
              <a:latin typeface="Aleo Light" panose="00000400000000000000" pitchFamily="2" charset="0"/>
              <a:ea typeface="+mn-ea"/>
              <a:cs typeface="+mn-cs"/>
            </a:endParaRPr>
          </a:p>
        </p:txBody>
      </p:sp>
      <p:pic>
        <p:nvPicPr>
          <p:cNvPr id="36" name="Tijdelijke aanduiding voor afbeelding 35" descr="Afbeelding met Transparant materiaal, Transparantie, glas&#10;&#10;Automatisch gegenereerde beschrijving">
            <a:extLst>
              <a:ext uri="{FF2B5EF4-FFF2-40B4-BE49-F238E27FC236}">
                <a16:creationId xmlns:a16="http://schemas.microsoft.com/office/drawing/2014/main" id="{03804068-BA3C-A020-678E-8F8B74563AEA}"/>
              </a:ext>
            </a:extLst>
          </p:cNvPr>
          <p:cNvPicPr>
            <a:picLocks noGrp="1" noChangeAspect="1"/>
          </p:cNvPicPr>
          <p:nvPr>
            <p:ph type="pic" sz="quarter" idx="11"/>
          </p:nvPr>
        </p:nvPicPr>
        <p:blipFill rotWithShape="1">
          <a:blip r:embed="rId10">
            <a:extLst>
              <a:ext uri="{28A0092B-C50C-407E-A947-70E740481C1C}">
                <a14:useLocalDpi xmlns:a14="http://schemas.microsoft.com/office/drawing/2010/main"/>
              </a:ext>
            </a:extLst>
          </a:blip>
          <a:srcRect/>
          <a:stretch/>
        </p:blipFill>
        <p:spPr>
          <a:xfrm>
            <a:off x="4357953" y="3617407"/>
            <a:ext cx="6256065" cy="3240593"/>
          </a:xfrm>
        </p:spPr>
      </p:pic>
      <p:pic>
        <p:nvPicPr>
          <p:cNvPr id="4" name="Picture 3" descr="A black background with a black square&#10;&#10;Description automatically generated with medium confidence">
            <a:extLst>
              <a:ext uri="{FF2B5EF4-FFF2-40B4-BE49-F238E27FC236}">
                <a16:creationId xmlns:a16="http://schemas.microsoft.com/office/drawing/2014/main" id="{F17CB31C-6F62-BD42-1069-E2E6A0090B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731" y="5761821"/>
            <a:ext cx="605069" cy="920131"/>
          </a:xfrm>
          <a:prstGeom prst="rect">
            <a:avLst/>
          </a:prstGeom>
        </p:spPr>
      </p:pic>
    </p:spTree>
    <p:extLst>
      <p:ext uri="{BB962C8B-B14F-4D97-AF65-F5344CB8AC3E}">
        <p14:creationId xmlns:p14="http://schemas.microsoft.com/office/powerpoint/2010/main" val="340566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6380A14-B3BA-854B-264F-0DDB5C7B693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2510" y="0"/>
            <a:ext cx="11966980" cy="3811024"/>
          </a:xfrm>
          <a:prstGeom prst="rect">
            <a:avLst/>
          </a:prstGeom>
        </p:spPr>
      </p:pic>
      <p:pic>
        <p:nvPicPr>
          <p:cNvPr id="6" name="Afbeelding 5">
            <a:extLst>
              <a:ext uri="{FF2B5EF4-FFF2-40B4-BE49-F238E27FC236}">
                <a16:creationId xmlns:a16="http://schemas.microsoft.com/office/drawing/2014/main" id="{9D4FBC0B-7790-A1F3-B43E-3BDF8FA1DDE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79386" y="3811025"/>
            <a:ext cx="10611769" cy="3046976"/>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F3929F4C-B12D-3BF0-38A3-D65BD8AE4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731" y="5761821"/>
            <a:ext cx="605069" cy="920131"/>
          </a:xfrm>
          <a:prstGeom prst="rect">
            <a:avLst/>
          </a:prstGeom>
        </p:spPr>
      </p:pic>
    </p:spTree>
    <p:extLst>
      <p:ext uri="{BB962C8B-B14F-4D97-AF65-F5344CB8AC3E}">
        <p14:creationId xmlns:p14="http://schemas.microsoft.com/office/powerpoint/2010/main" val="413186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bg>
      <p:bgPr>
        <a:solidFill>
          <a:srgbClr val="0D2654"/>
        </a:solidFill>
        <a:effectLst/>
      </p:bgPr>
    </p:bg>
    <p:spTree>
      <p:nvGrpSpPr>
        <p:cNvPr id="1" name=""/>
        <p:cNvGrpSpPr/>
        <p:nvPr/>
      </p:nvGrpSpPr>
      <p:grpSpPr>
        <a:xfrm>
          <a:off x="0" y="0"/>
          <a:ext cx="0" cy="0"/>
          <a:chOff x="0" y="0"/>
          <a:chExt cx="0" cy="0"/>
        </a:xfrm>
      </p:grpSpPr>
      <p:sp>
        <p:nvSpPr>
          <p:cNvPr id="41" name="Полилиния 40"/>
          <p:cNvSpPr/>
          <p:nvPr/>
        </p:nvSpPr>
        <p:spPr>
          <a:xfrm>
            <a:off x="4332698" y="2133271"/>
            <a:ext cx="1221359" cy="2565004"/>
          </a:xfrm>
          <a:custGeom>
            <a:avLst/>
            <a:gdLst>
              <a:gd name="connsiteX0" fmla="*/ 1832039 w 1832321"/>
              <a:gd name="connsiteY0" fmla="*/ 0 h 3848100"/>
              <a:gd name="connsiteX1" fmla="*/ 1832321 w 1832321"/>
              <a:gd name="connsiteY1" fmla="*/ 0 h 3848100"/>
              <a:gd name="connsiteX2" fmla="*/ 1832321 w 1832321"/>
              <a:gd name="connsiteY2" fmla="*/ 191506 h 3848100"/>
              <a:gd name="connsiteX3" fmla="*/ 1832040 w 1832321"/>
              <a:gd name="connsiteY3" fmla="*/ 191519 h 3848100"/>
              <a:gd name="connsiteX4" fmla="*/ 1832040 w 1832321"/>
              <a:gd name="connsiteY4" fmla="*/ 3696270 h 3848100"/>
              <a:gd name="connsiteX5" fmla="*/ 1832321 w 1832321"/>
              <a:gd name="connsiteY5" fmla="*/ 3696284 h 3848100"/>
              <a:gd name="connsiteX6" fmla="*/ 1832321 w 1832321"/>
              <a:gd name="connsiteY6" fmla="*/ 3848100 h 3848100"/>
              <a:gd name="connsiteX7" fmla="*/ 1832039 w 1832321"/>
              <a:gd name="connsiteY7" fmla="*/ 3848100 h 3848100"/>
              <a:gd name="connsiteX8" fmla="*/ 1832039 w 1832321"/>
              <a:gd name="connsiteY8" fmla="*/ 3696269 h 3848100"/>
              <a:gd name="connsiteX9" fmla="*/ 1825675 w 1832321"/>
              <a:gd name="connsiteY9" fmla="*/ 3696578 h 3848100"/>
              <a:gd name="connsiteX10" fmla="*/ 0 w 1832321"/>
              <a:gd name="connsiteY10" fmla="*/ 1943894 h 3848100"/>
              <a:gd name="connsiteX11" fmla="*/ 1825675 w 1832321"/>
              <a:gd name="connsiteY11" fmla="*/ 191210 h 3848100"/>
              <a:gd name="connsiteX12" fmla="*/ 1832039 w 1832321"/>
              <a:gd name="connsiteY12" fmla="*/ 191518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321" h="3848100">
                <a:moveTo>
                  <a:pt x="1832039" y="0"/>
                </a:moveTo>
                <a:lnTo>
                  <a:pt x="1832321" y="0"/>
                </a:lnTo>
                <a:lnTo>
                  <a:pt x="1832321" y="191506"/>
                </a:lnTo>
                <a:lnTo>
                  <a:pt x="1832040" y="191519"/>
                </a:lnTo>
                <a:lnTo>
                  <a:pt x="1832040" y="3696270"/>
                </a:lnTo>
                <a:lnTo>
                  <a:pt x="1832321" y="3696284"/>
                </a:lnTo>
                <a:lnTo>
                  <a:pt x="1832321" y="3848100"/>
                </a:lnTo>
                <a:lnTo>
                  <a:pt x="1832039" y="3848100"/>
                </a:lnTo>
                <a:lnTo>
                  <a:pt x="1832039" y="3696269"/>
                </a:lnTo>
                <a:lnTo>
                  <a:pt x="1825675" y="3696578"/>
                </a:lnTo>
                <a:cubicBezTo>
                  <a:pt x="817383" y="3696578"/>
                  <a:pt x="0" y="2911875"/>
                  <a:pt x="0" y="1943894"/>
                </a:cubicBezTo>
                <a:cubicBezTo>
                  <a:pt x="0" y="975913"/>
                  <a:pt x="817383" y="191210"/>
                  <a:pt x="1825675" y="191210"/>
                </a:cubicBezTo>
                <a:lnTo>
                  <a:pt x="1832039" y="191518"/>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pic>
        <p:nvPicPr>
          <p:cNvPr id="10" name="Tijdelijke aanduiding voor afbeelding 9" descr="Afbeelding met persoon, kleding, Menselijk gezicht, overdekt&#10;&#10;Automatisch gegenereerde beschrijving">
            <a:extLst>
              <a:ext uri="{FF2B5EF4-FFF2-40B4-BE49-F238E27FC236}">
                <a16:creationId xmlns:a16="http://schemas.microsoft.com/office/drawing/2014/main" id="{A95A1B9B-7530-2DF7-E369-D5A2901938A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0" y="0"/>
            <a:ext cx="6775144" cy="6858000"/>
          </a:xfrm>
        </p:spPr>
      </p:pic>
      <p:sp>
        <p:nvSpPr>
          <p:cNvPr id="2" name="Titel 13">
            <a:extLst>
              <a:ext uri="{FF2B5EF4-FFF2-40B4-BE49-F238E27FC236}">
                <a16:creationId xmlns:a16="http://schemas.microsoft.com/office/drawing/2014/main" id="{B8433FF0-211D-189F-BF62-5B4C3219A664}"/>
              </a:ext>
            </a:extLst>
          </p:cNvPr>
          <p:cNvSpPr txBox="1">
            <a:spLocks/>
          </p:cNvSpPr>
          <p:nvPr/>
        </p:nvSpPr>
        <p:spPr>
          <a:xfrm>
            <a:off x="7003488" y="615388"/>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FFFFFF"/>
                </a:solidFill>
                <a:effectLst/>
                <a:uLnTx/>
                <a:uFillTx/>
                <a:latin typeface="TT Firs Neue Trl DemiBold" panose="02000503030000020004" pitchFamily="2" charset="0"/>
                <a:ea typeface="+mj-ea"/>
                <a:cs typeface="+mj-cs"/>
              </a:rPr>
              <a:t>Lessons</a:t>
            </a:r>
            <a:endParaRPr kumimoji="0" lang="nl-BE" sz="8000" b="1" i="0" u="none" strike="noStrike" kern="1200" cap="none" spc="0" normalizeH="0" baseline="0" noProof="0" dirty="0">
              <a:ln>
                <a:noFill/>
              </a:ln>
              <a:solidFill>
                <a:srgbClr val="FFFFFF"/>
              </a:solidFill>
              <a:effectLst/>
              <a:uLnTx/>
              <a:uFillTx/>
              <a:latin typeface="TT Firs Neue Trl DemiBold" panose="02000503030000020004" pitchFamily="2" charset="0"/>
              <a:ea typeface="+mj-ea"/>
              <a:cs typeface="+mj-cs"/>
            </a:endParaRPr>
          </a:p>
        </p:txBody>
      </p:sp>
      <p:sp>
        <p:nvSpPr>
          <p:cNvPr id="3" name="Tekstvak 2">
            <a:extLst>
              <a:ext uri="{FF2B5EF4-FFF2-40B4-BE49-F238E27FC236}">
                <a16:creationId xmlns:a16="http://schemas.microsoft.com/office/drawing/2014/main" id="{7AE1D19F-92AB-B294-12DE-01031907302A}"/>
              </a:ext>
            </a:extLst>
          </p:cNvPr>
          <p:cNvSpPr txBox="1"/>
          <p:nvPr/>
        </p:nvSpPr>
        <p:spPr>
          <a:xfrm>
            <a:off x="7048936" y="1534655"/>
            <a:ext cx="5665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Any</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advice</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from</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us</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a:t>
            </a:r>
            <a:endParaRPr kumimoji="0" lang="nl-BE"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endParaRPr>
          </a:p>
        </p:txBody>
      </p:sp>
      <p:grpSp>
        <p:nvGrpSpPr>
          <p:cNvPr id="4" name="Groep 3">
            <a:extLst>
              <a:ext uri="{FF2B5EF4-FFF2-40B4-BE49-F238E27FC236}">
                <a16:creationId xmlns:a16="http://schemas.microsoft.com/office/drawing/2014/main" id="{C887262F-7B8A-211D-02B4-DF77AE83B0C8}"/>
              </a:ext>
            </a:extLst>
          </p:cNvPr>
          <p:cNvGrpSpPr/>
          <p:nvPr/>
        </p:nvGrpSpPr>
        <p:grpSpPr>
          <a:xfrm>
            <a:off x="7109394" y="2586905"/>
            <a:ext cx="6775144" cy="755387"/>
            <a:chOff x="6448994" y="1970955"/>
            <a:chExt cx="6557072" cy="755387"/>
          </a:xfrm>
        </p:grpSpPr>
        <p:pic>
          <p:nvPicPr>
            <p:cNvPr id="5" name="Graphic 4">
              <a:extLst>
                <a:ext uri="{FF2B5EF4-FFF2-40B4-BE49-F238E27FC236}">
                  <a16:creationId xmlns:a16="http://schemas.microsoft.com/office/drawing/2014/main" id="{831C2A03-9F82-087F-BECB-A6893462BD2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6448994" y="2050837"/>
              <a:ext cx="289307" cy="360536"/>
            </a:xfrm>
            <a:prstGeom prst="rect">
              <a:avLst/>
            </a:prstGeom>
          </p:spPr>
        </p:pic>
        <p:sp>
          <p:nvSpPr>
            <p:cNvPr id="6" name="Tijdelijke aanduiding voor tekst 5">
              <a:extLst>
                <a:ext uri="{FF2B5EF4-FFF2-40B4-BE49-F238E27FC236}">
                  <a16:creationId xmlns:a16="http://schemas.microsoft.com/office/drawing/2014/main" id="{974F3409-1907-9597-1BD6-6A4BB2E01277}"/>
                </a:ext>
              </a:extLst>
            </p:cNvPr>
            <p:cNvSpPr txBox="1">
              <a:spLocks/>
            </p:cNvSpPr>
            <p:nvPr/>
          </p:nvSpPr>
          <p:spPr>
            <a:xfrm>
              <a:off x="6982002" y="1970955"/>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0" i="0" u="none" strike="noStrike" kern="1200" cap="none" spc="0" normalizeH="0" baseline="0" noProof="0" dirty="0" err="1">
                  <a:ln>
                    <a:noFill/>
                  </a:ln>
                  <a:solidFill>
                    <a:srgbClr val="FFFFFF"/>
                  </a:solidFill>
                  <a:effectLst/>
                  <a:uLnTx/>
                  <a:uFillTx/>
                  <a:latin typeface="Aleo" panose="00000500000000000000" pitchFamily="2" charset="0"/>
                  <a:ea typeface="+mn-ea"/>
                  <a:cs typeface="+mn-cs"/>
                </a:rPr>
                <a:t>Growth</a:t>
              </a:r>
              <a:r>
                <a:rPr kumimoji="0" lang="nl-BE" sz="2800" b="0" i="0" u="none" strike="noStrike" kern="1200" cap="none" spc="0" normalizeH="0" baseline="0" noProof="0" dirty="0">
                  <a:ln>
                    <a:noFill/>
                  </a:ln>
                  <a:solidFill>
                    <a:srgbClr val="FFFFFF"/>
                  </a:solidFill>
                  <a:effectLst/>
                  <a:uLnTx/>
                  <a:uFillTx/>
                  <a:latin typeface="Aleo" panose="00000500000000000000" pitchFamily="2" charset="0"/>
                  <a:ea typeface="+mn-ea"/>
                  <a:cs typeface="+mn-cs"/>
                </a:rPr>
                <a:t> scenario</a:t>
              </a:r>
            </a:p>
          </p:txBody>
        </p:sp>
        <p:sp>
          <p:nvSpPr>
            <p:cNvPr id="7" name="Tekstvak 6">
              <a:extLst>
                <a:ext uri="{FF2B5EF4-FFF2-40B4-BE49-F238E27FC236}">
                  <a16:creationId xmlns:a16="http://schemas.microsoft.com/office/drawing/2014/main" id="{8393A407-E30C-DE63-2B96-4F3155D7CFA5}"/>
                </a:ext>
              </a:extLst>
            </p:cNvPr>
            <p:cNvSpPr txBox="1"/>
            <p:nvPr/>
          </p:nvSpPr>
          <p:spPr>
            <a:xfrm>
              <a:off x="6982000" y="2357010"/>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From</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small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projects</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to</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structural</a:t>
              </a:r>
              <a:endParaRPr kumimoji="0" lang="nl-BE"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endParaRPr>
            </a:p>
          </p:txBody>
        </p:sp>
      </p:grpSp>
      <p:pic>
        <p:nvPicPr>
          <p:cNvPr id="8" name="Picture 7" descr="A white text on a black background&#10;&#10;Description automatically generated">
            <a:extLst>
              <a:ext uri="{FF2B5EF4-FFF2-40B4-BE49-F238E27FC236}">
                <a16:creationId xmlns:a16="http://schemas.microsoft.com/office/drawing/2014/main" id="{C373F85E-6F44-0D87-3D11-D01FE8AE09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759" y="5761006"/>
            <a:ext cx="584885" cy="889438"/>
          </a:xfrm>
          <a:prstGeom prst="rect">
            <a:avLst/>
          </a:prstGeom>
        </p:spPr>
      </p:pic>
    </p:spTree>
    <p:extLst>
      <p:ext uri="{BB962C8B-B14F-4D97-AF65-F5344CB8AC3E}">
        <p14:creationId xmlns:p14="http://schemas.microsoft.com/office/powerpoint/2010/main" val="113469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rgbClr val="0D2654"/>
        </a:solidFill>
        <a:effectLst/>
      </p:bgPr>
    </p:bg>
    <p:spTree>
      <p:nvGrpSpPr>
        <p:cNvPr id="1" name=""/>
        <p:cNvGrpSpPr/>
        <p:nvPr/>
      </p:nvGrpSpPr>
      <p:grpSpPr>
        <a:xfrm>
          <a:off x="0" y="0"/>
          <a:ext cx="0" cy="0"/>
          <a:chOff x="0" y="0"/>
          <a:chExt cx="0" cy="0"/>
        </a:xfrm>
      </p:grpSpPr>
      <p:sp>
        <p:nvSpPr>
          <p:cNvPr id="41" name="Полилиния 40"/>
          <p:cNvSpPr/>
          <p:nvPr/>
        </p:nvSpPr>
        <p:spPr>
          <a:xfrm>
            <a:off x="4332698" y="2133271"/>
            <a:ext cx="1221359" cy="2565004"/>
          </a:xfrm>
          <a:custGeom>
            <a:avLst/>
            <a:gdLst>
              <a:gd name="connsiteX0" fmla="*/ 1832039 w 1832321"/>
              <a:gd name="connsiteY0" fmla="*/ 0 h 3848100"/>
              <a:gd name="connsiteX1" fmla="*/ 1832321 w 1832321"/>
              <a:gd name="connsiteY1" fmla="*/ 0 h 3848100"/>
              <a:gd name="connsiteX2" fmla="*/ 1832321 w 1832321"/>
              <a:gd name="connsiteY2" fmla="*/ 191506 h 3848100"/>
              <a:gd name="connsiteX3" fmla="*/ 1832040 w 1832321"/>
              <a:gd name="connsiteY3" fmla="*/ 191519 h 3848100"/>
              <a:gd name="connsiteX4" fmla="*/ 1832040 w 1832321"/>
              <a:gd name="connsiteY4" fmla="*/ 3696270 h 3848100"/>
              <a:gd name="connsiteX5" fmla="*/ 1832321 w 1832321"/>
              <a:gd name="connsiteY5" fmla="*/ 3696284 h 3848100"/>
              <a:gd name="connsiteX6" fmla="*/ 1832321 w 1832321"/>
              <a:gd name="connsiteY6" fmla="*/ 3848100 h 3848100"/>
              <a:gd name="connsiteX7" fmla="*/ 1832039 w 1832321"/>
              <a:gd name="connsiteY7" fmla="*/ 3848100 h 3848100"/>
              <a:gd name="connsiteX8" fmla="*/ 1832039 w 1832321"/>
              <a:gd name="connsiteY8" fmla="*/ 3696269 h 3848100"/>
              <a:gd name="connsiteX9" fmla="*/ 1825675 w 1832321"/>
              <a:gd name="connsiteY9" fmla="*/ 3696578 h 3848100"/>
              <a:gd name="connsiteX10" fmla="*/ 0 w 1832321"/>
              <a:gd name="connsiteY10" fmla="*/ 1943894 h 3848100"/>
              <a:gd name="connsiteX11" fmla="*/ 1825675 w 1832321"/>
              <a:gd name="connsiteY11" fmla="*/ 191210 h 3848100"/>
              <a:gd name="connsiteX12" fmla="*/ 1832039 w 1832321"/>
              <a:gd name="connsiteY12" fmla="*/ 191518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321" h="3848100">
                <a:moveTo>
                  <a:pt x="1832039" y="0"/>
                </a:moveTo>
                <a:lnTo>
                  <a:pt x="1832321" y="0"/>
                </a:lnTo>
                <a:lnTo>
                  <a:pt x="1832321" y="191506"/>
                </a:lnTo>
                <a:lnTo>
                  <a:pt x="1832040" y="191519"/>
                </a:lnTo>
                <a:lnTo>
                  <a:pt x="1832040" y="3696270"/>
                </a:lnTo>
                <a:lnTo>
                  <a:pt x="1832321" y="3696284"/>
                </a:lnTo>
                <a:lnTo>
                  <a:pt x="1832321" y="3848100"/>
                </a:lnTo>
                <a:lnTo>
                  <a:pt x="1832039" y="3848100"/>
                </a:lnTo>
                <a:lnTo>
                  <a:pt x="1832039" y="3696269"/>
                </a:lnTo>
                <a:lnTo>
                  <a:pt x="1825675" y="3696578"/>
                </a:lnTo>
                <a:cubicBezTo>
                  <a:pt x="817383" y="3696578"/>
                  <a:pt x="0" y="2911875"/>
                  <a:pt x="0" y="1943894"/>
                </a:cubicBezTo>
                <a:cubicBezTo>
                  <a:pt x="0" y="975913"/>
                  <a:pt x="817383" y="191210"/>
                  <a:pt x="1825675" y="191210"/>
                </a:cubicBezTo>
                <a:lnTo>
                  <a:pt x="1832039" y="191518"/>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pic>
        <p:nvPicPr>
          <p:cNvPr id="5" name="Tijdelijke aanduiding voor afbeelding 4" descr="Afbeelding met kleding, persoon, Menselijk gezicht, glimlach&#10;&#10;Automatisch gegenereerde beschrijving">
            <a:extLst>
              <a:ext uri="{FF2B5EF4-FFF2-40B4-BE49-F238E27FC236}">
                <a16:creationId xmlns:a16="http://schemas.microsoft.com/office/drawing/2014/main" id="{19C484E7-ABED-BD32-5163-8FFFA0335D7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0" y="0"/>
            <a:ext cx="6775144" cy="6858000"/>
          </a:xfrm>
        </p:spPr>
      </p:pic>
      <p:sp>
        <p:nvSpPr>
          <p:cNvPr id="4" name="Titel 13">
            <a:extLst>
              <a:ext uri="{FF2B5EF4-FFF2-40B4-BE49-F238E27FC236}">
                <a16:creationId xmlns:a16="http://schemas.microsoft.com/office/drawing/2014/main" id="{F9329297-DDBF-40B4-1BD2-B64B3FC76757}"/>
              </a:ext>
            </a:extLst>
          </p:cNvPr>
          <p:cNvSpPr txBox="1">
            <a:spLocks/>
          </p:cNvSpPr>
          <p:nvPr/>
        </p:nvSpPr>
        <p:spPr>
          <a:xfrm>
            <a:off x="7003488" y="615388"/>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FFFFFF"/>
                </a:solidFill>
                <a:effectLst/>
                <a:uLnTx/>
                <a:uFillTx/>
                <a:latin typeface="TT Firs Neue Trl DemiBold" panose="02000503030000020004" pitchFamily="2" charset="0"/>
                <a:ea typeface="+mj-ea"/>
                <a:cs typeface="+mj-cs"/>
              </a:rPr>
              <a:t>Lessons</a:t>
            </a:r>
            <a:endParaRPr kumimoji="0" lang="nl-BE" sz="8000" b="1" i="0" u="none" strike="noStrike" kern="1200" cap="none" spc="0" normalizeH="0" baseline="0" noProof="0" dirty="0">
              <a:ln>
                <a:noFill/>
              </a:ln>
              <a:solidFill>
                <a:srgbClr val="FFFFFF"/>
              </a:solidFill>
              <a:effectLst/>
              <a:uLnTx/>
              <a:uFillTx/>
              <a:latin typeface="TT Firs Neue Trl DemiBold" panose="02000503030000020004" pitchFamily="2" charset="0"/>
              <a:ea typeface="+mj-ea"/>
              <a:cs typeface="+mj-cs"/>
            </a:endParaRPr>
          </a:p>
        </p:txBody>
      </p:sp>
      <p:sp>
        <p:nvSpPr>
          <p:cNvPr id="6" name="Tekstvak 5">
            <a:extLst>
              <a:ext uri="{FF2B5EF4-FFF2-40B4-BE49-F238E27FC236}">
                <a16:creationId xmlns:a16="http://schemas.microsoft.com/office/drawing/2014/main" id="{0F956CF1-BE53-7BC1-595F-2B0889D08F03}"/>
              </a:ext>
            </a:extLst>
          </p:cNvPr>
          <p:cNvSpPr txBox="1"/>
          <p:nvPr/>
        </p:nvSpPr>
        <p:spPr>
          <a:xfrm>
            <a:off x="7048936" y="1534655"/>
            <a:ext cx="5665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Any</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advice</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from</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us</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a:t>
            </a:r>
            <a:endParaRPr kumimoji="0" lang="nl-BE"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endParaRPr>
          </a:p>
        </p:txBody>
      </p:sp>
      <p:grpSp>
        <p:nvGrpSpPr>
          <p:cNvPr id="7" name="Groep 6">
            <a:extLst>
              <a:ext uri="{FF2B5EF4-FFF2-40B4-BE49-F238E27FC236}">
                <a16:creationId xmlns:a16="http://schemas.microsoft.com/office/drawing/2014/main" id="{C9A84986-4E8D-1B78-6756-51B057B5347C}"/>
              </a:ext>
            </a:extLst>
          </p:cNvPr>
          <p:cNvGrpSpPr/>
          <p:nvPr/>
        </p:nvGrpSpPr>
        <p:grpSpPr>
          <a:xfrm>
            <a:off x="7109394" y="2586905"/>
            <a:ext cx="6775144" cy="755387"/>
            <a:chOff x="6448994" y="1970955"/>
            <a:chExt cx="6557072" cy="755387"/>
          </a:xfrm>
        </p:grpSpPr>
        <p:pic>
          <p:nvPicPr>
            <p:cNvPr id="8" name="Graphic 7">
              <a:extLst>
                <a:ext uri="{FF2B5EF4-FFF2-40B4-BE49-F238E27FC236}">
                  <a16:creationId xmlns:a16="http://schemas.microsoft.com/office/drawing/2014/main" id="{744C23A8-D263-9294-3ED8-97C1C0898DE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6448994" y="2050837"/>
              <a:ext cx="289307" cy="360536"/>
            </a:xfrm>
            <a:prstGeom prst="rect">
              <a:avLst/>
            </a:prstGeom>
          </p:spPr>
        </p:pic>
        <p:sp>
          <p:nvSpPr>
            <p:cNvPr id="13" name="Tijdelijke aanduiding voor tekst 5">
              <a:extLst>
                <a:ext uri="{FF2B5EF4-FFF2-40B4-BE49-F238E27FC236}">
                  <a16:creationId xmlns:a16="http://schemas.microsoft.com/office/drawing/2014/main" id="{4C7295EA-511F-F7EA-4BAE-8013A4C99633}"/>
                </a:ext>
              </a:extLst>
            </p:cNvPr>
            <p:cNvSpPr txBox="1">
              <a:spLocks/>
            </p:cNvSpPr>
            <p:nvPr/>
          </p:nvSpPr>
          <p:spPr>
            <a:xfrm>
              <a:off x="6982002" y="1970955"/>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0" i="0" u="none" strike="noStrike" kern="1200" cap="none" spc="0" normalizeH="0" baseline="0" noProof="0" dirty="0" err="1">
                  <a:ln>
                    <a:noFill/>
                  </a:ln>
                  <a:solidFill>
                    <a:srgbClr val="FFFFFF"/>
                  </a:solidFill>
                  <a:effectLst/>
                  <a:uLnTx/>
                  <a:uFillTx/>
                  <a:latin typeface="Aleo" panose="00000500000000000000" pitchFamily="2" charset="0"/>
                  <a:ea typeface="+mn-ea"/>
                  <a:cs typeface="+mn-cs"/>
                </a:rPr>
                <a:t>Growth</a:t>
              </a:r>
              <a:r>
                <a:rPr kumimoji="0" lang="nl-BE" sz="2800" b="0" i="0" u="none" strike="noStrike" kern="1200" cap="none" spc="0" normalizeH="0" baseline="0" noProof="0" dirty="0">
                  <a:ln>
                    <a:noFill/>
                  </a:ln>
                  <a:solidFill>
                    <a:srgbClr val="FFFFFF"/>
                  </a:solidFill>
                  <a:effectLst/>
                  <a:uLnTx/>
                  <a:uFillTx/>
                  <a:latin typeface="Aleo" panose="00000500000000000000" pitchFamily="2" charset="0"/>
                  <a:ea typeface="+mn-ea"/>
                  <a:cs typeface="+mn-cs"/>
                </a:rPr>
                <a:t> scenario</a:t>
              </a:r>
            </a:p>
          </p:txBody>
        </p:sp>
        <p:sp>
          <p:nvSpPr>
            <p:cNvPr id="14" name="Tekstvak 13">
              <a:extLst>
                <a:ext uri="{FF2B5EF4-FFF2-40B4-BE49-F238E27FC236}">
                  <a16:creationId xmlns:a16="http://schemas.microsoft.com/office/drawing/2014/main" id="{C942D59E-7884-9E38-2E47-E664FFE7B9A4}"/>
                </a:ext>
              </a:extLst>
            </p:cNvPr>
            <p:cNvSpPr txBox="1"/>
            <p:nvPr/>
          </p:nvSpPr>
          <p:spPr>
            <a:xfrm>
              <a:off x="6982000" y="2357010"/>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From</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small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projects</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to</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structural</a:t>
              </a:r>
              <a:endParaRPr kumimoji="0" lang="nl-BE"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endParaRPr>
            </a:p>
          </p:txBody>
        </p:sp>
      </p:grpSp>
      <p:pic>
        <p:nvPicPr>
          <p:cNvPr id="2" name="Picture 1" descr="A white text on a black background&#10;&#10;Description automatically generated">
            <a:extLst>
              <a:ext uri="{FF2B5EF4-FFF2-40B4-BE49-F238E27FC236}">
                <a16:creationId xmlns:a16="http://schemas.microsoft.com/office/drawing/2014/main" id="{FEFD0799-2CCE-42A7-0B9C-29C71084C4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759" y="5761006"/>
            <a:ext cx="584885" cy="889438"/>
          </a:xfrm>
          <a:prstGeom prst="rect">
            <a:avLst/>
          </a:prstGeom>
        </p:spPr>
      </p:pic>
    </p:spTree>
    <p:extLst>
      <p:ext uri="{BB962C8B-B14F-4D97-AF65-F5344CB8AC3E}">
        <p14:creationId xmlns:p14="http://schemas.microsoft.com/office/powerpoint/2010/main" val="68687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rgbClr val="0D2654"/>
        </a:solidFill>
        <a:effectLst/>
      </p:bgPr>
    </p:bg>
    <p:spTree>
      <p:nvGrpSpPr>
        <p:cNvPr id="1" name=""/>
        <p:cNvGrpSpPr/>
        <p:nvPr/>
      </p:nvGrpSpPr>
      <p:grpSpPr>
        <a:xfrm>
          <a:off x="0" y="0"/>
          <a:ext cx="0" cy="0"/>
          <a:chOff x="0" y="0"/>
          <a:chExt cx="0" cy="0"/>
        </a:xfrm>
      </p:grpSpPr>
      <p:sp>
        <p:nvSpPr>
          <p:cNvPr id="41" name="Полилиния 40"/>
          <p:cNvSpPr/>
          <p:nvPr/>
        </p:nvSpPr>
        <p:spPr>
          <a:xfrm>
            <a:off x="4332698" y="2133271"/>
            <a:ext cx="1221359" cy="2565004"/>
          </a:xfrm>
          <a:custGeom>
            <a:avLst/>
            <a:gdLst>
              <a:gd name="connsiteX0" fmla="*/ 1832039 w 1832321"/>
              <a:gd name="connsiteY0" fmla="*/ 0 h 3848100"/>
              <a:gd name="connsiteX1" fmla="*/ 1832321 w 1832321"/>
              <a:gd name="connsiteY1" fmla="*/ 0 h 3848100"/>
              <a:gd name="connsiteX2" fmla="*/ 1832321 w 1832321"/>
              <a:gd name="connsiteY2" fmla="*/ 191506 h 3848100"/>
              <a:gd name="connsiteX3" fmla="*/ 1832040 w 1832321"/>
              <a:gd name="connsiteY3" fmla="*/ 191519 h 3848100"/>
              <a:gd name="connsiteX4" fmla="*/ 1832040 w 1832321"/>
              <a:gd name="connsiteY4" fmla="*/ 3696270 h 3848100"/>
              <a:gd name="connsiteX5" fmla="*/ 1832321 w 1832321"/>
              <a:gd name="connsiteY5" fmla="*/ 3696284 h 3848100"/>
              <a:gd name="connsiteX6" fmla="*/ 1832321 w 1832321"/>
              <a:gd name="connsiteY6" fmla="*/ 3848100 h 3848100"/>
              <a:gd name="connsiteX7" fmla="*/ 1832039 w 1832321"/>
              <a:gd name="connsiteY7" fmla="*/ 3848100 h 3848100"/>
              <a:gd name="connsiteX8" fmla="*/ 1832039 w 1832321"/>
              <a:gd name="connsiteY8" fmla="*/ 3696269 h 3848100"/>
              <a:gd name="connsiteX9" fmla="*/ 1825675 w 1832321"/>
              <a:gd name="connsiteY9" fmla="*/ 3696578 h 3848100"/>
              <a:gd name="connsiteX10" fmla="*/ 0 w 1832321"/>
              <a:gd name="connsiteY10" fmla="*/ 1943894 h 3848100"/>
              <a:gd name="connsiteX11" fmla="*/ 1825675 w 1832321"/>
              <a:gd name="connsiteY11" fmla="*/ 191210 h 3848100"/>
              <a:gd name="connsiteX12" fmla="*/ 1832039 w 1832321"/>
              <a:gd name="connsiteY12" fmla="*/ 191518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321" h="3848100">
                <a:moveTo>
                  <a:pt x="1832039" y="0"/>
                </a:moveTo>
                <a:lnTo>
                  <a:pt x="1832321" y="0"/>
                </a:lnTo>
                <a:lnTo>
                  <a:pt x="1832321" y="191506"/>
                </a:lnTo>
                <a:lnTo>
                  <a:pt x="1832040" y="191519"/>
                </a:lnTo>
                <a:lnTo>
                  <a:pt x="1832040" y="3696270"/>
                </a:lnTo>
                <a:lnTo>
                  <a:pt x="1832321" y="3696284"/>
                </a:lnTo>
                <a:lnTo>
                  <a:pt x="1832321" y="3848100"/>
                </a:lnTo>
                <a:lnTo>
                  <a:pt x="1832039" y="3848100"/>
                </a:lnTo>
                <a:lnTo>
                  <a:pt x="1832039" y="3696269"/>
                </a:lnTo>
                <a:lnTo>
                  <a:pt x="1825675" y="3696578"/>
                </a:lnTo>
                <a:cubicBezTo>
                  <a:pt x="817383" y="3696578"/>
                  <a:pt x="0" y="2911875"/>
                  <a:pt x="0" y="1943894"/>
                </a:cubicBezTo>
                <a:cubicBezTo>
                  <a:pt x="0" y="975913"/>
                  <a:pt x="817383" y="191210"/>
                  <a:pt x="1825675" y="191210"/>
                </a:cubicBezTo>
                <a:lnTo>
                  <a:pt x="1832039" y="191518"/>
                </a:lnTo>
                <a:close/>
              </a:path>
            </a:pathLst>
          </a:custGeom>
          <a:solidFill>
            <a:srgbClr val="0D26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pic>
        <p:nvPicPr>
          <p:cNvPr id="22" name="Tijdelijke aanduiding voor afbeelding 21" descr="Afbeelding met overdekt, kleding, persoon, tafel&#10;&#10;Automatisch gegenereerde beschrijving">
            <a:extLst>
              <a:ext uri="{FF2B5EF4-FFF2-40B4-BE49-F238E27FC236}">
                <a16:creationId xmlns:a16="http://schemas.microsoft.com/office/drawing/2014/main" id="{89F1DD23-A379-0C69-C52B-19E63767DD95}"/>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2" name="Titel 13">
            <a:extLst>
              <a:ext uri="{FF2B5EF4-FFF2-40B4-BE49-F238E27FC236}">
                <a16:creationId xmlns:a16="http://schemas.microsoft.com/office/drawing/2014/main" id="{78CB231B-5D3F-FC1A-E366-7371D7BC78C2}"/>
              </a:ext>
            </a:extLst>
          </p:cNvPr>
          <p:cNvSpPr txBox="1">
            <a:spLocks/>
          </p:cNvSpPr>
          <p:nvPr/>
        </p:nvSpPr>
        <p:spPr>
          <a:xfrm>
            <a:off x="7003488" y="615388"/>
            <a:ext cx="7182677" cy="89203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FFFFFF"/>
                </a:solidFill>
                <a:effectLst/>
                <a:uLnTx/>
                <a:uFillTx/>
                <a:latin typeface="TT Firs Neue Trl DemiBold" panose="02000503030000020004" pitchFamily="2" charset="0"/>
                <a:ea typeface="+mj-ea"/>
                <a:cs typeface="+mj-cs"/>
              </a:rPr>
              <a:t>Lessons</a:t>
            </a:r>
            <a:endParaRPr kumimoji="0" lang="nl-BE" sz="8000" b="1" i="0" u="none" strike="noStrike" kern="1200" cap="none" spc="0" normalizeH="0" baseline="0" noProof="0" dirty="0">
              <a:ln>
                <a:noFill/>
              </a:ln>
              <a:solidFill>
                <a:srgbClr val="FFFFFF"/>
              </a:solidFill>
              <a:effectLst/>
              <a:uLnTx/>
              <a:uFillTx/>
              <a:latin typeface="TT Firs Neue Trl DemiBold" panose="02000503030000020004" pitchFamily="2" charset="0"/>
              <a:ea typeface="+mj-ea"/>
              <a:cs typeface="+mj-cs"/>
            </a:endParaRPr>
          </a:p>
        </p:txBody>
      </p:sp>
      <p:sp>
        <p:nvSpPr>
          <p:cNvPr id="3" name="Tekstvak 2">
            <a:extLst>
              <a:ext uri="{FF2B5EF4-FFF2-40B4-BE49-F238E27FC236}">
                <a16:creationId xmlns:a16="http://schemas.microsoft.com/office/drawing/2014/main" id="{FF117498-FD6A-BA0E-A01B-6513CD266E8C}"/>
              </a:ext>
            </a:extLst>
          </p:cNvPr>
          <p:cNvSpPr txBox="1"/>
          <p:nvPr/>
        </p:nvSpPr>
        <p:spPr>
          <a:xfrm>
            <a:off x="7048936" y="1534655"/>
            <a:ext cx="5665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Any</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advice</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from</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us</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a:t>
            </a:r>
            <a:endParaRPr kumimoji="0" lang="nl-BE"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endParaRPr>
          </a:p>
        </p:txBody>
      </p:sp>
      <p:grpSp>
        <p:nvGrpSpPr>
          <p:cNvPr id="4" name="Groep 3">
            <a:extLst>
              <a:ext uri="{FF2B5EF4-FFF2-40B4-BE49-F238E27FC236}">
                <a16:creationId xmlns:a16="http://schemas.microsoft.com/office/drawing/2014/main" id="{6C490EF1-8165-DE6F-ABB9-21D63C22078D}"/>
              </a:ext>
            </a:extLst>
          </p:cNvPr>
          <p:cNvGrpSpPr/>
          <p:nvPr/>
        </p:nvGrpSpPr>
        <p:grpSpPr>
          <a:xfrm>
            <a:off x="7109394" y="2586905"/>
            <a:ext cx="6775144" cy="755387"/>
            <a:chOff x="6448994" y="1970955"/>
            <a:chExt cx="6557072" cy="755387"/>
          </a:xfrm>
        </p:grpSpPr>
        <p:pic>
          <p:nvPicPr>
            <p:cNvPr id="5" name="Graphic 4">
              <a:extLst>
                <a:ext uri="{FF2B5EF4-FFF2-40B4-BE49-F238E27FC236}">
                  <a16:creationId xmlns:a16="http://schemas.microsoft.com/office/drawing/2014/main" id="{FBB681B3-BE0D-A5BF-489C-333618F3753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6448994" y="2050837"/>
              <a:ext cx="289307" cy="360536"/>
            </a:xfrm>
            <a:prstGeom prst="rect">
              <a:avLst/>
            </a:prstGeom>
          </p:spPr>
        </p:pic>
        <p:sp>
          <p:nvSpPr>
            <p:cNvPr id="6" name="Tijdelijke aanduiding voor tekst 5">
              <a:extLst>
                <a:ext uri="{FF2B5EF4-FFF2-40B4-BE49-F238E27FC236}">
                  <a16:creationId xmlns:a16="http://schemas.microsoft.com/office/drawing/2014/main" id="{92FA484D-D82C-CCDF-9964-216B9C62ABA3}"/>
                </a:ext>
              </a:extLst>
            </p:cNvPr>
            <p:cNvSpPr txBox="1">
              <a:spLocks/>
            </p:cNvSpPr>
            <p:nvPr/>
          </p:nvSpPr>
          <p:spPr>
            <a:xfrm>
              <a:off x="6982002" y="1970955"/>
              <a:ext cx="6024064"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0" i="0" u="none" strike="noStrike" kern="1200" cap="none" spc="0" normalizeH="0" baseline="0" noProof="0" dirty="0" err="1">
                  <a:ln>
                    <a:noFill/>
                  </a:ln>
                  <a:solidFill>
                    <a:srgbClr val="FFFFFF"/>
                  </a:solidFill>
                  <a:effectLst/>
                  <a:uLnTx/>
                  <a:uFillTx/>
                  <a:latin typeface="Aleo" panose="00000500000000000000" pitchFamily="2" charset="0"/>
                  <a:ea typeface="+mn-ea"/>
                  <a:cs typeface="+mn-cs"/>
                </a:rPr>
                <a:t>Growth</a:t>
              </a:r>
              <a:r>
                <a:rPr kumimoji="0" lang="nl-BE" sz="2800" b="0" i="0" u="none" strike="noStrike" kern="1200" cap="none" spc="0" normalizeH="0" baseline="0" noProof="0" dirty="0">
                  <a:ln>
                    <a:noFill/>
                  </a:ln>
                  <a:solidFill>
                    <a:srgbClr val="FFFFFF"/>
                  </a:solidFill>
                  <a:effectLst/>
                  <a:uLnTx/>
                  <a:uFillTx/>
                  <a:latin typeface="Aleo" panose="00000500000000000000" pitchFamily="2" charset="0"/>
                  <a:ea typeface="+mn-ea"/>
                  <a:cs typeface="+mn-cs"/>
                </a:rPr>
                <a:t> scenario</a:t>
              </a:r>
            </a:p>
          </p:txBody>
        </p:sp>
        <p:sp>
          <p:nvSpPr>
            <p:cNvPr id="7" name="Tekstvak 6">
              <a:extLst>
                <a:ext uri="{FF2B5EF4-FFF2-40B4-BE49-F238E27FC236}">
                  <a16:creationId xmlns:a16="http://schemas.microsoft.com/office/drawing/2014/main" id="{95A1F5B6-5162-6C75-55E8-7B6B7BC062FA}"/>
                </a:ext>
              </a:extLst>
            </p:cNvPr>
            <p:cNvSpPr txBox="1"/>
            <p:nvPr/>
          </p:nvSpPr>
          <p:spPr>
            <a:xfrm>
              <a:off x="6982000" y="2357010"/>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From</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small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projects</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to</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a:t>
              </a: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structural</a:t>
              </a:r>
              <a:endParaRPr kumimoji="0" lang="nl-BE"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endParaRPr>
            </a:p>
          </p:txBody>
        </p:sp>
      </p:grpSp>
      <p:grpSp>
        <p:nvGrpSpPr>
          <p:cNvPr id="8" name="Groep 7">
            <a:extLst>
              <a:ext uri="{FF2B5EF4-FFF2-40B4-BE49-F238E27FC236}">
                <a16:creationId xmlns:a16="http://schemas.microsoft.com/office/drawing/2014/main" id="{6C972ABC-DF63-E2B1-63CB-66BAE4A435C0}"/>
              </a:ext>
            </a:extLst>
          </p:cNvPr>
          <p:cNvGrpSpPr/>
          <p:nvPr/>
        </p:nvGrpSpPr>
        <p:grpSpPr>
          <a:xfrm>
            <a:off x="7106087" y="4073512"/>
            <a:ext cx="5418995" cy="769266"/>
            <a:chOff x="6445687" y="2892188"/>
            <a:chExt cx="5418995" cy="769266"/>
          </a:xfrm>
        </p:grpSpPr>
        <p:pic>
          <p:nvPicPr>
            <p:cNvPr id="9" name="Graphic 8">
              <a:extLst>
                <a:ext uri="{FF2B5EF4-FFF2-40B4-BE49-F238E27FC236}">
                  <a16:creationId xmlns:a16="http://schemas.microsoft.com/office/drawing/2014/main" id="{07F5CB65-DEC4-82BC-DA92-5859149C43F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6445687" y="2932129"/>
              <a:ext cx="289307" cy="360536"/>
            </a:xfrm>
            <a:prstGeom prst="rect">
              <a:avLst/>
            </a:prstGeom>
          </p:spPr>
        </p:pic>
        <p:sp>
          <p:nvSpPr>
            <p:cNvPr id="10" name="Tijdelijke aanduiding voor tekst 5">
              <a:extLst>
                <a:ext uri="{FF2B5EF4-FFF2-40B4-BE49-F238E27FC236}">
                  <a16:creationId xmlns:a16="http://schemas.microsoft.com/office/drawing/2014/main" id="{AB24CD32-5D48-5C01-8A55-9788805B438F}"/>
                </a:ext>
              </a:extLst>
            </p:cNvPr>
            <p:cNvSpPr txBox="1">
              <a:spLocks/>
            </p:cNvSpPr>
            <p:nvPr/>
          </p:nvSpPr>
          <p:spPr>
            <a:xfrm>
              <a:off x="6982000" y="2892188"/>
              <a:ext cx="3598948" cy="440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eo"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leo"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eo"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eo"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leo" panose="00000500000000000000" pitchFamily="2" charset="0"/>
                  <a:ea typeface="+mn-ea"/>
                  <a:cs typeface="+mn-cs"/>
                </a:rPr>
                <a:t>What’s in it for them</a:t>
              </a:r>
              <a:endParaRPr kumimoji="0" lang="nl-BE" sz="2800" b="0" i="0" u="none" strike="noStrike" kern="1200" cap="none" spc="0" normalizeH="0" baseline="0" noProof="0" dirty="0">
                <a:ln>
                  <a:noFill/>
                </a:ln>
                <a:solidFill>
                  <a:srgbClr val="FFFFFF"/>
                </a:solidFill>
                <a:effectLst/>
                <a:uLnTx/>
                <a:uFillTx/>
                <a:latin typeface="Aleo" panose="00000500000000000000" pitchFamily="2" charset="0"/>
                <a:ea typeface="+mn-ea"/>
                <a:cs typeface="+mn-cs"/>
              </a:endParaRPr>
            </a:p>
          </p:txBody>
        </p:sp>
        <p:sp>
          <p:nvSpPr>
            <p:cNvPr id="11" name="Tekstvak 10">
              <a:extLst>
                <a:ext uri="{FF2B5EF4-FFF2-40B4-BE49-F238E27FC236}">
                  <a16:creationId xmlns:a16="http://schemas.microsoft.com/office/drawing/2014/main" id="{92784039-CE5D-AFA3-4E1E-3742E570F9C5}"/>
                </a:ext>
              </a:extLst>
            </p:cNvPr>
            <p:cNvSpPr txBox="1"/>
            <p:nvPr/>
          </p:nvSpPr>
          <p:spPr>
            <a:xfrm>
              <a:off x="6981997" y="3292122"/>
              <a:ext cx="4882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Aleo Light" panose="00000400000000000000" pitchFamily="2" charset="0"/>
                  <a:ea typeface="+mn-ea"/>
                  <a:cs typeface="+mn-cs"/>
                </a:rPr>
                <a:t>Durable</a:t>
              </a:r>
              <a:r>
                <a:rPr kumimoji="0" lang="nl-NL"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rPr>
                <a:t> cooperation</a:t>
              </a:r>
              <a:endParaRPr kumimoji="0" lang="nl-BE" sz="1800" b="0" i="0" u="none" strike="noStrike" kern="1200" cap="none" spc="0" normalizeH="0" baseline="0" noProof="0" dirty="0">
                <a:ln>
                  <a:noFill/>
                </a:ln>
                <a:solidFill>
                  <a:srgbClr val="FFFFFF"/>
                </a:solidFill>
                <a:effectLst/>
                <a:uLnTx/>
                <a:uFillTx/>
                <a:latin typeface="Aleo Light" panose="00000400000000000000" pitchFamily="2" charset="0"/>
                <a:ea typeface="+mn-ea"/>
                <a:cs typeface="+mn-cs"/>
              </a:endParaRPr>
            </a:p>
          </p:txBody>
        </p:sp>
      </p:grpSp>
      <p:pic>
        <p:nvPicPr>
          <p:cNvPr id="12" name="Picture 11" descr="A white text on a black background&#10;&#10;Description automatically generated">
            <a:extLst>
              <a:ext uri="{FF2B5EF4-FFF2-40B4-BE49-F238E27FC236}">
                <a16:creationId xmlns:a16="http://schemas.microsoft.com/office/drawing/2014/main" id="{2363E82A-930C-B263-669A-49C1E794F2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759" y="5761006"/>
            <a:ext cx="584885" cy="889438"/>
          </a:xfrm>
          <a:prstGeom prst="rect">
            <a:avLst/>
          </a:prstGeom>
        </p:spPr>
      </p:pic>
    </p:spTree>
    <p:extLst>
      <p:ext uri="{BB962C8B-B14F-4D97-AF65-F5344CB8AC3E}">
        <p14:creationId xmlns:p14="http://schemas.microsoft.com/office/powerpoint/2010/main" val="324293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3.xml.rels><?xml version="1.0" encoding="UTF-8" standalone="yes"?>
<Relationships xmlns="http://schemas.openxmlformats.org/package/2006/relationships"><Relationship Id="rId1" Type="http://schemas.openxmlformats.org/officeDocument/2006/relationships/image" Target="../media/image32.jpeg"/></Relationships>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2024_Template_update" id="{401ADC2F-C725-4CF3-B977-270A16783088}" vid="{877CF3C4-21D5-4ADA-BF8C-282B2B9BA803}"/>
    </a:ext>
  </a:extLst>
</a:theme>
</file>

<file path=ppt/theme/theme10.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onception personnalisée">
  <a:themeElements>
    <a:clrScheme name="Science Europe">
      <a:dk1>
        <a:srgbClr val="000000"/>
      </a:dk1>
      <a:lt1>
        <a:srgbClr val="FFFFFF"/>
      </a:lt1>
      <a:dk2>
        <a:srgbClr val="44546A"/>
      </a:dk2>
      <a:lt2>
        <a:srgbClr val="E7E6E6"/>
      </a:lt2>
      <a:accent1>
        <a:srgbClr val="0D2BF9"/>
      </a:accent1>
      <a:accent2>
        <a:srgbClr val="FF7B38"/>
      </a:accent2>
      <a:accent3>
        <a:srgbClr val="A5A5A5"/>
      </a:accent3>
      <a:accent4>
        <a:srgbClr val="FFA161"/>
      </a:accent4>
      <a:accent5>
        <a:srgbClr val="48B9FF"/>
      </a:accent5>
      <a:accent6>
        <a:srgbClr val="79EF43"/>
      </a:accent6>
      <a:hlink>
        <a:srgbClr val="0D28F9"/>
      </a:hlink>
      <a:folHlink>
        <a:srgbClr val="F73749"/>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1-Template-PowerPoint.pptx" id="{36BBF9F6-8A6A-4FCD-9370-6E6FEA191B33}" vid="{E1B315BA-4AAE-4D5D-99F2-1E8175BC6372}"/>
    </a:ext>
  </a:extLst>
</a:theme>
</file>

<file path=ppt/theme/theme13.xml><?xml version="1.0" encoding="utf-8"?>
<a:theme xmlns:a="http://schemas.openxmlformats.org/drawingml/2006/main" name="Concis">
  <a:themeElements>
    <a:clrScheme name="Science Europe 1">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202001-Template-PowerPoint.pptx" id="{36BBF9F6-8A6A-4FCD-9370-6E6FEA191B33}" vid="{C9000AD6-237D-418E-80E6-B310E3187C3C}"/>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2024_Template_update" id="{401ADC2F-C725-4CF3-B977-270A16783088}" vid="{E2567D78-D65F-4E6E-A401-A29E5885F6D9}"/>
    </a:ext>
  </a:extLst>
</a:theme>
</file>

<file path=ppt/theme/theme3.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2024_Template_update" id="{401ADC2F-C725-4CF3-B977-270A16783088}" vid="{8719A812-FE98-4A31-8C84-39AD2B882E02}"/>
    </a:ext>
  </a:extLst>
</a:theme>
</file>

<file path=ppt/theme/theme4.xml><?xml version="1.0" encoding="utf-8"?>
<a:theme xmlns:a="http://schemas.openxmlformats.org/drawingml/2006/main" name="3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2024_Template_update" id="{401ADC2F-C725-4CF3-B977-270A16783088}" vid="{E6D4248F-4C0E-4584-833C-CA7C9E7B1F0C}"/>
    </a:ext>
  </a:extLst>
</a:theme>
</file>

<file path=ppt/theme/theme5.xml><?xml version="1.0" encoding="utf-8"?>
<a:theme xmlns:a="http://schemas.openxmlformats.org/drawingml/2006/main" name="4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2024_Template_update" id="{401ADC2F-C725-4CF3-B977-270A16783088}" vid="{9F1B198E-4C10-47E1-A730-6A850E2A4487}"/>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1_Maan-Ballon-Zon">
  <a:themeElements>
    <a:clrScheme name="Comon">
      <a:dk1>
        <a:srgbClr val="0D2654"/>
      </a:dk1>
      <a:lt1>
        <a:srgbClr val="FFFFFF"/>
      </a:lt1>
      <a:dk2>
        <a:srgbClr val="03FFF2"/>
      </a:dk2>
      <a:lt2>
        <a:srgbClr val="FFE8C0"/>
      </a:lt2>
      <a:accent1>
        <a:srgbClr val="F34213"/>
      </a:accent1>
      <a:accent2>
        <a:srgbClr val="DB5375"/>
      </a:accent2>
      <a:accent3>
        <a:srgbClr val="AB87FF"/>
      </a:accent3>
      <a:accent4>
        <a:srgbClr val="5B7553"/>
      </a:accent4>
      <a:accent5>
        <a:srgbClr val="E5625E"/>
      </a:accent5>
      <a:accent6>
        <a:srgbClr val="998DA0"/>
      </a:accent6>
      <a:hlink>
        <a:srgbClr val="0D2654"/>
      </a:hlink>
      <a:folHlink>
        <a:srgbClr val="0D26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Business Plan 03">
      <a:dk1>
        <a:sysClr val="windowText" lastClr="000000"/>
      </a:dk1>
      <a:lt1>
        <a:srgbClr val="3F3F3F"/>
      </a:lt1>
      <a:dk2>
        <a:srgbClr val="08090A"/>
      </a:dk2>
      <a:lt2>
        <a:srgbClr val="FFFFFF"/>
      </a:lt2>
      <a:accent1>
        <a:srgbClr val="1C2024"/>
      </a:accent1>
      <a:accent2>
        <a:srgbClr val="E8E8E8"/>
      </a:accent2>
      <a:accent3>
        <a:srgbClr val="BBC0C3"/>
      </a:accent3>
      <a:accent4>
        <a:srgbClr val="0073E5"/>
      </a:accent4>
      <a:accent5>
        <a:srgbClr val="6B7278"/>
      </a:accent5>
      <a:accent6>
        <a:srgbClr val="333A42"/>
      </a:accent6>
      <a:hlink>
        <a:srgbClr val="FFFFFF"/>
      </a:hlink>
      <a:folHlink>
        <a:srgbClr val="FFFFFF"/>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5bb27c0-a588-4c79-9583-055ae82bd472">
      <Terms xmlns="http://schemas.microsoft.com/office/infopath/2007/PartnerControls"/>
    </lcf76f155ced4ddcb4097134ff3c332f>
    <TaxCatchAll xmlns="03127532-95ae-4059-a509-2675320f3366" xsi:nil="true"/>
    <p5e7a70900b24fdf9bcfb9b5fc846c60 xmlns="03127532-95ae-4059-a509-2675320f3366">
      <Terms xmlns="http://schemas.microsoft.com/office/infopath/2007/PartnerControls"/>
    </p5e7a70900b24fdf9bcfb9b5fc846c60>
    <ToBeArchived xmlns="03127532-95ae-4059-a509-2675320f336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816123DF7324418C51D6FAEF2E0F14" ma:contentTypeVersion="18" ma:contentTypeDescription="Create a new document." ma:contentTypeScope="" ma:versionID="205ea9dffd2e795f414a984f9278e7e9">
  <xsd:schema xmlns:xsd="http://www.w3.org/2001/XMLSchema" xmlns:xs="http://www.w3.org/2001/XMLSchema" xmlns:p="http://schemas.microsoft.com/office/2006/metadata/properties" xmlns:ns2="03127532-95ae-4059-a509-2675320f3366" xmlns:ns3="b5bb27c0-a588-4c79-9583-055ae82bd472" targetNamespace="http://schemas.microsoft.com/office/2006/metadata/properties" ma:root="true" ma:fieldsID="c884c3e0c695e324e493c5ac06ab8e47" ns2:_="" ns3:_="">
    <xsd:import namespace="03127532-95ae-4059-a509-2675320f3366"/>
    <xsd:import namespace="b5bb27c0-a588-4c79-9583-055ae82bd472"/>
    <xsd:element name="properties">
      <xsd:complexType>
        <xsd:sequence>
          <xsd:element name="documentManagement">
            <xsd:complexType>
              <xsd:all>
                <xsd:element ref="ns2:p5e7a70900b24fdf9bcfb9b5fc846c60" minOccurs="0"/>
                <xsd:element ref="ns2:TaxCatchAll" minOccurs="0"/>
                <xsd:element ref="ns2:TaxCatchAllLabel" minOccurs="0"/>
                <xsd:element ref="ns2:ToBeArchived"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lcf76f155ced4ddcb4097134ff3c332f" minOccurs="0"/>
                <xsd:element ref="ns3:MediaServiceObjectDetectorVersions"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127532-95ae-4059-a509-2675320f3366" elementFormDefault="qualified">
    <xsd:import namespace="http://schemas.microsoft.com/office/2006/documentManagement/types"/>
    <xsd:import namespace="http://schemas.microsoft.com/office/infopath/2007/PartnerControls"/>
    <xsd:element name="p5e7a70900b24fdf9bcfb9b5fc846c60" ma:index="8" nillable="true" ma:taxonomy="true" ma:internalName="p5e7a70900b24fdf9bcfb9b5fc846c60" ma:taxonomyFieldName="ArchiveCode" ma:displayName="Archive code" ma:default="" ma:fieldId="{95e7a709-00b2-4fdf-9bcf-b9b5fc846c60}" ma:sspId="8710b318-ea48-4423-a308-0e87359dff93" ma:termSetId="eca26591-3e39-4461-87f0-273b620e3239"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eb3f3baa-408e-4c85-9c4d-f36d094f850a}" ma:internalName="TaxCatchAll" ma:showField="CatchAllData" ma:web="03127532-95ae-4059-a509-2675320f336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eb3f3baa-408e-4c85-9c4d-f36d094f850a}" ma:internalName="TaxCatchAllLabel" ma:readOnly="true" ma:showField="CatchAllDataLabel" ma:web="03127532-95ae-4059-a509-2675320f3366">
      <xsd:complexType>
        <xsd:complexContent>
          <xsd:extension base="dms:MultiChoiceLookup">
            <xsd:sequence>
              <xsd:element name="Value" type="dms:Lookup" maxOccurs="unbounded" minOccurs="0" nillable="true"/>
            </xsd:sequence>
          </xsd:extension>
        </xsd:complexContent>
      </xsd:complexType>
    </xsd:element>
    <xsd:element name="ToBeArchived" ma:index="12" nillable="true" ma:displayName="To be archived" ma:internalName="ToBeArchived">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bb27c0-a588-4c79-9583-055ae82bd472"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10b318-ea48-4423-a308-0e87359dff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30144A-E2AC-4E24-B697-EA3191C03F13}">
  <ds:schemaRefs>
    <ds:schemaRef ds:uri="http://schemas.microsoft.com/office/2006/metadata/properties"/>
    <ds:schemaRef ds:uri="http://schemas.microsoft.com/office/infopath/2007/PartnerControls"/>
    <ds:schemaRef ds:uri="b5bb27c0-a588-4c79-9583-055ae82bd472"/>
    <ds:schemaRef ds:uri="03127532-95ae-4059-a509-2675320f3366"/>
  </ds:schemaRefs>
</ds:datastoreItem>
</file>

<file path=customXml/itemProps2.xml><?xml version="1.0" encoding="utf-8"?>
<ds:datastoreItem xmlns:ds="http://schemas.openxmlformats.org/officeDocument/2006/customXml" ds:itemID="{74B70880-93F1-470F-8B69-9986345E5BF4}">
  <ds:schemaRefs>
    <ds:schemaRef ds:uri="http://schemas.microsoft.com/sharepoint/v3/contenttype/forms"/>
  </ds:schemaRefs>
</ds:datastoreItem>
</file>

<file path=customXml/itemProps3.xml><?xml version="1.0" encoding="utf-8"?>
<ds:datastoreItem xmlns:ds="http://schemas.openxmlformats.org/officeDocument/2006/customXml" ds:itemID="{C89B61F8-C5A3-4262-930F-BE7338ED0E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127532-95ae-4059-a509-2675320f3366"/>
    <ds:schemaRef ds:uri="b5bb27c0-a588-4c79-9583-055ae82bd4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EU2024BE_template_PPT_16-19</Template>
  <TotalTime>236</TotalTime>
  <Words>5041</Words>
  <Application>Microsoft Office PowerPoint</Application>
  <PresentationFormat>Widescreen</PresentationFormat>
  <Paragraphs>745</Paragraphs>
  <Slides>133</Slides>
  <Notes>37</Notes>
  <HiddenSlides>27</HiddenSlides>
  <MMClips>0</MMClips>
  <ScaleCrop>false</ScaleCrop>
  <HeadingPairs>
    <vt:vector size="4" baseType="variant">
      <vt:variant>
        <vt:lpstr>Theme</vt:lpstr>
      </vt:variant>
      <vt:variant>
        <vt:i4>13</vt:i4>
      </vt:variant>
      <vt:variant>
        <vt:lpstr>Slide Titles</vt:lpstr>
      </vt:variant>
      <vt:variant>
        <vt:i4>133</vt:i4>
      </vt:variant>
    </vt:vector>
  </HeadingPairs>
  <TitlesOfParts>
    <vt:vector size="146" baseType="lpstr">
      <vt:lpstr>Conception personnalisée</vt:lpstr>
      <vt:lpstr>1_Conception personnalisée</vt:lpstr>
      <vt:lpstr>2_Conception personnalisée</vt:lpstr>
      <vt:lpstr>3_Conception personnalisée</vt:lpstr>
      <vt:lpstr>4_Conception personnalisée</vt:lpstr>
      <vt:lpstr>Office-tema</vt:lpstr>
      <vt:lpstr>Facet</vt:lpstr>
      <vt:lpstr>1_Maan-Ballon-Zon</vt:lpstr>
      <vt:lpstr>3_Office Theme</vt:lpstr>
      <vt:lpstr>Blank</vt:lpstr>
      <vt:lpstr>Thème Office</vt:lpstr>
      <vt:lpstr>Conception personnalisée</vt:lpstr>
      <vt:lpstr>Concis</vt:lpstr>
      <vt:lpstr>#StrongerTogether:  SSAH and the future of evidence-informed policymaking  DAY 1</vt:lpstr>
      <vt:lpstr>Introductory Plenary Session</vt:lpstr>
      <vt:lpstr>Director General Research and Space at Belgian Science Policy Office (BELSPO)  Frank Monteny</vt:lpstr>
      <vt:lpstr>PowerPoint Presentation</vt:lpstr>
      <vt:lpstr>Sven Retoré</vt:lpstr>
      <vt:lpstr>PowerPoint Presentation</vt:lpstr>
      <vt:lpstr>Vice-rector of research and valorisation, Université Libre de Bruxelles; former member of GEES (advisory panel to the Belgian government during the pandemic)  Professor Marius Gilbert</vt:lpstr>
      <vt:lpstr>PowerPoint Presentation</vt:lpstr>
      <vt:lpstr>Director for Innovation in Science &amp; Policymaking, Joint Research Center of the European Commission  Jolita Butkeviciene</vt:lpstr>
      <vt:lpstr>PowerPoint Presentation</vt:lpstr>
      <vt:lpstr>PowerPoint Presentation</vt:lpstr>
      <vt:lpstr>Sven Retoré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Professor of Science Communication and Impact Studies, Department of Communication and Psychology, Aalborg University  David Budtz Pedersen</vt:lpstr>
      <vt:lpstr>PowerPoint Presentation</vt:lpstr>
      <vt:lpstr>PowerPoint Presentation</vt:lpstr>
      <vt:lpstr>PowerPoint Presentation</vt:lpstr>
      <vt:lpstr>PowerPoint Presentation</vt:lpstr>
      <vt:lpstr>Changing landscape of science advice </vt:lpstr>
      <vt:lpstr>Institutional capacity-building: science-for-policy ecosystems</vt:lpstr>
      <vt:lpstr>Findings: A lot is happening…</vt:lpstr>
      <vt:lpstr>…but not well-coordinated and connected</vt:lpstr>
      <vt:lpstr>From mapping to strengthening ecosystems</vt:lpstr>
      <vt:lpstr>PowerPoint Presentation</vt:lpstr>
      <vt:lpstr>PowerPoint Presentation</vt:lpstr>
      <vt:lpstr>PowerPoint Presentation</vt:lpstr>
      <vt:lpstr>Mapping ecosystems of science advice </vt:lpstr>
      <vt:lpstr>PowerPoint Presentation</vt:lpstr>
      <vt:lpstr>PowerPoint Presentation</vt:lpstr>
      <vt:lpstr>Findings and shortcomings </vt:lpstr>
      <vt:lpstr>Indicator dashboards</vt:lpstr>
      <vt:lpstr>Evaluating the ecosystem </vt:lpstr>
      <vt:lpstr>PowerPoint Presentation</vt:lpstr>
      <vt:lpstr>Thank you for the attention</vt:lpstr>
      <vt:lpstr>PowerPoint Presentation</vt:lpstr>
      <vt:lpstr>Q&amp;A and debate</vt:lpstr>
      <vt:lpstr>Lunch break</vt:lpstr>
      <vt:lpstr>#StrongerTogether:  SSAH and the future of evidence-informed policymaking  DAY 2</vt:lpstr>
      <vt:lpstr>Plenary session</vt:lpstr>
      <vt:lpstr>Plenary session</vt:lpstr>
      <vt:lpstr>Professor of Economics, University of Alberta and College of Europe  Rick Szostak</vt:lpstr>
      <vt:lpstr>Perspectives on Interdisciplinary SSAH Policy-Making</vt:lpstr>
      <vt:lpstr>Integrating across SSAH</vt:lpstr>
      <vt:lpstr>A Further Kind of Integration</vt:lpstr>
      <vt:lpstr>The skills of integrative scholars</vt:lpstr>
      <vt:lpstr>Interdisciplinarity and Instability</vt:lpstr>
      <vt:lpstr>Historical Transformations</vt:lpstr>
      <vt:lpstr>Integration     (Requires creativity) </vt:lpstr>
      <vt:lpstr>Interdisciplinary Evaluation</vt:lpstr>
      <vt:lpstr>Disciplines</vt:lpstr>
      <vt:lpstr>Synergy between Specialized and Integrative Research</vt:lpstr>
      <vt:lpstr>Challenges in Collaborating with other Human Scientists</vt:lpstr>
      <vt:lpstr>An Integrated Human Science</vt:lpstr>
      <vt:lpstr>Some Recent Books   (5th ed. in progress)</vt:lpstr>
      <vt:lpstr>PowerPoint Presentation</vt:lpstr>
      <vt:lpstr>Lunch break</vt:lpstr>
      <vt:lpstr>PowerPoint Presentation</vt:lpstr>
      <vt:lpstr>CONSENT PENDING…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Chief Coordinator of the Science Advice Initiative of Finland  Jaakko Kuosmanen</vt:lpstr>
      <vt:lpstr>PowerPoint Presentation</vt:lpstr>
      <vt:lpstr>      SSAH and the Future of Evidence-Informed Policy-Making  Brussels, May 6-7, 2024  Jean-Eric Aubert Société Française de Prospective  Fondation 2100</vt:lpstr>
      <vt:lpstr>  Two Foresight Organisations </vt:lpstr>
      <vt:lpstr>PowerPoint Presentation</vt:lpstr>
      <vt:lpstr>Secretary general of Science Europe  Lidia Borell-Damian</vt:lpstr>
      <vt:lpstr>The assets of SSAH for the future in evidence-informed policymaking</vt:lpstr>
      <vt:lpstr>About science europe</vt:lpstr>
      <vt:lpstr>Foundation for Science and Technology, Portugal</vt:lpstr>
      <vt:lpstr>What is Science Europe?</vt:lpstr>
      <vt:lpstr>The importance of the arts, social sciences and humanities disciplines</vt:lpstr>
      <vt:lpstr>Science Europe Member organisations</vt:lpstr>
      <vt:lpstr>Key factors on science for policy activities</vt:lpstr>
      <vt:lpstr>Recent knowledge provided by science Europe members</vt:lpstr>
      <vt:lpstr>Principles and Values</vt:lpstr>
      <vt:lpstr>PowerPoint Presentation</vt:lpstr>
      <vt:lpstr>PowerPoint Presentation</vt:lpstr>
      <vt:lpstr>Context conditions for evidence-informed policy making (EIPM)</vt:lpstr>
      <vt:lpstr>Context conditions for evidence-informed policy making (EIPM)</vt:lpstr>
      <vt:lpstr>Principles and Values for science for policy activities</vt:lpstr>
      <vt:lpstr>EXAMPLES from science Europe member organisations</vt:lpstr>
      <vt:lpstr>Health Research Board, Ireland</vt:lpstr>
      <vt:lpstr>Spanish National Research Council</vt:lpstr>
      <vt:lpstr>UK Research and Innovation</vt:lpstr>
      <vt:lpstr>Bibliographic sources</vt:lpstr>
      <vt:lpstr>Swedish research council  for sustainable development</vt:lpstr>
      <vt:lpstr>Bibliographic Sources:</vt:lpstr>
      <vt:lpstr>Any questions?  Lidia.Borrell-Damian@scienceeurope.org </vt:lpstr>
      <vt:lpstr>PowerPoint Presentation</vt:lpstr>
      <vt:lpstr>Short break</vt:lpstr>
      <vt:lpstr>Wrap-up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Belgian National Tripartite Event</dc:title>
  <dc:creator>IBEAS Maria</dc:creator>
  <cp:lastModifiedBy>IBEAS Maria</cp:lastModifiedBy>
  <cp:revision>8</cp:revision>
  <dcterms:created xsi:type="dcterms:W3CDTF">2024-04-11T12:18:23Z</dcterms:created>
  <dcterms:modified xsi:type="dcterms:W3CDTF">2024-05-27T16:06:55Z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dc1db8-2f64-468c-a02a-c7d04ea19826_Enabled">
    <vt:lpwstr>true</vt:lpwstr>
  </property>
  <property fmtid="{D5CDD505-2E9C-101B-9397-08002B2CF9AE}" pid="3" name="MSIP_Label_dddc1db8-2f64-468c-a02a-c7d04ea19826_SetDate">
    <vt:lpwstr>2023-12-19T18:31:15Z</vt:lpwstr>
  </property>
  <property fmtid="{D5CDD505-2E9C-101B-9397-08002B2CF9AE}" pid="4" name="MSIP_Label_dddc1db8-2f64-468c-a02a-c7d04ea19826_Method">
    <vt:lpwstr>Privileged</vt:lpwstr>
  </property>
  <property fmtid="{D5CDD505-2E9C-101B-9397-08002B2CF9AE}" pid="5" name="MSIP_Label_dddc1db8-2f64-468c-a02a-c7d04ea19826_Name">
    <vt:lpwstr>Non classifié - Niet geclassificeerd</vt:lpwstr>
  </property>
  <property fmtid="{D5CDD505-2E9C-101B-9397-08002B2CF9AE}" pid="6" name="MSIP_Label_dddc1db8-2f64-468c-a02a-c7d04ea19826_SiteId">
    <vt:lpwstr>80153b30-e434-429b-b41c-0d47f9deec42</vt:lpwstr>
  </property>
  <property fmtid="{D5CDD505-2E9C-101B-9397-08002B2CF9AE}" pid="7" name="MSIP_Label_dddc1db8-2f64-468c-a02a-c7d04ea19826_ActionId">
    <vt:lpwstr>a9399e83-3d63-4e88-9952-a7a248b11a08</vt:lpwstr>
  </property>
  <property fmtid="{D5CDD505-2E9C-101B-9397-08002B2CF9AE}" pid="8" name="MSIP_Label_dddc1db8-2f64-468c-a02a-c7d04ea19826_ContentBits">
    <vt:lpwstr>0</vt:lpwstr>
  </property>
  <property fmtid="{D5CDD505-2E9C-101B-9397-08002B2CF9AE}" pid="9" name="ContentTypeId">
    <vt:lpwstr>0x010100B8816123DF7324418C51D6FAEF2E0F14</vt:lpwstr>
  </property>
</Properties>
</file>